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1" r:id="rId5"/>
    <p:sldId id="260" r:id="rId6"/>
    <p:sldId id="271" r:id="rId7"/>
    <p:sldId id="265" r:id="rId8"/>
    <p:sldId id="257" r:id="rId9"/>
    <p:sldId id="258" r:id="rId10"/>
    <p:sldId id="259" r:id="rId11"/>
    <p:sldId id="262" r:id="rId12"/>
    <p:sldId id="266" r:id="rId13"/>
    <p:sldId id="267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DD6"/>
          </a:solidFill>
        </a:fill>
      </a:tcStyle>
    </a:wholeTbl>
    <a:band2H>
      <a:tcTxStyle/>
      <a:tcStyle>
        <a:tcBdr/>
        <a:fill>
          <a:solidFill>
            <a:srgbClr val="E9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6E0"/>
          </a:solidFill>
        </a:fill>
      </a:tcStyle>
    </a:wholeTbl>
    <a:band2H>
      <a:tcTxStyle/>
      <a:tcStyle>
        <a:tcBdr/>
        <a:fill>
          <a:solidFill>
            <a:srgbClr val="EDEB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9"/>
    <p:restoredTop sz="94665"/>
  </p:normalViewPr>
  <p:slideViewPr>
    <p:cSldViewPr snapToGrid="0">
      <p:cViewPr varScale="1">
        <p:scale>
          <a:sx n="107" d="100"/>
          <a:sy n="107" d="100"/>
        </p:scale>
        <p:origin x="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10020_MSO_LBU_Stationery_Temps_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01" y="-7382"/>
            <a:ext cx="9180002" cy="6872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251518" y="908720"/>
            <a:ext cx="6408963" cy="36004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 b="0">
                <a:solidFill>
                  <a:srgbClr val="FFFFFF"/>
                </a:solidFill>
              </a:defRPr>
            </a:lvl1pPr>
            <a:lvl2pPr marL="640896" indent="-183696">
              <a:spcBef>
                <a:spcPts val="400"/>
              </a:spcBef>
              <a:defRPr sz="1800" b="0">
                <a:solidFill>
                  <a:srgbClr val="FFFFFF"/>
                </a:solidFill>
              </a:defRPr>
            </a:lvl2pPr>
            <a:lvl3pPr marL="1085850" indent="-171450">
              <a:spcBef>
                <a:spcPts val="400"/>
              </a:spcBef>
              <a:defRPr sz="1800" b="0">
                <a:solidFill>
                  <a:srgbClr val="FFFFFF"/>
                </a:solidFill>
              </a:defRPr>
            </a:lvl3pPr>
            <a:lvl4pPr marL="1577338" indent="-205738">
              <a:spcBef>
                <a:spcPts val="400"/>
              </a:spcBef>
              <a:defRPr sz="1800" b="0">
                <a:solidFill>
                  <a:srgbClr val="FFFFFF"/>
                </a:solidFill>
              </a:defRPr>
            </a:lvl4pPr>
            <a:lvl5pPr marL="2034538" indent="-205738">
              <a:spcBef>
                <a:spcPts val="400"/>
              </a:spcBef>
              <a:defRPr sz="18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DDDDDD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DDDDDD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304800" y="6477000"/>
            <a:ext cx="853440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19088" y="395288"/>
            <a:ext cx="8534402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0"/>
            <a:ext cx="9144000" cy="247650"/>
          </a:xfrm>
          <a:prstGeom prst="rect">
            <a:avLst/>
          </a:prstGeom>
          <a:solidFill>
            <a:srgbClr val="C0C0C0"/>
          </a:solidFill>
          <a:ln>
            <a:solidFill>
              <a:srgbClr val="EEECE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6534150"/>
            <a:ext cx="9144000" cy="323850"/>
          </a:xfrm>
          <a:prstGeom prst="rect">
            <a:avLst/>
          </a:prstGeom>
          <a:solidFill>
            <a:srgbClr val="C0C0C0"/>
          </a:solidFill>
          <a:ln>
            <a:solidFill>
              <a:srgbClr val="EEECE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24400" y="2492375"/>
            <a:ext cx="3886200" cy="167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 b="1">
                <a:effectLst>
                  <a:outerShdw blurRad="38100" dist="381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Tools of Strategic Analysis</a:t>
            </a:r>
          </a:p>
        </p:txBody>
      </p:sp>
      <p:sp>
        <p:nvSpPr>
          <p:cNvPr id="104" name="Shape 104"/>
          <p:cNvSpPr/>
          <p:nvPr/>
        </p:nvSpPr>
        <p:spPr>
          <a:xfrm>
            <a:off x="323850" y="6588759"/>
            <a:ext cx="54102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1000">
                <a:effectLst>
                  <a:outerShdw blurRad="38100" dist="38100" dir="2700000" rotWithShape="0">
                    <a:srgbClr val="DDDDDD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Copyright © 2008 Pearson Prentice Hall. All rights reserved. </a:t>
            </a:r>
          </a:p>
        </p:txBody>
      </p:sp>
      <p:pic>
        <p:nvPicPr>
          <p:cNvPr id="10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508000"/>
            <a:ext cx="4140200" cy="589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8605838" y="6553200"/>
            <a:ext cx="358412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 descr="10020_MSO_LBU_Stationery_Temps_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01" y="-7382"/>
            <a:ext cx="9180002" cy="687276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  <a:defRPr sz="3200" b="0">
                <a:solidFill>
                  <a:srgbClr val="000000"/>
                </a:solidFill>
              </a:defRPr>
            </a:lvl1pPr>
            <a:lvl2pPr marL="0" indent="0" algn="ctr">
              <a:spcBef>
                <a:spcPts val="700"/>
              </a:spcBef>
              <a:buSzTx/>
              <a:buNone/>
              <a:defRPr sz="3200" b="0">
                <a:solidFill>
                  <a:srgbClr val="000000"/>
                </a:solidFill>
              </a:defRPr>
            </a:lvl2pPr>
            <a:lvl3pPr marL="0" indent="0" algn="ctr">
              <a:spcBef>
                <a:spcPts val="700"/>
              </a:spcBef>
              <a:buSzTx/>
              <a:buNone/>
              <a:defRPr sz="3200" b="0">
                <a:solidFill>
                  <a:srgbClr val="000000"/>
                </a:solidFill>
              </a:defRPr>
            </a:lvl3pPr>
            <a:lvl4pPr marL="0" indent="0" algn="ctr">
              <a:spcBef>
                <a:spcPts val="700"/>
              </a:spcBef>
              <a:buSzTx/>
              <a:buNone/>
              <a:defRPr sz="3200" b="0">
                <a:solidFill>
                  <a:srgbClr val="000000"/>
                </a:solidFill>
              </a:defRPr>
            </a:lvl4pPr>
            <a:lvl5pPr marL="0" indent="0" algn="ctr">
              <a:spcBef>
                <a:spcPts val="700"/>
              </a:spcBef>
              <a:buSzTx/>
              <a:buNone/>
              <a:defRPr sz="3200" b="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7086600" y="6477000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323527" y="1600200"/>
            <a:ext cx="4172275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/>
              <a:buChar char="•"/>
              <a:defRPr b="0"/>
            </a:lvl1pPr>
            <a:lvl2pPr marL="790575" indent="-333375">
              <a:buFont typeface="Arial"/>
              <a:defRPr b="0"/>
            </a:lvl2pPr>
            <a:lvl3pPr marL="1234438" indent="-320038">
              <a:buFont typeface="Arial"/>
              <a:defRPr b="0"/>
            </a:lvl3pPr>
            <a:lvl4pPr marL="1727200" indent="-355600">
              <a:buFont typeface="Arial"/>
              <a:defRPr b="0"/>
            </a:lvl4pPr>
            <a:lvl5pPr marL="2184400" indent="-355600">
              <a:buFont typeface="Arial"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042150" y="6243637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/>
          <p:cNvGrpSpPr/>
          <p:nvPr/>
        </p:nvGrpSpPr>
        <p:grpSpPr>
          <a:xfrm>
            <a:off x="-1" y="0"/>
            <a:ext cx="5867402" cy="6858000"/>
            <a:chOff x="0" y="0"/>
            <a:chExt cx="5867400" cy="6858000"/>
          </a:xfrm>
        </p:grpSpPr>
        <p:sp>
          <p:nvSpPr>
            <p:cNvPr id="56" name="Shape 56"/>
            <p:cNvSpPr/>
            <p:nvPr/>
          </p:nvSpPr>
          <p:spPr>
            <a:xfrm>
              <a:off x="-1" y="0"/>
              <a:ext cx="4572001" cy="6858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85800" y="990599"/>
              <a:ext cx="5181601" cy="190500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635374" y="4868861"/>
            <a:ext cx="4876802" cy="319092"/>
            <a:chOff x="0" y="-1"/>
            <a:chExt cx="4876800" cy="319091"/>
          </a:xfrm>
        </p:grpSpPr>
        <p:sp>
          <p:nvSpPr>
            <p:cNvPr id="59" name="Shape 59"/>
            <p:cNvSpPr/>
            <p:nvPr/>
          </p:nvSpPr>
          <p:spPr>
            <a:xfrm flipH="1">
              <a:off x="-1" y="0"/>
              <a:ext cx="4625976" cy="317501"/>
            </a:xfrm>
            <a:prstGeom prst="roundRect">
              <a:avLst>
                <a:gd name="adj" fmla="val 0"/>
              </a:avLst>
            </a:prstGeom>
            <a:solidFill>
              <a:srgbClr val="9E91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4616450" y="-2"/>
              <a:ext cx="260351" cy="31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E91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4673600" y="2927350"/>
            <a:ext cx="4013200" cy="182245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700"/>
              </a:spcBef>
              <a:defRPr sz="3200" b="0">
                <a:solidFill>
                  <a:srgbClr val="110B2F"/>
                </a:solidFill>
              </a:defRPr>
            </a:lvl1pPr>
            <a:lvl2pPr marL="783771" indent="-326571">
              <a:spcBef>
                <a:spcPts val="700"/>
              </a:spcBef>
              <a:defRPr sz="3200" b="0">
                <a:solidFill>
                  <a:srgbClr val="110B2F"/>
                </a:solidFill>
              </a:defRPr>
            </a:lvl2pPr>
            <a:lvl3pPr marL="1219200" indent="-304800">
              <a:spcBef>
                <a:spcPts val="700"/>
              </a:spcBef>
              <a:defRPr sz="3200" b="0">
                <a:solidFill>
                  <a:srgbClr val="110B2F"/>
                </a:solidFill>
              </a:defRPr>
            </a:lvl3pPr>
            <a:lvl4pPr marL="1737360" indent="-365760">
              <a:spcBef>
                <a:spcPts val="700"/>
              </a:spcBef>
              <a:defRPr sz="3200" b="0">
                <a:solidFill>
                  <a:srgbClr val="110B2F"/>
                </a:solidFill>
              </a:defRPr>
            </a:lvl4pPr>
            <a:lvl5pPr marL="2194560" indent="-365760">
              <a:spcBef>
                <a:spcPts val="700"/>
              </a:spcBef>
              <a:defRPr sz="3200" b="0">
                <a:solidFill>
                  <a:srgbClr val="110B2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905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215900" y="6273800"/>
            <a:ext cx="273654" cy="264253"/>
          </a:xfrm>
          <a:prstGeom prst="rect">
            <a:avLst/>
          </a:prstGeom>
        </p:spPr>
        <p:txBody>
          <a:bodyPr anchor="t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/>
            </a:lvl1pPr>
            <a:lvl2pPr marL="783771" indent="-326571">
              <a:spcBef>
                <a:spcPts val="700"/>
              </a:spcBef>
              <a:buFont typeface="Arial"/>
              <a:defRPr sz="3200" b="0"/>
            </a:lvl2pPr>
            <a:lvl3pPr marL="1219200" indent="-304800">
              <a:spcBef>
                <a:spcPts val="700"/>
              </a:spcBef>
              <a:buFont typeface="Arial"/>
              <a:defRPr sz="3200" b="0"/>
            </a:lvl3pPr>
            <a:lvl4pPr marL="1737360" indent="-365760">
              <a:spcBef>
                <a:spcPts val="700"/>
              </a:spcBef>
              <a:buFont typeface="Arial"/>
              <a:defRPr sz="3200" b="0"/>
            </a:lvl4pPr>
            <a:lvl5pPr marL="2194560" indent="-365760">
              <a:spcBef>
                <a:spcPts val="700"/>
              </a:spcBef>
              <a:buFont typeface="Arial"/>
              <a:defRPr sz="32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0" y="6369050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0" y="6369050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SzPct val="100000"/>
              <a:buFont typeface="Arial"/>
              <a:buChar char="•"/>
              <a:defRPr sz="3200" b="0"/>
            </a:lvl1pPr>
            <a:lvl2pPr marL="783771" indent="-326571">
              <a:spcBef>
                <a:spcPts val="700"/>
              </a:spcBef>
              <a:buFont typeface="Arial"/>
              <a:defRPr sz="3200" b="0"/>
            </a:lvl2pPr>
            <a:lvl3pPr marL="1219200" indent="-304800">
              <a:spcBef>
                <a:spcPts val="700"/>
              </a:spcBef>
              <a:buFont typeface="Arial"/>
              <a:defRPr sz="3200" b="0"/>
            </a:lvl3pPr>
            <a:lvl4pPr marL="1737360" indent="-365760">
              <a:spcBef>
                <a:spcPts val="700"/>
              </a:spcBef>
              <a:buFont typeface="Arial"/>
              <a:defRPr sz="3200" b="0"/>
            </a:lvl4pPr>
            <a:lvl5pPr marL="2194560" indent="-365760">
              <a:spcBef>
                <a:spcPts val="700"/>
              </a:spcBef>
              <a:buFont typeface="Arial"/>
              <a:defRPr sz="32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0" y="6369050"/>
            <a:ext cx="358411" cy="35066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10020_MSO_LBU_Stationery_Temps_PPT3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-18001" y="-7382"/>
            <a:ext cx="9180002" cy="68727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51518" y="274638"/>
            <a:ext cx="837362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51518" y="1557337"/>
            <a:ext cx="8352733" cy="5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795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7429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1181100" marR="0" indent="-2667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1691638" marR="0" indent="-32003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2148838" marR="0" indent="-320038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35204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39776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ravena@gmail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.p.Cardoso-castro@leedsbeckett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43426" y="116631"/>
            <a:ext cx="8568881" cy="14668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175564">
              <a:defRPr sz="1152"/>
            </a:pPr>
            <a:r>
              <a:rPr lang="en-GB" sz="2800" dirty="0"/>
              <a:t>Viability Analysis of Public </a:t>
            </a:r>
            <a:r>
              <a:rPr lang="en-GB" sz="2800" dirty="0" smtClean="0"/>
              <a:t>Water </a:t>
            </a:r>
            <a:r>
              <a:rPr lang="en-GB" sz="2800" dirty="0"/>
              <a:t>Supply Policy using Institutional </a:t>
            </a:r>
            <a:r>
              <a:rPr lang="en-GB" sz="2800" dirty="0" smtClean="0"/>
              <a:t>Analysis Development </a:t>
            </a:r>
            <a:r>
              <a:rPr lang="en-GB" sz="2800" dirty="0"/>
              <a:t>Framework and Viable System Model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285564" y="5873080"/>
            <a:ext cx="4920248" cy="86828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r>
              <a:rPr dirty="0"/>
              <a:t>Dr. Pedro Pablo Cardoso – Leeds Beckett University</a:t>
            </a:r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r>
              <a:rPr dirty="0">
                <a:hlinkClick r:id="rId2"/>
              </a:rPr>
              <a:t>p.p.Cardoso-castro@leedsbeckett.ac.uk</a:t>
            </a:r>
            <a:endParaRPr lang="en-GB" dirty="0"/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r>
              <a:rPr lang="en-GB" dirty="0"/>
              <a:t>Dr. Nirvia Ravena – Universidad Federal de Para</a:t>
            </a:r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r>
              <a:rPr lang="en-GB" dirty="0" smtClean="0">
                <a:hlinkClick r:id="rId3"/>
              </a:rPr>
              <a:t>Nravena@gmail.com</a:t>
            </a:r>
            <a:endParaRPr lang="en-GB" dirty="0" smtClean="0"/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r>
              <a:rPr lang="en-GB" dirty="0" smtClean="0"/>
              <a:t>MSc. </a:t>
            </a:r>
            <a:r>
              <a:rPr lang="en-GB" dirty="0" err="1" smtClean="0"/>
              <a:t>Nircele</a:t>
            </a:r>
            <a:r>
              <a:rPr lang="en-GB" dirty="0" smtClean="0"/>
              <a:t> Leal -  </a:t>
            </a:r>
            <a:r>
              <a:rPr lang="en-GB" dirty="0" err="1" smtClean="0"/>
              <a:t>Universiad</a:t>
            </a:r>
            <a:r>
              <a:rPr lang="en-GB" dirty="0" smtClean="0"/>
              <a:t> Federal de Para</a:t>
            </a:r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endParaRPr lang="en-GB" dirty="0"/>
          </a:p>
          <a:p>
            <a:pPr algn="l">
              <a:spcBef>
                <a:spcPts val="300"/>
              </a:spcBef>
              <a:defRPr sz="1600">
                <a:solidFill>
                  <a:srgbClr val="FFC000"/>
                </a:solidFill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60C76E-DA92-4944-B6C8-41FAC0E799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>
            <a:off x="122452" y="1828902"/>
            <a:ext cx="6118968" cy="2864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6521570" y="1828902"/>
            <a:ext cx="2204767" cy="286495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1FE885-BD6D-4A1B-B5DD-A360116A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" y="10776"/>
            <a:ext cx="7206302" cy="5798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887" y="5766924"/>
            <a:ext cx="2876746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VSM-Profile of the family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unit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6303" y="3594570"/>
            <a:ext cx="3562019" cy="181587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Reactive </a:t>
            </a:r>
            <a:r>
              <a:rPr kumimoji="0" lang="en-US" sz="14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Opps</a:t>
            </a: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– on demand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No/some (</a:t>
            </a:r>
            <a:r>
              <a:rPr lang="en-US" sz="1400" b="1" dirty="0" smtClean="0"/>
              <a:t>reactive</a:t>
            </a:r>
            <a:r>
              <a:rPr lang="en-US" sz="1400" dirty="0" smtClean="0"/>
              <a:t>) infrastructure management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- Water treatment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400" dirty="0" smtClean="0"/>
              <a:t>Components maintenance (roof, filters, </a:t>
            </a:r>
            <a:r>
              <a:rPr lang="en-US" sz="1400" dirty="0" err="1" smtClean="0"/>
              <a:t>etc</a:t>
            </a:r>
            <a:r>
              <a:rPr lang="en-US" sz="1400" dirty="0" smtClean="0"/>
              <a:t>)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400" dirty="0" smtClean="0"/>
              <a:t>Domestic tasks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400" dirty="0" smtClean="0"/>
              <a:t>Extractive activities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sz="1400" dirty="0" smtClean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6379" y="261256"/>
            <a:ext cx="4417621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GENERAL OBSERVATIONS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Does size matters? Not enough human power (?)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S5 collapsing on many other systems – overwhelmed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Lack of S4 (reactive nature)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No well defined S3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More vulnerable  to external factors (Accessibility, sufficiency)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0EF4A6-6BAE-4734-B9A8-56E7639F9B3F}"/>
              </a:ext>
            </a:extLst>
          </p:cNvPr>
          <p:cNvSpPr txBox="1"/>
          <p:nvPr/>
        </p:nvSpPr>
        <p:spPr>
          <a:xfrm>
            <a:off x="500100" y="693052"/>
            <a:ext cx="7918386" cy="5078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SUMMARY/CONCLUSSION: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-</a:t>
            </a:r>
            <a:r>
              <a:rPr lang="en-GB" b="1" dirty="0" smtClean="0"/>
              <a:t>Methodologically</a:t>
            </a:r>
            <a:r>
              <a:rPr lang="en-GB" dirty="0" smtClean="0"/>
              <a:t>, IAD- VSM seem to have complementarities: VSM provides a more systematic protocol to conduct the observation + better understanding of the implications of recursion </a:t>
            </a:r>
            <a:r>
              <a:rPr lang="en-GB" dirty="0" err="1" smtClean="0"/>
              <a:t>i</a:t>
            </a:r>
            <a:r>
              <a:rPr lang="en-GB" dirty="0" smtClean="0"/>
              <a:t> public management; and IAD suggest the inclusion of external (contextual) variables to the enhance the diagnostic of viability, S.:O.: and S-G.: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Emerging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questions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/>
              <a:t>The current issue of polycentric governance -  lack of understanding of </a:t>
            </a:r>
            <a:r>
              <a:rPr lang="en-GB" dirty="0" smtClean="0"/>
              <a:t>recursion and distributed governance.</a:t>
            </a:r>
            <a:endParaRPr lang="en-GB" dirty="0" smtClean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 smtClean="0"/>
              <a:t>Inefficiencies in the hierarchical arrangement induce lack of </a:t>
            </a:r>
            <a:r>
              <a:rPr lang="en-GB" dirty="0" smtClean="0"/>
              <a:t>governance and viability </a:t>
            </a:r>
            <a:r>
              <a:rPr lang="en-GB" dirty="0" smtClean="0"/>
              <a:t>at lower recursive </a:t>
            </a:r>
            <a:r>
              <a:rPr lang="en-GB" dirty="0" smtClean="0"/>
              <a:t>levels (always?)</a:t>
            </a:r>
            <a:endParaRPr lang="en-GB" dirty="0" smtClean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 smtClean="0"/>
              <a:t>Effects of environmental/socioeconomic conditions </a:t>
            </a:r>
            <a:r>
              <a:rPr lang="en-GB" dirty="0" smtClean="0"/>
              <a:t>on the potential for  viability and self-governance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GB" dirty="0" smtClean="0"/>
              <a:t>Does size matters? If so.. Implications for the use of self-governance and SO in other contexts (?)</a:t>
            </a:r>
            <a:endParaRPr lang="en-GB" dirty="0" smtClean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GB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561" y="296883"/>
            <a:ext cx="201913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Future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development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803" y="961902"/>
            <a:ext cx="731341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Validation of the IAD variables (and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parameters) using Fuzzy logic/ Fuzzy cognitive mapping methods AND use such maps and quantitative modelling using VSM architecture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" y="2280062"/>
            <a:ext cx="3777112" cy="2346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" y="4750129"/>
            <a:ext cx="2561845" cy="1815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20" y="2180919"/>
            <a:ext cx="2389085" cy="3104461"/>
          </a:xfrm>
          <a:prstGeom prst="rect">
            <a:avLst/>
          </a:prstGeom>
        </p:spPr>
      </p:pic>
      <p:sp>
        <p:nvSpPr>
          <p:cNvPr id="7" name="Up-Down Arrow 6"/>
          <p:cNvSpPr/>
          <p:nvPr/>
        </p:nvSpPr>
        <p:spPr>
          <a:xfrm rot="16200000">
            <a:off x="4038501" y="3681351"/>
            <a:ext cx="484632" cy="1216152"/>
          </a:xfrm>
          <a:prstGeom prst="up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795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6AC68-489A-4C77-9BFB-AE08D0BC283D}"/>
              </a:ext>
            </a:extLst>
          </p:cNvPr>
          <p:cNvSpPr txBox="1"/>
          <p:nvPr/>
        </p:nvSpPr>
        <p:spPr>
          <a:xfrm>
            <a:off x="773723" y="589085"/>
            <a:ext cx="171617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Sanear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Amazonia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6AD2BB13-70FF-4D03-AD2D-4A2D12BD4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12" y="672394"/>
            <a:ext cx="5384288" cy="456196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8E44A372-3D99-4552-B658-CA9F81035E35}"/>
              </a:ext>
            </a:extLst>
          </p:cNvPr>
          <p:cNvSpPr/>
          <p:nvPr/>
        </p:nvSpPr>
        <p:spPr>
          <a:xfrm rot="19146965">
            <a:off x="6268917" y="964085"/>
            <a:ext cx="211015" cy="124148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xmlns="" id="{C23B0964-65DF-48F3-8F6E-A9F3F7DD10AF}"/>
              </a:ext>
            </a:extLst>
          </p:cNvPr>
          <p:cNvSpPr/>
          <p:nvPr/>
        </p:nvSpPr>
        <p:spPr>
          <a:xfrm rot="11286606">
            <a:off x="5559385" y="1023002"/>
            <a:ext cx="211015" cy="124148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xmlns="" id="{449CF896-04DE-44CC-BE01-1D9E48091F19}"/>
              </a:ext>
            </a:extLst>
          </p:cNvPr>
          <p:cNvSpPr/>
          <p:nvPr/>
        </p:nvSpPr>
        <p:spPr>
          <a:xfrm>
            <a:off x="4264269" y="1623646"/>
            <a:ext cx="211015" cy="124148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88550FE3-3D14-458F-BE8E-4AB0E27C72A6}"/>
              </a:ext>
            </a:extLst>
          </p:cNvPr>
          <p:cNvSpPr/>
          <p:nvPr/>
        </p:nvSpPr>
        <p:spPr>
          <a:xfrm rot="8171363">
            <a:off x="3824654" y="2259623"/>
            <a:ext cx="211015" cy="124148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D64054-DB29-47CE-8D38-E36C6453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7" y="1053970"/>
            <a:ext cx="3400425" cy="307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B2B398-DD33-48FE-B952-3DD805DA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" y="4226102"/>
            <a:ext cx="3464001" cy="238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8531" y="5512279"/>
            <a:ext cx="3699086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Multi-agency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Selection of beneficiaries – vulnerable families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National program (Amazon)– federal bureaucracies /agents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Delivered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locally by local </a:t>
            </a:r>
            <a:r>
              <a:rPr lang="en-US" sz="1000" dirty="0" smtClean="0"/>
              <a:t>agencies and NGOs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TARGET: 1’000.000 units of top roof rain water collectors + sanitation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07EDF6-F1EB-4BE2-B930-050A96E64B5F}"/>
              </a:ext>
            </a:extLst>
          </p:cNvPr>
          <p:cNvSpPr txBox="1"/>
          <p:nvPr/>
        </p:nvSpPr>
        <p:spPr>
          <a:xfrm>
            <a:off x="42795" y="416513"/>
            <a:ext cx="9101205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SELF-GOVERNANCE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A group of people who share a common resource such as water, etc. can overcome the tragedy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They develop institutional arrangement s, norms and rules, to regulate the use of the resource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Among themselves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(</a:t>
            </a:r>
            <a:r>
              <a:rPr lang="en-GB" b="1" dirty="0"/>
              <a:t>INSTITUTIONS</a:t>
            </a:r>
            <a:r>
              <a:rPr lang="en-GB" dirty="0"/>
              <a:t>: are prescriptions used by humans to organize all forms of repetitive and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structured interactions including those within families, neighbourhoods, firms and governments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 – a set of RULES actually used by a set of individuals to organize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REPETITIVE activities)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BUT..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Community approach can work IF in the right conditions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Community approaches ARE NOT the solution to everything, sometimes we need to use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 governmental regulation or privatization</a:t>
            </a:r>
            <a:r>
              <a:rPr lang="en-GB" dirty="0" smtClean="0"/>
              <a:t>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How to know when you have the right conditions for self-governance?</a:t>
            </a:r>
            <a:endParaRPr lang="en-GB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60C76E-DA92-4944-B6C8-41FAC0E7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930" y="166211"/>
            <a:ext cx="5483037" cy="2567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C563C7-E07E-47E5-B7C9-EEAF2F1A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7814"/>
            <a:ext cx="4820658" cy="2866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7D1183-4610-4979-9E92-B8A74EAAB4DC}"/>
              </a:ext>
            </a:extLst>
          </p:cNvPr>
          <p:cNvSpPr txBox="1"/>
          <p:nvPr/>
        </p:nvSpPr>
        <p:spPr>
          <a:xfrm>
            <a:off x="49391" y="5416214"/>
            <a:ext cx="7121769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sz="1000" dirty="0" smtClean="0"/>
              <a:t>TIPOLOGY OF RULES IN USE</a:t>
            </a:r>
          </a:p>
          <a:p>
            <a:r>
              <a:rPr lang="en-GB" sz="1000" dirty="0" smtClean="0"/>
              <a:t>1</a:t>
            </a:r>
            <a:r>
              <a:rPr lang="en-GB" sz="1000" dirty="0"/>
              <a:t>. Boundary rules that specify how actors are to be chosen to enter or leave a </a:t>
            </a:r>
            <a:r>
              <a:rPr lang="en-GB" sz="1000" dirty="0" smtClean="0"/>
              <a:t>situation (</a:t>
            </a:r>
            <a:r>
              <a:rPr lang="en-GB" sz="1000" dirty="0" smtClean="0">
                <a:solidFill>
                  <a:srgbClr val="C00000"/>
                </a:solidFill>
              </a:rPr>
              <a:t>Entry/membership</a:t>
            </a:r>
            <a:r>
              <a:rPr lang="en-GB" sz="1000" dirty="0" smtClean="0"/>
              <a:t>)</a:t>
            </a:r>
            <a:endParaRPr lang="en-GB" sz="1000" dirty="0"/>
          </a:p>
          <a:p>
            <a:r>
              <a:rPr lang="en-GB" sz="1000" dirty="0"/>
              <a:t>2. </a:t>
            </a:r>
            <a:r>
              <a:rPr lang="en-GB" sz="1000" dirty="0" smtClean="0"/>
              <a:t>Position (</a:t>
            </a:r>
            <a:r>
              <a:rPr lang="en-GB" sz="1000" dirty="0" smtClean="0">
                <a:solidFill>
                  <a:srgbClr val="C00000"/>
                </a:solidFill>
              </a:rPr>
              <a:t>Role</a:t>
            </a:r>
            <a:r>
              <a:rPr lang="en-GB" sz="1000" dirty="0" smtClean="0"/>
              <a:t>) </a:t>
            </a:r>
            <a:r>
              <a:rPr lang="en-GB" sz="1000" dirty="0"/>
              <a:t>rules that specify a set of positions and how many actors hold each one</a:t>
            </a:r>
          </a:p>
          <a:p>
            <a:r>
              <a:rPr lang="en-GB" sz="1000" dirty="0"/>
              <a:t>3. Information rules that </a:t>
            </a:r>
            <a:r>
              <a:rPr lang="en-GB" sz="1000" dirty="0">
                <a:solidFill>
                  <a:srgbClr val="C00000"/>
                </a:solidFill>
              </a:rPr>
              <a:t>specify channels </a:t>
            </a:r>
            <a:r>
              <a:rPr lang="en-GB" sz="1000" dirty="0"/>
              <a:t>of communication among actors and what information must, may, or must not be shared </a:t>
            </a:r>
          </a:p>
          <a:p>
            <a:r>
              <a:rPr lang="en-GB" sz="1000" dirty="0"/>
              <a:t>4. Authority rules that specify which actions are assigned to a position at a node </a:t>
            </a:r>
            <a:r>
              <a:rPr lang="en-GB" sz="1000" dirty="0" smtClean="0"/>
              <a:t>  (</a:t>
            </a:r>
            <a:r>
              <a:rPr lang="en-GB" sz="1000" dirty="0" smtClean="0">
                <a:solidFill>
                  <a:srgbClr val="C00000"/>
                </a:solidFill>
              </a:rPr>
              <a:t>Domain/prerogative</a:t>
            </a:r>
            <a:r>
              <a:rPr lang="en-GB" sz="1000" dirty="0" smtClean="0"/>
              <a:t>)</a:t>
            </a:r>
            <a:endParaRPr lang="en-GB" sz="1000" dirty="0"/>
          </a:p>
          <a:p>
            <a:r>
              <a:rPr lang="en-GB" sz="1000" dirty="0"/>
              <a:t>5. Aggregation rules (such as majority or unanimity rules) that specify </a:t>
            </a:r>
            <a:r>
              <a:rPr lang="en-GB" sz="1000" dirty="0">
                <a:solidFill>
                  <a:srgbClr val="C00000"/>
                </a:solidFill>
              </a:rPr>
              <a:t>how the decisions </a:t>
            </a:r>
            <a:r>
              <a:rPr lang="en-GB" sz="1000" dirty="0"/>
              <a:t>of actors at a node are to be mapped to intermediate or final outcomes </a:t>
            </a:r>
          </a:p>
          <a:p>
            <a:r>
              <a:rPr lang="en-GB" sz="1000" dirty="0"/>
              <a:t>6. Scope rules that specify the outcomes that could be affected </a:t>
            </a:r>
          </a:p>
          <a:p>
            <a:r>
              <a:rPr lang="en-GB" sz="1000" dirty="0"/>
              <a:t>7. Payoff rules that specify </a:t>
            </a:r>
            <a:r>
              <a:rPr lang="en-GB" sz="1000" dirty="0">
                <a:solidFill>
                  <a:srgbClr val="C00000"/>
                </a:solidFill>
              </a:rPr>
              <a:t>how benefits and costs are to be distributed </a:t>
            </a:r>
            <a:r>
              <a:rPr lang="en-GB" sz="1000" dirty="0"/>
              <a:t>to actors in positions</a:t>
            </a: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B6A34C-E4CE-405D-B13F-E765AE9AC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962" y="2887232"/>
            <a:ext cx="3901515" cy="2235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5277" y="276045"/>
            <a:ext cx="2480803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OSTROM’s Institutional</a:t>
            </a:r>
            <a:r>
              <a:rPr kumimoji="0" lang="en-US" sz="1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0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Analysis Development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50415"/>
              </p:ext>
            </p:extLst>
          </p:nvPr>
        </p:nvGraphicFramePr>
        <p:xfrm>
          <a:off x="83388" y="99868"/>
          <a:ext cx="5454768" cy="5174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692"/>
                <a:gridCol w="1363692"/>
                <a:gridCol w="1363692"/>
                <a:gridCol w="1363692"/>
              </a:tblGrid>
              <a:tr h="43386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VARIABLES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SUB-INDICATORS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22938">
                <a:tc rowSpan="7">
                  <a:txBody>
                    <a:bodyPr/>
                    <a:lstStyle/>
                    <a:p>
                      <a:r>
                        <a:rPr lang="en-US" sz="1000" dirty="0" smtClean="0"/>
                        <a:t>SOCIO-ECONOMIC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Infrastructure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Houses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Energy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Sanitation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Sewage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Water</a:t>
                      </a:r>
                      <a:r>
                        <a:rPr lang="en-US" sz="1000" baseline="0" dirty="0" smtClean="0"/>
                        <a:t> Supply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Education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Educational level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0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Health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Waterborne</a:t>
                      </a:r>
                      <a:r>
                        <a:rPr lang="en-US" sz="1000" baseline="0" dirty="0" smtClean="0"/>
                        <a:t> diseases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Rent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Economic</a:t>
                      </a:r>
                      <a:r>
                        <a:rPr lang="en-US" sz="1000" baseline="0" dirty="0" smtClean="0"/>
                        <a:t> Inclusion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INSTITUTIONAL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Management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Self-organization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Ostrom’s</a:t>
                      </a:r>
                      <a:r>
                        <a:rPr lang="en-US" sz="1000" dirty="0" smtClean="0"/>
                        <a:t>  8 SO principles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6020"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ENVIRONMENTAL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Sufficiency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Quantity and continuity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Acceptability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Supply diagnostic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60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Security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Management</a:t>
                      </a:r>
                      <a:r>
                        <a:rPr lang="en-US" sz="1000" baseline="0" dirty="0" smtClean="0"/>
                        <a:t> and treatment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29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Accessibility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Physic and economic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58928" y="3433313"/>
            <a:ext cx="34850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1. Define clear group boundaries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2. Match rules governing use of common goods to local needs and conditions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3. Ensure that those affected by the rules can participate in modifying the rules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4. Make sure the rule-making rights of community members are respected by outside authorities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5. Develop a system, carried out by community members, for monitoring members’ behavior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6. Use graduated sanctions for rule violators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7. Provide accessible, low-cost means for dispute resolution</a:t>
            </a:r>
            <a:r>
              <a:rPr lang="en-US" sz="800" dirty="0" smtClean="0"/>
              <a:t>.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8. Build responsibility for governing the common resource in nested tiers from the lowest level up to the entire interconnected system.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955990-1FD1-4D36-8C6E-88A72AF2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9" y="158261"/>
            <a:ext cx="8394769" cy="5166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181" y="5960853"/>
            <a:ext cx="549925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Identification of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(institutional – hierarchical) Stakeholders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- Links with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unfolding complexity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160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60C76E-DA92-4944-B6C8-41FAC0E7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73" y="0"/>
            <a:ext cx="5230028" cy="2448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2" y="2907102"/>
            <a:ext cx="671593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Transformation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Actors    Suppliers    Customers   Owners    Interveners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Left Brace 3"/>
          <p:cNvSpPr/>
          <p:nvPr/>
        </p:nvSpPr>
        <p:spPr>
          <a:xfrm rot="16200000" flipH="1">
            <a:off x="3709361" y="-698806"/>
            <a:ext cx="457198" cy="7030531"/>
          </a:xfrm>
          <a:prstGeom prst="leftBrace">
            <a:avLst>
              <a:gd name="adj1" fmla="val 8333"/>
              <a:gd name="adj2" fmla="val 49755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52491" y="2027208"/>
            <a:ext cx="185470" cy="5434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V="1">
            <a:off x="3937960" y="2225615"/>
            <a:ext cx="556402" cy="34505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717321" y="1630392"/>
            <a:ext cx="1220639" cy="94028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Left Brace 17"/>
          <p:cNvSpPr/>
          <p:nvPr/>
        </p:nvSpPr>
        <p:spPr>
          <a:xfrm rot="5400000" flipH="1">
            <a:off x="3709361" y="-11845"/>
            <a:ext cx="457198" cy="7030531"/>
          </a:xfrm>
          <a:prstGeom prst="leftBrace">
            <a:avLst>
              <a:gd name="adj1" fmla="val 8333"/>
              <a:gd name="adj2" fmla="val 50368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686" y="3961782"/>
            <a:ext cx="2204767" cy="2864951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cxnSp>
        <p:nvCxnSpPr>
          <p:cNvPr id="33" name="Straight Connector 32"/>
          <p:cNvCxnSpPr/>
          <p:nvPr/>
        </p:nvCxnSpPr>
        <p:spPr>
          <a:xfrm flipH="1" flipV="1">
            <a:off x="138023" y="715992"/>
            <a:ext cx="1483743" cy="1725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/>
        </p:nvCxnSpPr>
        <p:spPr>
          <a:xfrm flipV="1">
            <a:off x="138023" y="715992"/>
            <a:ext cx="0" cy="4295955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/>
          <p:cNvCxnSpPr/>
          <p:nvPr/>
        </p:nvCxnSpPr>
        <p:spPr>
          <a:xfrm>
            <a:off x="138023" y="5011947"/>
            <a:ext cx="3036498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5213268" y="1662549"/>
            <a:ext cx="4571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2491" y="1104411"/>
            <a:ext cx="22537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370" y="1354989"/>
            <a:ext cx="24461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3271" y="1378739"/>
            <a:ext cx="215761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991" y="1710051"/>
            <a:ext cx="15003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9768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2EE56E-870B-46BE-B09C-00ACF8B6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2" y="95553"/>
            <a:ext cx="4204027" cy="2549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BC1EA9-1F07-4804-8AF3-9D90E6E7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87" y="176872"/>
            <a:ext cx="4204027" cy="517577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30324"/>
              </p:ext>
            </p:extLst>
          </p:nvPr>
        </p:nvGraphicFramePr>
        <p:xfrm>
          <a:off x="120769" y="2814452"/>
          <a:ext cx="4860339" cy="28358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875"/>
                <a:gridCol w="827913"/>
                <a:gridCol w="735380"/>
                <a:gridCol w="810057"/>
                <a:gridCol w="810057"/>
                <a:gridCol w="810057"/>
              </a:tblGrid>
              <a:tr h="443453">
                <a:tc>
                  <a:txBody>
                    <a:bodyPr/>
                    <a:lstStyle/>
                    <a:p>
                      <a:r>
                        <a:rPr lang="en-US" sz="600" baseline="0" dirty="0" smtClean="0"/>
                        <a:t>VARIABLES 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PARAMETERS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RIO CAJARI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CHICO MENDES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MEDIO JUNUA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 smtClean="0"/>
                        <a:t>MARINHA DE SOURE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7650">
                <a:tc rowSpan="4">
                  <a:txBody>
                    <a:bodyPr/>
                    <a:lstStyle/>
                    <a:p>
                      <a:r>
                        <a:rPr lang="en-US" sz="600" dirty="0" smtClean="0"/>
                        <a:t>SOCIO-ECONOMIC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Infrastructure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75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Education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9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Health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2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Rent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899">
                <a:tc rowSpan="2">
                  <a:txBody>
                    <a:bodyPr/>
                    <a:lstStyle/>
                    <a:p>
                      <a:r>
                        <a:rPr lang="en-US" sz="600" dirty="0" smtClean="0"/>
                        <a:t>INSTITUTIONAL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Management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321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SO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6548">
                <a:tc rowSpan="4">
                  <a:txBody>
                    <a:bodyPr/>
                    <a:lstStyle/>
                    <a:p>
                      <a:r>
                        <a:rPr lang="en-US" sz="600" dirty="0" smtClean="0"/>
                        <a:t>ENVIRONMENTAL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Sufficiency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8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Acceptability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21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Security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62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Accessibility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817393" y="2397933"/>
            <a:ext cx="978408" cy="73365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NGO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ight Arrow 5"/>
          <p:cNvSpPr/>
          <p:nvPr/>
        </p:nvSpPr>
        <p:spPr>
          <a:xfrm rot="19440828">
            <a:off x="4984869" y="4198573"/>
            <a:ext cx="2219463" cy="733655"/>
          </a:xfrm>
          <a:prstGeom prst="rightArrow">
            <a:avLst>
              <a:gd name="adj1" fmla="val 50000"/>
              <a:gd name="adj2" fmla="val 65993"/>
            </a:avLst>
          </a:prstGeom>
          <a:solidFill>
            <a:srgbClr val="FFFFFF">
              <a:alpha val="46000"/>
            </a:srgbClr>
          </a:solidFill>
          <a:ln w="25400" cap="flat">
            <a:solidFill>
              <a:schemeClr val="accent1">
                <a:alpha val="48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Users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’ association</a:t>
            </a: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3" y="5650302"/>
            <a:ext cx="6193358" cy="1477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Breaking the rules: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Inconsistent selection of beneficiaries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Incomplete implementation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No feedbacks in/to the upper recursive </a:t>
            </a:r>
            <a:r>
              <a:rPr lang="en-US" dirty="0" smtClean="0"/>
              <a:t>levels – no accountability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78130"/>
            <a:ext cx="7594840" cy="6582473"/>
            <a:chOff x="0" y="178130"/>
            <a:chExt cx="7594840" cy="658247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003BC999-4572-4E5A-A300-BF964B7B6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78130"/>
              <a:ext cx="7594840" cy="64280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57974" y="6391275"/>
              <a:ext cx="3772824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VSM- profile</a:t>
              </a:r>
              <a:r>
                <a:rPr kumimoji="0" lang="en-US" sz="18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of the association of users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75778" y="4315108"/>
              <a:ext cx="3219062" cy="16004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342900" marR="0" indent="-3429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Facilities  management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 (pumps, connections</a:t>
              </a:r>
            </a:p>
            <a:p>
              <a:pPr marL="342900" marR="0" indent="-3429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lang="en-US" sz="1400" baseline="0" dirty="0" smtClean="0"/>
                <a:t>Check-in list of</a:t>
              </a:r>
              <a:r>
                <a:rPr lang="en-US" sz="1400" dirty="0" smtClean="0"/>
                <a:t> treatment and filters systems</a:t>
              </a:r>
            </a:p>
            <a:p>
              <a:pPr marL="342900" marR="0" indent="-3429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lang="en-US" sz="1400" dirty="0" smtClean="0"/>
                <a:t>Cleaning of reservoirs</a:t>
              </a:r>
            </a:p>
            <a:p>
              <a:pPr marL="342900" marR="0" indent="-34290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Facilities/infrastructure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 </a:t>
              </a:r>
              <a:r>
                <a:rPr kumimoji="0" lang="en-US" sz="14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Calibri"/>
                </a:rPr>
                <a:t>maintenance a). Distribution network.  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55777" y="415636"/>
            <a:ext cx="3724734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GENERAL OBSERVATIONS: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3-20 families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Critical mass (size matters?!) – users/roles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Viability constrained by external factors e.g. </a:t>
            </a:r>
            <a:r>
              <a:rPr lang="en-US" sz="1200" dirty="0" err="1" smtClean="0"/>
              <a:t>acces</a:t>
            </a:r>
            <a:r>
              <a:rPr lang="en-US" sz="1200" dirty="0" smtClean="0"/>
              <a:t>.:  </a:t>
            </a:r>
            <a:r>
              <a:rPr lang="en-US" sz="1200" dirty="0" err="1" smtClean="0"/>
              <a:t>sufis</a:t>
            </a:r>
            <a:r>
              <a:rPr lang="en-US" sz="1200" dirty="0" smtClean="0"/>
              <a:t>.: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IntroductionSlide">
  <a:themeElements>
    <a:clrScheme name="Introduction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0000FF"/>
      </a:hlink>
      <a:folHlink>
        <a:srgbClr val="FF00FF"/>
      </a:folHlink>
    </a:clrScheme>
    <a:fontScheme name="IntroductionSl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roduction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troductionSlide">
  <a:themeElements>
    <a:clrScheme name="Introduction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0000FF"/>
      </a:hlink>
      <a:folHlink>
        <a:srgbClr val="FF00FF"/>
      </a:folHlink>
    </a:clrScheme>
    <a:fontScheme name="IntroductionSlid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ntroduction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809</Words>
  <Application>Microsoft Macintosh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Comic Sans MS</vt:lpstr>
      <vt:lpstr>Helvetica</vt:lpstr>
      <vt:lpstr>Times New Roman</vt:lpstr>
      <vt:lpstr>Arial</vt:lpstr>
      <vt:lpstr>IntroductionSlide</vt:lpstr>
      <vt:lpstr>Viability Analysis of Public Water Supply Policy using Institutional Analysis Development Framework and Viable System Model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ANALYSIS OF PUBLIC WATER SUPPLY IN THE AMAZON -  COMBINED USE OF VSM AND IAD</dc:title>
  <dc:creator>Cardoso-Castro, Pedro Pablo</dc:creator>
  <cp:lastModifiedBy>Microsoft Office User</cp:lastModifiedBy>
  <cp:revision>43</cp:revision>
  <dcterms:modified xsi:type="dcterms:W3CDTF">2019-11-02T00:39:19Z</dcterms:modified>
</cp:coreProperties>
</file>