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9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94"/>
    <p:restoredTop sz="94663"/>
  </p:normalViewPr>
  <p:slideViewPr>
    <p:cSldViewPr snapToGrid="0" snapToObjects="1">
      <p:cViewPr varScale="1">
        <p:scale>
          <a:sx n="116" d="100"/>
          <a:sy n="116" d="100"/>
        </p:scale>
        <p:origin x="216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9A47A777-76D2-2648-8DD3-A2248B51D4FF}" type="datetimeFigureOut">
              <a:rPr lang="en-US" smtClean="0"/>
              <a:pPr/>
              <a:t>10/31/19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ED7A87C-408F-9744-B3E1-41DFE574DF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046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A777-76D2-2648-8DD3-A2248B51D4FF}" type="datetimeFigureOut">
              <a:rPr lang="en-US" smtClean="0"/>
              <a:pPr/>
              <a:t>10/31/19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A87C-408F-9744-B3E1-41DFE574DF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58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A777-76D2-2648-8DD3-A2248B51D4FF}" type="datetimeFigureOut">
              <a:rPr lang="en-US" smtClean="0"/>
              <a:pPr/>
              <a:t>10/31/19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A87C-408F-9744-B3E1-41DFE574DF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20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838200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91E50-2DC6-DE49-9E8E-1B2964ADA267}" type="datetime1">
              <a:rPr lang="en-US"/>
              <a:pPr>
                <a:defRPr/>
              </a:pPr>
              <a:t>10/31/19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MPH 2018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C6D33F2-B162-5A4B-A51E-A04BCF7EF1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A777-76D2-2648-8DD3-A2248B51D4FF}" type="datetimeFigureOut">
              <a:rPr lang="en-US" smtClean="0"/>
              <a:pPr/>
              <a:t>10/31/19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A87C-408F-9744-B3E1-41DFE574DF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5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A47A777-76D2-2648-8DD3-A2248B51D4FF}" type="datetimeFigureOut">
              <a:rPr lang="en-US" smtClean="0"/>
              <a:pPr/>
              <a:t>10/31/19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0ED7A87C-408F-9744-B3E1-41DFE574DF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58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A777-76D2-2648-8DD3-A2248B51D4FF}" type="datetimeFigureOut">
              <a:rPr lang="en-US" smtClean="0"/>
              <a:pPr/>
              <a:t>10/31/19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A87C-408F-9744-B3E1-41DFE574DF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571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A777-76D2-2648-8DD3-A2248B51D4FF}" type="datetimeFigureOut">
              <a:rPr lang="en-US" smtClean="0"/>
              <a:pPr/>
              <a:t>10/31/19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A87C-408F-9744-B3E1-41DFE574DF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715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A777-76D2-2648-8DD3-A2248B51D4FF}" type="datetimeFigureOut">
              <a:rPr lang="en-US" smtClean="0"/>
              <a:pPr/>
              <a:t>10/31/19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A87C-408F-9744-B3E1-41DFE574DF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170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A777-76D2-2648-8DD3-A2248B51D4FF}" type="datetimeFigureOut">
              <a:rPr lang="en-US" smtClean="0"/>
              <a:pPr/>
              <a:t>10/31/19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A87C-408F-9744-B3E1-41DFE574DF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17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A777-76D2-2648-8DD3-A2248B51D4FF}" type="datetimeFigureOut">
              <a:rPr lang="en-US" smtClean="0"/>
              <a:pPr/>
              <a:t>10/31/19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D7A87C-408F-9744-B3E1-41DFE574DF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703461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A47A777-76D2-2648-8DD3-A2248B51D4FF}" type="datetimeFigureOut">
              <a:rPr lang="en-US" smtClean="0"/>
              <a:pPr/>
              <a:t>10/31/19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D7A87C-408F-9744-B3E1-41DFE574DF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58669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A47A777-76D2-2648-8DD3-A2248B51D4FF}" type="datetimeFigureOut">
              <a:rPr lang="en-US" smtClean="0"/>
              <a:pPr/>
              <a:t>10/31/19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ED7A87C-408F-9744-B3E1-41DFE574DF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0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Macintosh%20HD:Users:jonwalker:Desktop:Table%20-%20VSM+3.docx!OLE_LINK1" TargetMode="Externa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5EAC7F-948D-9644-9843-61400BA966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7840" y="1251522"/>
            <a:ext cx="9306559" cy="4362097"/>
          </a:xfrm>
        </p:spPr>
        <p:txBody>
          <a:bodyPr anchor="ctr">
            <a:normAutofit/>
          </a:bodyPr>
          <a:lstStyle/>
          <a:p>
            <a:r>
              <a:rPr lang="en-GB" sz="4000" b="1" dirty="0" err="1"/>
              <a:t>CtRl</a:t>
            </a:r>
            <a:r>
              <a:rPr lang="en-GB" sz="4000" b="1" dirty="0"/>
              <a:t> </a:t>
            </a:r>
            <a:r>
              <a:rPr lang="en-GB" sz="4000" b="1" dirty="0" err="1"/>
              <a:t>ShIFt</a:t>
            </a:r>
            <a:r>
              <a:rPr lang="en-GB" sz="4000" b="1" dirty="0"/>
              <a:t> Del</a:t>
            </a:r>
            <a:r>
              <a:rPr lang="en-US" sz="4000" b="1" dirty="0"/>
              <a:t>: </a:t>
            </a:r>
            <a:br>
              <a:rPr lang="en-US" sz="4000" b="1" dirty="0"/>
            </a:br>
            <a:r>
              <a:rPr lang="en-US" sz="4000" b="1" dirty="0"/>
              <a:t>Re-booting society</a:t>
            </a:r>
            <a:r>
              <a:rPr lang="en-US" sz="3400" dirty="0"/>
              <a:t>.</a:t>
            </a:r>
            <a:br>
              <a:rPr lang="en-US" sz="3400" dirty="0"/>
            </a:br>
            <a:br>
              <a:rPr lang="en-US" sz="3400" dirty="0"/>
            </a:br>
            <a:r>
              <a:rPr lang="en-US" sz="3400" i="1" dirty="0"/>
              <a:t>The nature and scale of the required</a:t>
            </a:r>
            <a:br>
              <a:rPr lang="en-US" sz="3400" i="1" dirty="0"/>
            </a:br>
            <a:r>
              <a:rPr lang="en-US" sz="3400" i="1" dirty="0"/>
              <a:t> massive systemic change</a:t>
            </a:r>
            <a:br>
              <a:rPr lang="en-US" sz="3400" i="1" dirty="0"/>
            </a:br>
            <a:br>
              <a:rPr lang="en-US" sz="3400" i="1" dirty="0"/>
            </a:br>
            <a:br>
              <a:rPr lang="en-US" sz="3400" i="1" dirty="0"/>
            </a:br>
            <a:r>
              <a:rPr lang="en-US" sz="3400" i="1" dirty="0"/>
              <a:t>A. Espinosa &amp; J walker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00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BC7E6-4698-F049-A8FD-EABE8D1DC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Why we urgently need to </a:t>
            </a:r>
            <a:r>
              <a:rPr lang="en-GB" b="1" dirty="0">
                <a:sym typeface="Wingdings" pitchFamily="2" charset="2"/>
              </a:rPr>
              <a:t>re-boot society</a:t>
            </a:r>
            <a:r>
              <a:rPr lang="en-US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759EA-8119-3441-A94F-6554DB5D252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Escalating impact of global climate change – risk of catastrophic effects</a:t>
            </a:r>
          </a:p>
          <a:p>
            <a:r>
              <a:rPr lang="en-GB" dirty="0"/>
              <a:t>Massive domination of global capitalism through trans-national corporations </a:t>
            </a:r>
          </a:p>
          <a:p>
            <a:r>
              <a:rPr lang="en-GB" dirty="0"/>
              <a:t>Mind-boggling increase in inequality </a:t>
            </a:r>
          </a:p>
          <a:p>
            <a:r>
              <a:rPr lang="en-GB" dirty="0"/>
              <a:t>Poverty for the majority of people in the southern half of the planet </a:t>
            </a:r>
          </a:p>
          <a:p>
            <a:r>
              <a:rPr lang="en-GB" dirty="0"/>
              <a:t>Escalating risk of wars, given the rising geo political tensions </a:t>
            </a:r>
          </a:p>
          <a:p>
            <a:r>
              <a:rPr lang="en-GB" dirty="0"/>
              <a:t>Corrupted political systems</a:t>
            </a:r>
          </a:p>
          <a:p>
            <a:r>
              <a:rPr lang="en-GB" dirty="0"/>
              <a:t>Technocratic manipulation of people’s ‘will’  through the social media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9AB452-8229-7447-AA24-8A180662C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64572" y="2743200"/>
            <a:ext cx="4560627" cy="31089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Need for massive </a:t>
            </a:r>
            <a:r>
              <a:rPr lang="en-US" i="1" dirty="0"/>
              <a:t>systemic change </a:t>
            </a:r>
            <a:r>
              <a:rPr lang="en-US" dirty="0"/>
              <a:t>at all levels. -&gt; need to invent:</a:t>
            </a:r>
          </a:p>
          <a:p>
            <a:pPr lvl="1"/>
            <a:r>
              <a:rPr lang="en-GB" i="1" dirty="0"/>
              <a:t>New (sustainable and equitable) economic models, </a:t>
            </a:r>
          </a:p>
          <a:p>
            <a:pPr lvl="1"/>
            <a:r>
              <a:rPr lang="en-GB" i="1" dirty="0"/>
              <a:t>New business models, and</a:t>
            </a:r>
          </a:p>
          <a:p>
            <a:pPr lvl="1"/>
            <a:r>
              <a:rPr lang="en-GB" i="1" dirty="0"/>
              <a:t> New ways of relating to each other through technology</a:t>
            </a:r>
          </a:p>
          <a:p>
            <a:pPr lvl="1"/>
            <a:r>
              <a:rPr lang="en-GB" i="1" dirty="0"/>
              <a:t>New political systems</a:t>
            </a:r>
          </a:p>
          <a:p>
            <a:pPr lvl="1"/>
            <a:r>
              <a:rPr lang="en-GB" i="1" dirty="0"/>
              <a:t>New education and research systems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98844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BB39C-ABD4-7749-99B4-17A45AC3D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How can we contribute?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5519AA-46DE-F84A-92FD-D2D0AB47945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Our (VSM inspired) vision:</a:t>
            </a:r>
          </a:p>
          <a:p>
            <a:pPr lvl="1"/>
            <a:r>
              <a:rPr lang="en-US" dirty="0"/>
              <a:t>from individual to global systemic change</a:t>
            </a:r>
          </a:p>
          <a:p>
            <a:pPr lvl="1"/>
            <a:r>
              <a:rPr lang="en-US" dirty="0"/>
              <a:t>Self-organized teams, communities and projects innovating on sustainable systemic changes</a:t>
            </a:r>
          </a:p>
          <a:p>
            <a:pPr lvl="1"/>
            <a:r>
              <a:rPr lang="en-US" dirty="0"/>
              <a:t>‘Sustainable Self Governance’</a:t>
            </a:r>
          </a:p>
          <a:p>
            <a:pPr lvl="2"/>
            <a:r>
              <a:rPr lang="en-US" dirty="0"/>
              <a:t>Ecovillage (Ireland)</a:t>
            </a:r>
          </a:p>
          <a:p>
            <a:pPr lvl="2"/>
            <a:r>
              <a:rPr lang="en-US" dirty="0"/>
              <a:t>Ecoregional governance (Colombia)</a:t>
            </a:r>
          </a:p>
          <a:p>
            <a:pPr lvl="2"/>
            <a:r>
              <a:rPr lang="en-US" dirty="0"/>
              <a:t>Supply network (Mexico)</a:t>
            </a:r>
          </a:p>
          <a:p>
            <a:pPr lvl="2"/>
            <a:r>
              <a:rPr lang="en-US" dirty="0"/>
              <a:t>Amazonian Indigenous Community</a:t>
            </a:r>
          </a:p>
          <a:p>
            <a:pPr lvl="2"/>
            <a:r>
              <a:rPr lang="en-US" dirty="0"/>
              <a:t>Transition Network</a:t>
            </a:r>
          </a:p>
          <a:p>
            <a:pPr lvl="2"/>
            <a:r>
              <a:rPr lang="en-US" dirty="0"/>
              <a:t>UK Permaculture Association</a:t>
            </a:r>
          </a:p>
          <a:p>
            <a:pPr lvl="1"/>
            <a:endParaRPr lang="en-US" dirty="0"/>
          </a:p>
        </p:txBody>
      </p:sp>
      <p:pic>
        <p:nvPicPr>
          <p:cNvPr id="5" name="Picture 5" descr="A-Complexity-Approach-to-Sustainability-Espinosa-Angela-9781848165274.jpg">
            <a:extLst>
              <a:ext uri="{FF2B5EF4-FFF2-40B4-BE49-F238E27FC236}">
                <a16:creationId xmlns:a16="http://schemas.microsoft.com/office/drawing/2014/main" id="{5B8845D5-088D-F546-95BC-4FC376E4357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67840" y="2178770"/>
            <a:ext cx="2560320" cy="3781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1138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5882F-004A-9548-B77B-BA3360885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missing?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3F24D-7E6D-024F-A6F8-F91A169D02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evidence of massive change</a:t>
            </a:r>
          </a:p>
          <a:p>
            <a:r>
              <a:rPr lang="en-US" dirty="0"/>
              <a:t>Slow, difficult adoption of new paradigms/ models</a:t>
            </a:r>
          </a:p>
          <a:p>
            <a:r>
              <a:rPr lang="en-US" dirty="0"/>
              <a:t>Massive effect of new technologies mediating social relationships</a:t>
            </a:r>
          </a:p>
          <a:p>
            <a:r>
              <a:rPr lang="en-US" dirty="0"/>
              <a:t>How to avoid manipulation of the social media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C38D41-D5BF-164F-BCA1-B1F77245A8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Urgent need to address</a:t>
            </a:r>
          </a:p>
          <a:p>
            <a:pPr lvl="1"/>
            <a:r>
              <a:rPr lang="en-US" dirty="0"/>
              <a:t>Political, education and research systems</a:t>
            </a:r>
          </a:p>
          <a:p>
            <a:pPr lvl="2"/>
            <a:r>
              <a:rPr lang="en-US" dirty="0"/>
              <a:t> Powered mostly by those in power</a:t>
            </a:r>
          </a:p>
          <a:p>
            <a:pPr lvl="2"/>
            <a:r>
              <a:rPr lang="en-US" dirty="0"/>
              <a:t>systematic, disciplinary, competitive based education</a:t>
            </a:r>
          </a:p>
          <a:p>
            <a:pPr lvl="2"/>
            <a:r>
              <a:rPr lang="en-US" dirty="0"/>
              <a:t> education as a profitable business</a:t>
            </a:r>
          </a:p>
          <a:p>
            <a:pPr lvl="1"/>
            <a:r>
              <a:rPr lang="en-US" dirty="0"/>
              <a:t>How can we go further to:</a:t>
            </a:r>
          </a:p>
          <a:p>
            <a:pPr lvl="2"/>
            <a:r>
              <a:rPr lang="en-US" dirty="0"/>
              <a:t>Make more accessible VSM &amp; TS ?</a:t>
            </a:r>
          </a:p>
          <a:p>
            <a:pPr lvl="2"/>
            <a:r>
              <a:rPr lang="en-US" dirty="0"/>
              <a:t>Contribute to design new education and political systems ?</a:t>
            </a:r>
          </a:p>
          <a:p>
            <a:pPr lvl="2"/>
            <a:r>
              <a:rPr lang="en-US" dirty="0"/>
              <a:t>Contribute to generate social consciousness on the most urgent environmental challenges and required changes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119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30584-74D9-9A46-B356-C537CE8FE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Transdisciplinary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1F3B7-67C6-4D49-A125-859B34C8FC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VSM Methodologies</a:t>
            </a:r>
          </a:p>
          <a:p>
            <a:pPr lvl="1"/>
            <a:r>
              <a:rPr lang="en-US" dirty="0"/>
              <a:t>Viplan (Espejo &amp; Reyes)</a:t>
            </a:r>
          </a:p>
          <a:p>
            <a:pPr lvl="1"/>
            <a:r>
              <a:rPr lang="en-US" dirty="0"/>
              <a:t>Systemic Management (</a:t>
            </a:r>
            <a:r>
              <a:rPr lang="en-US" dirty="0" err="1"/>
              <a:t>Schwaninger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MoM (VSM, Super Syntegration)</a:t>
            </a:r>
          </a:p>
          <a:p>
            <a:pPr lvl="1"/>
            <a:r>
              <a:rPr lang="en-US" dirty="0"/>
              <a:t>Espinosa &amp; Walker – Self transformation Methodology</a:t>
            </a:r>
          </a:p>
          <a:p>
            <a:pPr lvl="1"/>
            <a:r>
              <a:rPr lang="en-US" dirty="0"/>
              <a:t>The Viable System Approach</a:t>
            </a:r>
          </a:p>
          <a:p>
            <a:pPr lvl="1"/>
            <a:r>
              <a:rPr lang="en-US" dirty="0"/>
              <a:t>‘the extended VSM’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1FA56A-CDD4-5F40-9AD2-168DFBBDEB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78472" y="2103120"/>
            <a:ext cx="4246728" cy="3151268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Cross fertilization with new organizational approaches and tools:</a:t>
            </a:r>
          </a:p>
          <a:p>
            <a:pPr lvl="2"/>
            <a:r>
              <a:rPr lang="en-US" dirty="0"/>
              <a:t>CAS/ SNA</a:t>
            </a:r>
          </a:p>
          <a:p>
            <a:pPr lvl="2"/>
            <a:r>
              <a:rPr lang="en-US" dirty="0"/>
              <a:t>Teal </a:t>
            </a:r>
            <a:r>
              <a:rPr lang="en-US" dirty="0" err="1"/>
              <a:t>Organisations</a:t>
            </a:r>
            <a:endParaRPr lang="en-US" dirty="0"/>
          </a:p>
          <a:p>
            <a:pPr lvl="2"/>
            <a:r>
              <a:rPr lang="en-US" dirty="0" err="1"/>
              <a:t>Holocracy</a:t>
            </a:r>
            <a:endParaRPr lang="en-US" dirty="0"/>
          </a:p>
          <a:p>
            <a:pPr lvl="2"/>
            <a:r>
              <a:rPr lang="en-US" dirty="0" err="1"/>
              <a:t>Sociocracy</a:t>
            </a:r>
            <a:endParaRPr lang="en-US" dirty="0"/>
          </a:p>
          <a:p>
            <a:pPr lvl="2"/>
            <a:r>
              <a:rPr lang="en-US" dirty="0"/>
              <a:t>Commons governance</a:t>
            </a:r>
          </a:p>
          <a:p>
            <a:pPr lvl="2"/>
            <a:r>
              <a:rPr lang="en-US" dirty="0"/>
              <a:t>Canvas</a:t>
            </a:r>
          </a:p>
          <a:p>
            <a:pPr lvl="2"/>
            <a:r>
              <a:rPr lang="en-US" dirty="0"/>
              <a:t>Agile Systems</a:t>
            </a:r>
          </a:p>
          <a:p>
            <a:pPr lvl="2"/>
            <a:r>
              <a:rPr lang="en-US" dirty="0" err="1"/>
              <a:t>Blockchain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430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6A73D3C-D124-D847-9ABB-7FDAE94AF63A}" type="datetime1">
              <a:rPr lang="en-US">
                <a:latin typeface="Times" charset="0"/>
              </a:rPr>
              <a:pPr/>
              <a:t>10/31/19</a:t>
            </a:fld>
            <a:endParaRPr lang="en-GB">
              <a:latin typeface="Times" charset="0"/>
            </a:endParaRPr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" charset="0"/>
              </a:rPr>
              <a:t>MPH 2018</a:t>
            </a:r>
            <a:endParaRPr lang="en-GB">
              <a:latin typeface="Times" charset="0"/>
            </a:endParaRPr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>
                <a:latin typeface="Times" charset="0"/>
              </a:rPr>
              <a:t>Slide </a:t>
            </a:r>
            <a:fld id="{D02A05FB-479F-5A4F-BB31-7ACA112C0DAD}" type="slidenum">
              <a:rPr lang="en-GB" smtClean="0">
                <a:latin typeface="Times" charset="0"/>
              </a:rPr>
              <a:pPr/>
              <a:t>6</a:t>
            </a:fld>
            <a:endParaRPr lang="en-GB">
              <a:latin typeface="Times" charset="0"/>
            </a:endParaRP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106680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ea typeface="ＭＳ Ｐゴシック" charset="-128"/>
                <a:cs typeface="ＭＳ Ｐゴシック" charset="-128"/>
              </a:rPr>
              <a:t>From last year: the model requires</a:t>
            </a:r>
            <a:endParaRPr lang="en-GB" dirty="0"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30726" name="Picture 3" descr="Book VSM.5.tif                                                 00207186Macintosh HD                   C01B8605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401" y="1892300"/>
            <a:ext cx="3263455" cy="3828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008120" y="1143001"/>
            <a:ext cx="792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i="1" dirty="0"/>
              <a:t>An economy based on collaboration</a:t>
            </a:r>
            <a:endParaRPr lang="en-GB" sz="3200" dirty="0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775200" y="1892300"/>
            <a:ext cx="7010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i="1" dirty="0"/>
              <a:t>Embracing environmental issues and designing structures that respond accordingly.</a:t>
            </a:r>
            <a:endParaRPr lang="en-GB" sz="3200" dirty="0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978400" y="3581400"/>
            <a:ext cx="660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i="1" dirty="0"/>
              <a:t>Structures based on unleashing: individual autonomy and creativity.</a:t>
            </a:r>
            <a:endParaRPr lang="en-GB" sz="3200" dirty="0"/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775200" y="5029200"/>
            <a:ext cx="660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i="1" dirty="0"/>
              <a:t>Managers who want their staff to surprise and delight them.</a:t>
            </a:r>
            <a:endParaRPr lang="en-GB" sz="3200" dirty="0"/>
          </a:p>
        </p:txBody>
      </p:sp>
      <p:pic>
        <p:nvPicPr>
          <p:cNvPr id="11" name="Picture 10" descr="Miles Davis.jpg"/>
          <p:cNvPicPr>
            <a:picLocks noChangeAspect="1"/>
          </p:cNvPicPr>
          <p:nvPr/>
        </p:nvPicPr>
        <p:blipFill>
          <a:blip r:embed="rId3"/>
          <a:srcRect l="24426" t="10574" r="10435" b="6383"/>
          <a:stretch>
            <a:fillRect/>
          </a:stretch>
        </p:blipFill>
        <p:spPr bwMode="auto">
          <a:xfrm flipH="1">
            <a:off x="10677460" y="4757981"/>
            <a:ext cx="701740" cy="1225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893146" y="1036578"/>
          <a:ext cx="8303508" cy="5248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Document" r:id="rId3" imgW="5626100" imgH="3556000" progId="Word.Document.12">
                  <p:link updateAutomatic="1"/>
                </p:oleObj>
              </mc:Choice>
              <mc:Fallback>
                <p:oleObj name="Document" r:id="rId3" imgW="5626100" imgH="3556000" progId="Word.Document.12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146" y="1036578"/>
                        <a:ext cx="8303508" cy="52482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55200" y="392219"/>
            <a:ext cx="7974701" cy="373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Four Current Approaches to Recursive, Non-hierarchical </a:t>
            </a:r>
            <a:r>
              <a:rPr lang="en-US" dirty="0" err="1"/>
              <a:t>Organisation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3430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007A2E9-BAB0-AC40-B9F8-36EDB27DB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 this Conference: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36633EC-5E07-FB4A-BDE5-434540CC9AF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Need for massive </a:t>
            </a:r>
            <a:r>
              <a:rPr lang="en-US" i="1" dirty="0"/>
              <a:t>systemic change </a:t>
            </a:r>
            <a:r>
              <a:rPr lang="en-US" dirty="0"/>
              <a:t>at all levels. -&gt; need to invent:</a:t>
            </a:r>
          </a:p>
          <a:p>
            <a:pPr lvl="1"/>
            <a:r>
              <a:rPr lang="en-GB" i="1" dirty="0"/>
              <a:t>New education and research systems</a:t>
            </a:r>
          </a:p>
          <a:p>
            <a:pPr lvl="2"/>
            <a:r>
              <a:rPr lang="en-GB" i="1" dirty="0"/>
              <a:t>Wolfgang  New VSM books</a:t>
            </a:r>
          </a:p>
          <a:p>
            <a:pPr lvl="2"/>
            <a:r>
              <a:rPr lang="en-GB" i="1" dirty="0"/>
              <a:t>Ivo – New approach to teach the VSM</a:t>
            </a:r>
          </a:p>
          <a:p>
            <a:pPr lvl="2"/>
            <a:r>
              <a:rPr lang="en-GB" i="1" dirty="0"/>
              <a:t>Igor – New research (reviewing)  system</a:t>
            </a:r>
          </a:p>
          <a:p>
            <a:pPr lvl="2"/>
            <a:r>
              <a:rPr lang="en-GB" i="1" dirty="0"/>
              <a:t>Theodora – transdisciplinary research</a:t>
            </a:r>
          </a:p>
          <a:p>
            <a:pPr lvl="1"/>
            <a:r>
              <a:rPr lang="en-GB" i="1" dirty="0"/>
              <a:t>New (sustainable and equitable) business and  economic models, </a:t>
            </a:r>
          </a:p>
          <a:p>
            <a:pPr lvl="2"/>
            <a:r>
              <a:rPr lang="en-GB" i="1" dirty="0"/>
              <a:t>Peter Tuddenham – VUCA</a:t>
            </a:r>
          </a:p>
          <a:p>
            <a:pPr lvl="2"/>
            <a:r>
              <a:rPr lang="en-GB" i="1" dirty="0"/>
              <a:t>Bewick et al, Trilly, Jon Li  –VSM &amp;  Health systems</a:t>
            </a:r>
          </a:p>
          <a:p>
            <a:pPr lvl="2"/>
            <a:r>
              <a:rPr lang="en-US" dirty="0"/>
              <a:t>Pedro Pablo – water governance</a:t>
            </a:r>
            <a:endParaRPr lang="en-GB" i="1" dirty="0"/>
          </a:p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9207551-5FD9-5946-B404-C9D6F7378A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GB" i="1" dirty="0"/>
              <a:t>New political systems</a:t>
            </a:r>
          </a:p>
          <a:p>
            <a:pPr lvl="2"/>
            <a:r>
              <a:rPr lang="en-GB" i="1" dirty="0"/>
              <a:t>Javier – capitalism, Socialism &amp; VSM</a:t>
            </a:r>
          </a:p>
          <a:p>
            <a:pPr lvl="2"/>
            <a:r>
              <a:rPr lang="en-GB" i="1" dirty="0"/>
              <a:t>Thomas – Anarchism &amp; Cybernetics</a:t>
            </a:r>
          </a:p>
          <a:p>
            <a:pPr lvl="2"/>
            <a:r>
              <a:rPr lang="en-GB" i="1" dirty="0"/>
              <a:t>John Raven- Beyond VSM?</a:t>
            </a:r>
          </a:p>
          <a:p>
            <a:pPr lvl="2"/>
            <a:r>
              <a:rPr lang="en-GB" i="1" dirty="0"/>
              <a:t>Leonie- connecting the dots vs political elections</a:t>
            </a:r>
          </a:p>
          <a:p>
            <a:pPr marL="548640" lvl="2" indent="0">
              <a:buNone/>
            </a:pPr>
            <a:endParaRPr lang="en-US" i="1" dirty="0"/>
          </a:p>
          <a:p>
            <a:pPr lvl="1"/>
            <a:r>
              <a:rPr lang="en-GB" i="1" dirty="0"/>
              <a:t>New ways of relating to each other through technology</a:t>
            </a:r>
          </a:p>
          <a:p>
            <a:pPr lvl="2"/>
            <a:r>
              <a:rPr lang="en-US" i="1" dirty="0"/>
              <a:t>Gary – PlaNET</a:t>
            </a:r>
          </a:p>
          <a:p>
            <a:pPr lvl="2"/>
            <a:r>
              <a:rPr lang="en-US" i="1" dirty="0"/>
              <a:t>Ian – Multi-sed Platform for change</a:t>
            </a:r>
          </a:p>
          <a:p>
            <a:pPr lvl="2"/>
            <a:r>
              <a:rPr lang="en-US" i="1" dirty="0"/>
              <a:t>Severin – DAO</a:t>
            </a:r>
          </a:p>
          <a:p>
            <a:pPr lvl="2"/>
            <a:r>
              <a:rPr lang="en-US" i="1" dirty="0"/>
              <a:t>Joe &amp; Chris (TS)</a:t>
            </a:r>
          </a:p>
          <a:p>
            <a:pPr lvl="2"/>
            <a:r>
              <a:rPr lang="en-US" i="1" dirty="0"/>
              <a:t>Stephan &amp; David (TS – crewmember spaceship Earth))</a:t>
            </a:r>
          </a:p>
        </p:txBody>
      </p:sp>
    </p:spTree>
    <p:extLst>
      <p:ext uri="{BB962C8B-B14F-4D97-AF65-F5344CB8AC3E}">
        <p14:creationId xmlns:p14="http://schemas.microsoft.com/office/powerpoint/2010/main" val="3168457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007A2E9-BAB0-AC40-B9F8-36EDB27DB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Conference Strategy: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98344" y="2379226"/>
            <a:ext cx="8619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Saturday and Sunday Morning :     Talks/questions/debate: </a:t>
            </a:r>
          </a:p>
          <a:p>
            <a:pPr lvl="1"/>
            <a:r>
              <a:rPr lang="en-US" dirty="0"/>
              <a:t>   (Time keeping by following speaker  -  Commons approach)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71287" y="3386603"/>
            <a:ext cx="8619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	Sunday Afternoon :  Creating new systems from autonomous parts.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96809" y="4108963"/>
            <a:ext cx="9730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3"/>
            </a:pPr>
            <a:r>
              <a:rPr lang="en-US" dirty="0"/>
              <a:t>Outcome :  Identity of new systems  ( e.g. Metaphorum  new-economics group ?)</a:t>
            </a:r>
          </a:p>
          <a:p>
            <a:pPr marL="342900" indent="-342900"/>
            <a:r>
              <a:rPr lang="en-US" dirty="0"/>
              <a:t>	Objectives for next 12 months  (? )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72492" y="5108322"/>
            <a:ext cx="4628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/>
              <a:t>4	AGM  Open to all.</a:t>
            </a:r>
          </a:p>
        </p:txBody>
      </p:sp>
    </p:spTree>
    <p:extLst>
      <p:ext uri="{BB962C8B-B14F-4D97-AF65-F5344CB8AC3E}">
        <p14:creationId xmlns:p14="http://schemas.microsoft.com/office/powerpoint/2010/main" val="31684573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631</Words>
  <Application>Microsoft Macintosh PowerPoint</Application>
  <PresentationFormat>Widescreen</PresentationFormat>
  <Paragraphs>96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Century Gothic</vt:lpstr>
      <vt:lpstr>Garamond</vt:lpstr>
      <vt:lpstr>Times</vt:lpstr>
      <vt:lpstr>Savon</vt:lpstr>
      <vt:lpstr>Macintosh%20HD:Users:jonwalker:Desktop:Table%20-%20VSM+3.docx!OLE_LINK1</vt:lpstr>
      <vt:lpstr>CtRl ShIFt Del:  Re-booting society.  The nature and scale of the required  massive systemic change   A. Espinosa &amp; J walker</vt:lpstr>
      <vt:lpstr>Why we urgently need to re-boot society?</vt:lpstr>
      <vt:lpstr>How can we contribute?</vt:lpstr>
      <vt:lpstr>What’s missing?</vt:lpstr>
      <vt:lpstr>Transdisciplinary research</vt:lpstr>
      <vt:lpstr>From last year: the model requires</vt:lpstr>
      <vt:lpstr>PowerPoint Presentation</vt:lpstr>
      <vt:lpstr>In this Conference:</vt:lpstr>
      <vt:lpstr>Conference Strategy: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CtRl ShIFt Del:  Re-booting society.  The nature and scale of the required  massive systemic change   A. Espinosa &amp; J walker</dc:title>
  <dc:creator>Angela Espinosa</dc:creator>
  <cp:lastModifiedBy>Angela Espinosa</cp:lastModifiedBy>
  <cp:revision>15</cp:revision>
  <dcterms:created xsi:type="dcterms:W3CDTF">2019-10-31T16:58:42Z</dcterms:created>
  <dcterms:modified xsi:type="dcterms:W3CDTF">2019-10-31T18:18:42Z</dcterms:modified>
</cp:coreProperties>
</file>