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9" r:id="rId6"/>
    <p:sldId id="270" r:id="rId7"/>
    <p:sldId id="261" r:id="rId8"/>
    <p:sldId id="262" r:id="rId9"/>
    <p:sldId id="263" r:id="rId10"/>
    <p:sldId id="265" r:id="rId11"/>
    <p:sldId id="271" r:id="rId12"/>
    <p:sldId id="268" r:id="rId13"/>
    <p:sldId id="272" r:id="rId14"/>
    <p:sldId id="273" r:id="rId15"/>
    <p:sldId id="274" r:id="rId16"/>
    <p:sldId id="266" r:id="rId17"/>
    <p:sldId id="267" r:id="rId18"/>
    <p:sldId id="264" r:id="rId19"/>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5" d="100"/>
          <a:sy n="85" d="100"/>
        </p:scale>
        <p:origin x="59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E413522A-681F-48FC-847F-B11149F66758}" type="datetimeFigureOut">
              <a:rPr lang="sl-SI" smtClean="0"/>
              <a:t>7. 11. 2019</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8AB5A7F-CCEE-4CCF-8000-3D129B7A9FDD}" type="slidenum">
              <a:rPr lang="sl-SI" smtClean="0"/>
              <a:t>‹#›</a:t>
            </a:fld>
            <a:endParaRPr lang="sl-SI"/>
          </a:p>
        </p:txBody>
      </p:sp>
    </p:spTree>
    <p:extLst>
      <p:ext uri="{BB962C8B-B14F-4D97-AF65-F5344CB8AC3E}">
        <p14:creationId xmlns:p14="http://schemas.microsoft.com/office/powerpoint/2010/main" val="1409022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E413522A-681F-48FC-847F-B11149F66758}" type="datetimeFigureOut">
              <a:rPr lang="sl-SI" smtClean="0"/>
              <a:t>7. 11. 2019</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8AB5A7F-CCEE-4CCF-8000-3D129B7A9FDD}" type="slidenum">
              <a:rPr lang="sl-SI" smtClean="0"/>
              <a:t>‹#›</a:t>
            </a:fld>
            <a:endParaRPr lang="sl-SI"/>
          </a:p>
        </p:txBody>
      </p:sp>
    </p:spTree>
    <p:extLst>
      <p:ext uri="{BB962C8B-B14F-4D97-AF65-F5344CB8AC3E}">
        <p14:creationId xmlns:p14="http://schemas.microsoft.com/office/powerpoint/2010/main" val="2106845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E413522A-681F-48FC-847F-B11149F66758}" type="datetimeFigureOut">
              <a:rPr lang="sl-SI" smtClean="0"/>
              <a:t>7. 11. 2019</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8AB5A7F-CCEE-4CCF-8000-3D129B7A9FDD}" type="slidenum">
              <a:rPr lang="sl-SI" smtClean="0"/>
              <a:t>‹#›</a:t>
            </a:fld>
            <a:endParaRPr lang="sl-SI"/>
          </a:p>
        </p:txBody>
      </p:sp>
    </p:spTree>
    <p:extLst>
      <p:ext uri="{BB962C8B-B14F-4D97-AF65-F5344CB8AC3E}">
        <p14:creationId xmlns:p14="http://schemas.microsoft.com/office/powerpoint/2010/main" val="66353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E413522A-681F-48FC-847F-B11149F66758}" type="datetimeFigureOut">
              <a:rPr lang="sl-SI" smtClean="0"/>
              <a:t>7. 11. 2019</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8AB5A7F-CCEE-4CCF-8000-3D129B7A9FDD}" type="slidenum">
              <a:rPr lang="sl-SI" smtClean="0"/>
              <a:t>‹#›</a:t>
            </a:fld>
            <a:endParaRPr lang="sl-SI"/>
          </a:p>
        </p:txBody>
      </p:sp>
    </p:spTree>
    <p:extLst>
      <p:ext uri="{BB962C8B-B14F-4D97-AF65-F5344CB8AC3E}">
        <p14:creationId xmlns:p14="http://schemas.microsoft.com/office/powerpoint/2010/main" val="2086020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E413522A-681F-48FC-847F-B11149F66758}" type="datetimeFigureOut">
              <a:rPr lang="sl-SI" smtClean="0"/>
              <a:t>7. 11. 2019</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8AB5A7F-CCEE-4CCF-8000-3D129B7A9FDD}" type="slidenum">
              <a:rPr lang="sl-SI" smtClean="0"/>
              <a:t>‹#›</a:t>
            </a:fld>
            <a:endParaRPr lang="sl-SI"/>
          </a:p>
        </p:txBody>
      </p:sp>
    </p:spTree>
    <p:extLst>
      <p:ext uri="{BB962C8B-B14F-4D97-AF65-F5344CB8AC3E}">
        <p14:creationId xmlns:p14="http://schemas.microsoft.com/office/powerpoint/2010/main" val="344599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E413522A-681F-48FC-847F-B11149F66758}" type="datetimeFigureOut">
              <a:rPr lang="sl-SI" smtClean="0"/>
              <a:t>7. 11. 2019</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98AB5A7F-CCEE-4CCF-8000-3D129B7A9FDD}" type="slidenum">
              <a:rPr lang="sl-SI" smtClean="0"/>
              <a:t>‹#›</a:t>
            </a:fld>
            <a:endParaRPr lang="sl-SI"/>
          </a:p>
        </p:txBody>
      </p:sp>
    </p:spTree>
    <p:extLst>
      <p:ext uri="{BB962C8B-B14F-4D97-AF65-F5344CB8AC3E}">
        <p14:creationId xmlns:p14="http://schemas.microsoft.com/office/powerpoint/2010/main" val="3152029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E413522A-681F-48FC-847F-B11149F66758}" type="datetimeFigureOut">
              <a:rPr lang="sl-SI" smtClean="0"/>
              <a:t>7. 11. 2019</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98AB5A7F-CCEE-4CCF-8000-3D129B7A9FDD}" type="slidenum">
              <a:rPr lang="sl-SI" smtClean="0"/>
              <a:t>‹#›</a:t>
            </a:fld>
            <a:endParaRPr lang="sl-SI"/>
          </a:p>
        </p:txBody>
      </p:sp>
    </p:spTree>
    <p:extLst>
      <p:ext uri="{BB962C8B-B14F-4D97-AF65-F5344CB8AC3E}">
        <p14:creationId xmlns:p14="http://schemas.microsoft.com/office/powerpoint/2010/main" val="4114530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E413522A-681F-48FC-847F-B11149F66758}" type="datetimeFigureOut">
              <a:rPr lang="sl-SI" smtClean="0"/>
              <a:t>7. 11. 2019</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98AB5A7F-CCEE-4CCF-8000-3D129B7A9FDD}" type="slidenum">
              <a:rPr lang="sl-SI" smtClean="0"/>
              <a:t>‹#›</a:t>
            </a:fld>
            <a:endParaRPr lang="sl-SI"/>
          </a:p>
        </p:txBody>
      </p:sp>
    </p:spTree>
    <p:extLst>
      <p:ext uri="{BB962C8B-B14F-4D97-AF65-F5344CB8AC3E}">
        <p14:creationId xmlns:p14="http://schemas.microsoft.com/office/powerpoint/2010/main" val="1093178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E413522A-681F-48FC-847F-B11149F66758}" type="datetimeFigureOut">
              <a:rPr lang="sl-SI" smtClean="0"/>
              <a:t>7. 11. 2019</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98AB5A7F-CCEE-4CCF-8000-3D129B7A9FDD}" type="slidenum">
              <a:rPr lang="sl-SI" smtClean="0"/>
              <a:t>‹#›</a:t>
            </a:fld>
            <a:endParaRPr lang="sl-SI"/>
          </a:p>
        </p:txBody>
      </p:sp>
    </p:spTree>
    <p:extLst>
      <p:ext uri="{BB962C8B-B14F-4D97-AF65-F5344CB8AC3E}">
        <p14:creationId xmlns:p14="http://schemas.microsoft.com/office/powerpoint/2010/main" val="1255778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E413522A-681F-48FC-847F-B11149F66758}" type="datetimeFigureOut">
              <a:rPr lang="sl-SI" smtClean="0"/>
              <a:t>7. 11. 2019</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98AB5A7F-CCEE-4CCF-8000-3D129B7A9FDD}" type="slidenum">
              <a:rPr lang="sl-SI" smtClean="0"/>
              <a:t>‹#›</a:t>
            </a:fld>
            <a:endParaRPr lang="sl-SI"/>
          </a:p>
        </p:txBody>
      </p:sp>
    </p:spTree>
    <p:extLst>
      <p:ext uri="{BB962C8B-B14F-4D97-AF65-F5344CB8AC3E}">
        <p14:creationId xmlns:p14="http://schemas.microsoft.com/office/powerpoint/2010/main" val="1639864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E413522A-681F-48FC-847F-B11149F66758}" type="datetimeFigureOut">
              <a:rPr lang="sl-SI" smtClean="0"/>
              <a:t>7. 11. 2019</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98AB5A7F-CCEE-4CCF-8000-3D129B7A9FDD}" type="slidenum">
              <a:rPr lang="sl-SI" smtClean="0"/>
              <a:t>‹#›</a:t>
            </a:fld>
            <a:endParaRPr lang="sl-SI"/>
          </a:p>
        </p:txBody>
      </p:sp>
    </p:spTree>
    <p:extLst>
      <p:ext uri="{BB962C8B-B14F-4D97-AF65-F5344CB8AC3E}">
        <p14:creationId xmlns:p14="http://schemas.microsoft.com/office/powerpoint/2010/main" val="4134018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3522A-681F-48FC-847F-B11149F66758}" type="datetimeFigureOut">
              <a:rPr lang="sl-SI" smtClean="0"/>
              <a:t>7. 11. 2019</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AB5A7F-CCEE-4CCF-8000-3D129B7A9FDD}" type="slidenum">
              <a:rPr lang="sl-SI" smtClean="0"/>
              <a:t>‹#›</a:t>
            </a:fld>
            <a:endParaRPr lang="sl-SI"/>
          </a:p>
        </p:txBody>
      </p:sp>
    </p:spTree>
    <p:extLst>
      <p:ext uri="{BB962C8B-B14F-4D97-AF65-F5344CB8AC3E}">
        <p14:creationId xmlns:p14="http://schemas.microsoft.com/office/powerpoint/2010/main" val="17906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0" y="1320800"/>
            <a:ext cx="9667875" cy="1444978"/>
          </a:xfrm>
        </p:spPr>
        <p:txBody>
          <a:bodyPr>
            <a:normAutofit/>
          </a:bodyPr>
          <a:lstStyle/>
          <a:p>
            <a:r>
              <a:rPr lang="en-GB" sz="4400" b="1" i="1" dirty="0">
                <a:effectLst>
                  <a:outerShdw blurRad="38100" dist="38100" dir="2700000" algn="tl">
                    <a:srgbClr val="000000">
                      <a:alpha val="43137"/>
                    </a:srgbClr>
                  </a:outerShdw>
                </a:effectLst>
              </a:rPr>
              <a:t>An Reflexive Look at several 3</a:t>
            </a:r>
            <a:r>
              <a:rPr lang="en-GB" sz="4400" b="1" i="1" baseline="30000" dirty="0">
                <a:effectLst>
                  <a:outerShdw blurRad="38100" dist="38100" dir="2700000" algn="tl">
                    <a:srgbClr val="000000">
                      <a:alpha val="43137"/>
                    </a:srgbClr>
                  </a:outerShdw>
                </a:effectLst>
              </a:rPr>
              <a:t>rd </a:t>
            </a:r>
            <a:r>
              <a:rPr lang="en-GB" sz="4400" b="1" i="1" dirty="0">
                <a:effectLst>
                  <a:outerShdw blurRad="38100" dist="38100" dir="2700000" algn="tl">
                    <a:srgbClr val="000000">
                      <a:alpha val="43137"/>
                    </a:srgbClr>
                  </a:outerShdw>
                </a:effectLst>
              </a:rPr>
              <a:t>Order Cybernetics</a:t>
            </a:r>
            <a:endParaRPr lang="sl-SI" sz="4400" dirty="0">
              <a:effectLst>
                <a:outerShdw blurRad="38100" dist="38100" dir="2700000" algn="tl">
                  <a:srgbClr val="000000">
                    <a:alpha val="43137"/>
                  </a:srgbClr>
                </a:outerShdw>
              </a:effectLst>
            </a:endParaRPr>
          </a:p>
        </p:txBody>
      </p:sp>
      <p:sp>
        <p:nvSpPr>
          <p:cNvPr id="3" name="Podnaslov 2"/>
          <p:cNvSpPr>
            <a:spLocks noGrp="1"/>
          </p:cNvSpPr>
          <p:nvPr>
            <p:ph type="subTitle" idx="1"/>
          </p:nvPr>
        </p:nvSpPr>
        <p:spPr>
          <a:xfrm>
            <a:off x="439271" y="4402666"/>
            <a:ext cx="11456893" cy="1919112"/>
          </a:xfrm>
        </p:spPr>
        <p:txBody>
          <a:bodyPr>
            <a:noAutofit/>
          </a:bodyPr>
          <a:lstStyle/>
          <a:p>
            <a:pPr algn="l"/>
            <a:r>
              <a:rPr lang="en-US" sz="2800" b="1" dirty="0">
                <a:effectLst>
                  <a:outerShdw blurRad="38100" dist="38100" dir="2700000" algn="tl">
                    <a:srgbClr val="000000">
                      <a:alpha val="43137"/>
                    </a:srgbClr>
                  </a:outerShdw>
                </a:effectLst>
              </a:rPr>
              <a:t>Prof. Dr. Dr. Teodora Ivanuša &amp; </a:t>
            </a:r>
          </a:p>
          <a:p>
            <a:pPr algn="l"/>
            <a:r>
              <a:rPr lang="en-US" sz="2800" b="1" dirty="0">
                <a:effectLst>
                  <a:outerShdw blurRad="38100" dist="38100" dir="2700000" algn="tl">
                    <a:srgbClr val="000000">
                      <a:alpha val="43137"/>
                    </a:srgbClr>
                  </a:outerShdw>
                </a:effectLst>
              </a:rPr>
              <a:t>Emer. Prof. Dr. Dr. Matjaž Mulej</a:t>
            </a:r>
            <a:r>
              <a:rPr lang="sl-SI" sz="2800" b="1"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 </a:t>
            </a:r>
            <a:r>
              <a:rPr lang="en-US" sz="2000" b="1" i="1" dirty="0">
                <a:effectLst>
                  <a:outerShdw blurRad="38100" dist="38100" dir="2700000" algn="tl">
                    <a:srgbClr val="000000">
                      <a:alpha val="43137"/>
                    </a:srgbClr>
                  </a:outerShdw>
                </a:effectLst>
              </a:rPr>
              <a:t>Founding President of IASCYS; Norbert Wiener Medal 2019</a:t>
            </a:r>
          </a:p>
          <a:p>
            <a:pPr algn="l"/>
            <a:endParaRPr lang="sl-SI" sz="2800" b="1" dirty="0">
              <a:effectLst>
                <a:outerShdw blurRad="38100" dist="38100" dir="2700000" algn="tl">
                  <a:srgbClr val="000000">
                    <a:alpha val="43137"/>
                  </a:srgbClr>
                </a:outerShdw>
              </a:effectLst>
            </a:endParaRPr>
          </a:p>
          <a:p>
            <a:pPr algn="l"/>
            <a:r>
              <a:rPr lang="en-US" sz="2800" b="1" dirty="0">
                <a:effectLst>
                  <a:outerShdw blurRad="38100" dist="38100" dir="2700000" algn="tl">
                    <a:srgbClr val="000000">
                      <a:alpha val="43137"/>
                    </a:srgbClr>
                  </a:outerShdw>
                </a:effectLst>
              </a:rPr>
              <a:t>University of Maribor, SLOVENIA</a:t>
            </a:r>
          </a:p>
          <a:p>
            <a:pPr algn="l"/>
            <a:endParaRPr lang="sl-SI" sz="2800" dirty="0"/>
          </a:p>
        </p:txBody>
      </p:sp>
      <p:pic>
        <p:nvPicPr>
          <p:cNvPr id="7" name="Slika 6"/>
          <p:cNvPicPr>
            <a:picLocks noChangeAspect="1"/>
          </p:cNvPicPr>
          <p:nvPr/>
        </p:nvPicPr>
        <p:blipFill>
          <a:blip r:embed="rId2"/>
          <a:stretch>
            <a:fillRect/>
          </a:stretch>
        </p:blipFill>
        <p:spPr>
          <a:xfrm>
            <a:off x="9667875" y="0"/>
            <a:ext cx="2524125" cy="4572000"/>
          </a:xfrm>
          <a:prstGeom prst="rect">
            <a:avLst/>
          </a:prstGeom>
        </p:spPr>
      </p:pic>
    </p:spTree>
    <p:extLst>
      <p:ext uri="{BB962C8B-B14F-4D97-AF65-F5344CB8AC3E}">
        <p14:creationId xmlns:p14="http://schemas.microsoft.com/office/powerpoint/2010/main" val="1169660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1"/>
            <a:ext cx="8983133" cy="1490132"/>
          </a:xfrm>
        </p:spPr>
        <p:txBody>
          <a:bodyPr>
            <a:normAutofit/>
          </a:bodyPr>
          <a:lstStyle/>
          <a:p>
            <a:r>
              <a:rPr lang="en-US" b="1" i="1" dirty="0">
                <a:effectLst>
                  <a:outerShdw blurRad="38100" dist="38100" dir="2700000" algn="tl">
                    <a:srgbClr val="000000">
                      <a:alpha val="43137"/>
                    </a:srgbClr>
                  </a:outerShdw>
                </a:effectLst>
              </a:rPr>
              <a:t>Positive &amp; Negative Feedback and Mutual Causal Loops</a:t>
            </a:r>
          </a:p>
        </p:txBody>
      </p:sp>
      <p:sp>
        <p:nvSpPr>
          <p:cNvPr id="3" name="Označba mesta vsebine 2"/>
          <p:cNvSpPr>
            <a:spLocks noGrp="1"/>
          </p:cNvSpPr>
          <p:nvPr>
            <p:ph idx="1"/>
          </p:nvPr>
        </p:nvSpPr>
        <p:spPr>
          <a:xfrm>
            <a:off x="293511" y="2043288"/>
            <a:ext cx="11571111" cy="4814712"/>
          </a:xfrm>
        </p:spPr>
        <p:txBody>
          <a:bodyPr>
            <a:normAutofit/>
          </a:bodyPr>
          <a:lstStyle/>
          <a:p>
            <a:pPr marL="0" indent="0">
              <a:buNone/>
            </a:pPr>
            <a:r>
              <a:rPr lang="sl-SI" b="1" i="1" dirty="0">
                <a:effectLst>
                  <a:outerShdw blurRad="38100" dist="38100" dir="2700000" algn="tl">
                    <a:srgbClr val="000000">
                      <a:alpha val="43137"/>
                    </a:srgbClr>
                  </a:outerShdw>
                </a:effectLst>
              </a:rPr>
              <a:t>Negative: </a:t>
            </a:r>
            <a:r>
              <a:rPr lang="en-US" i="1" dirty="0">
                <a:effectLst>
                  <a:outerShdw blurRad="38100" dist="38100" dir="2700000" algn="tl">
                    <a:srgbClr val="000000">
                      <a:alpha val="43137"/>
                    </a:srgbClr>
                  </a:outerShdw>
                </a:effectLst>
              </a:rPr>
              <a:t>absence of deviation</a:t>
            </a:r>
            <a:r>
              <a:rPr lang="sl-SI" i="1"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 </a:t>
            </a:r>
            <a:r>
              <a:rPr lang="en-US" i="1" dirty="0">
                <a:solidFill>
                  <a:srgbClr val="FF0000"/>
                </a:solidFill>
                <a:effectLst>
                  <a:outerShdw blurRad="38100" dist="38100" dir="2700000" algn="tl">
                    <a:srgbClr val="000000">
                      <a:alpha val="43137"/>
                    </a:srgbClr>
                  </a:outerShdw>
                </a:effectLst>
              </a:rPr>
              <a:t>stabilizer</a:t>
            </a:r>
            <a:r>
              <a:rPr lang="sl-SI" i="1"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of the system</a:t>
            </a:r>
            <a:endParaRPr lang="sl-SI" i="1" dirty="0">
              <a:effectLst>
                <a:outerShdw blurRad="38100" dist="38100" dir="2700000" algn="tl">
                  <a:srgbClr val="000000">
                    <a:alpha val="43137"/>
                  </a:srgbClr>
                </a:outerShdw>
              </a:effectLst>
            </a:endParaRPr>
          </a:p>
          <a:p>
            <a:pPr marL="0" indent="0">
              <a:buNone/>
            </a:pPr>
            <a:r>
              <a:rPr lang="en-US" b="1" i="1" dirty="0">
                <a:effectLst>
                  <a:outerShdw blurRad="38100" dist="38100" dir="2700000" algn="tl">
                    <a:srgbClr val="000000">
                      <a:alpha val="43137"/>
                    </a:srgbClr>
                  </a:outerShdw>
                </a:effectLst>
              </a:rPr>
              <a:t>Positive: </a:t>
            </a:r>
            <a:r>
              <a:rPr lang="en-US" i="1" dirty="0">
                <a:effectLst>
                  <a:outerShdw blurRad="38100" dist="38100" dir="2700000" algn="tl">
                    <a:srgbClr val="000000">
                      <a:alpha val="43137"/>
                    </a:srgbClr>
                  </a:outerShdw>
                </a:effectLst>
              </a:rPr>
              <a:t>mismatch (behavior : intended performance) ; </a:t>
            </a:r>
            <a:r>
              <a:rPr lang="en-US" i="1" dirty="0">
                <a:solidFill>
                  <a:srgbClr val="FF0000"/>
                </a:solidFill>
                <a:effectLst>
                  <a:outerShdw blurRad="38100" dist="38100" dir="2700000" algn="tl">
                    <a:srgbClr val="000000">
                      <a:alpha val="43137"/>
                    </a:srgbClr>
                  </a:outerShdw>
                </a:effectLst>
              </a:rPr>
              <a:t>initiator of modification</a:t>
            </a:r>
          </a:p>
          <a:p>
            <a:pPr marL="0" indent="0">
              <a:buNone/>
            </a:pPr>
            <a:r>
              <a:rPr lang="sl-SI" i="1" dirty="0">
                <a:effectLst>
                  <a:outerShdw blurRad="38100" dist="38100" dir="2700000" algn="tl">
                    <a:srgbClr val="000000">
                      <a:alpha val="43137"/>
                    </a:srgbClr>
                  </a:outerShdw>
                </a:effectLst>
              </a:rPr>
              <a:t>/…/</a:t>
            </a:r>
            <a:r>
              <a:rPr lang="sl-SI" b="1" i="1" dirty="0">
                <a:effectLst>
                  <a:outerShdw blurRad="38100" dist="38100" dir="2700000" algn="tl">
                    <a:srgbClr val="000000">
                      <a:alpha val="43137"/>
                    </a:srgbClr>
                  </a:outerShdw>
                </a:effectLst>
              </a:rPr>
              <a:t> </a:t>
            </a:r>
            <a:r>
              <a:rPr lang="en-US" b="1" dirty="0">
                <a:solidFill>
                  <a:srgbClr val="FF0000"/>
                </a:solidFill>
                <a:effectLst>
                  <a:outerShdw blurRad="38100" dist="38100" dir="2700000" algn="tl">
                    <a:srgbClr val="000000">
                      <a:alpha val="43137"/>
                    </a:srgbClr>
                  </a:outerShdw>
                </a:effectLst>
              </a:rPr>
              <a:t>within highly complex systems, </a:t>
            </a:r>
            <a:r>
              <a:rPr lang="en-US" dirty="0">
                <a:effectLst>
                  <a:outerShdw blurRad="38100" dist="38100" dir="2700000" algn="tl">
                    <a:srgbClr val="000000">
                      <a:alpha val="43137"/>
                    </a:srgbClr>
                  </a:outerShdw>
                </a:effectLst>
              </a:rPr>
              <a:t>positive fee</a:t>
            </a:r>
            <a:r>
              <a:rPr lang="sl-SI" dirty="0">
                <a:effectLst>
                  <a:outerShdw blurRad="38100" dist="38100" dir="2700000" algn="tl">
                    <a:srgbClr val="000000">
                      <a:alpha val="43137"/>
                    </a:srgbClr>
                  </a:outerShdw>
                </a:effectLst>
              </a:rPr>
              <a:t>d</a:t>
            </a:r>
            <a:r>
              <a:rPr lang="en-US" dirty="0">
                <a:effectLst>
                  <a:outerShdw blurRad="38100" dist="38100" dir="2700000" algn="tl">
                    <a:srgbClr val="000000">
                      <a:alpha val="43137"/>
                    </a:srgbClr>
                  </a:outerShdw>
                </a:effectLst>
              </a:rPr>
              <a:t>back can actually </a:t>
            </a:r>
            <a:r>
              <a:rPr lang="en-US" dirty="0">
                <a:solidFill>
                  <a:srgbClr val="FF0000"/>
                </a:solidFill>
                <a:effectLst>
                  <a:outerShdw blurRad="38100" dist="38100" dir="2700000" algn="tl">
                    <a:srgbClr val="000000">
                      <a:alpha val="43137"/>
                    </a:srgbClr>
                  </a:outerShdw>
                </a:effectLst>
              </a:rPr>
              <a:t>modify</a:t>
            </a:r>
            <a:r>
              <a:rPr lang="en-US" dirty="0">
                <a:effectLst>
                  <a:outerShdw blurRad="38100" dist="38100" dir="2700000" algn="tl">
                    <a:srgbClr val="000000">
                      <a:alpha val="43137"/>
                    </a:srgbClr>
                  </a:outerShdw>
                </a:effectLst>
              </a:rPr>
              <a:t> the goal(s), and hence the aim(s), of the overall system, itself</a:t>
            </a:r>
            <a:endParaRPr lang="sl-SI" dirty="0">
              <a:effectLst>
                <a:outerShdw blurRad="38100" dist="38100" dir="2700000" algn="tl">
                  <a:srgbClr val="000000">
                    <a:alpha val="43137"/>
                  </a:srgbClr>
                </a:outerShdw>
              </a:effectLst>
            </a:endParaRPr>
          </a:p>
          <a:p>
            <a:pPr marL="0" indent="0">
              <a:buNone/>
            </a:pPr>
            <a:endParaRPr lang="en-US" i="1" dirty="0">
              <a:effectLst>
                <a:outerShdw blurRad="38100" dist="38100" dir="2700000" algn="tl">
                  <a:srgbClr val="000000">
                    <a:alpha val="43137"/>
                  </a:srgbClr>
                </a:outerShdw>
              </a:effectLst>
            </a:endParaRPr>
          </a:p>
          <a:p>
            <a:pPr marL="0" indent="0">
              <a:buNone/>
            </a:pPr>
            <a:r>
              <a:rPr lang="en-US" b="1" i="1" dirty="0">
                <a:solidFill>
                  <a:srgbClr val="FF0000"/>
                </a:solidFill>
                <a:effectLst>
                  <a:outerShdw blurRad="38100" dist="38100" dir="2700000" algn="tl">
                    <a:srgbClr val="000000">
                      <a:alpha val="43137"/>
                    </a:srgbClr>
                  </a:outerShdw>
                </a:effectLst>
              </a:rPr>
              <a:t>Circulus </a:t>
            </a:r>
            <a:r>
              <a:rPr lang="en-US" b="1" i="1" dirty="0" err="1">
                <a:solidFill>
                  <a:srgbClr val="FF0000"/>
                </a:solidFill>
                <a:effectLst>
                  <a:outerShdw blurRad="38100" dist="38100" dir="2700000" algn="tl">
                    <a:srgbClr val="000000">
                      <a:alpha val="43137"/>
                    </a:srgbClr>
                  </a:outerShdw>
                </a:effectLst>
              </a:rPr>
              <a:t>Vitiosus</a:t>
            </a:r>
            <a:r>
              <a:rPr lang="en-US" b="1" i="1" dirty="0">
                <a:solidFill>
                  <a:srgbClr val="FF0000"/>
                </a:solidFill>
                <a:effectLst>
                  <a:outerShdw blurRad="38100" dist="38100" dir="2700000" algn="tl">
                    <a:srgbClr val="000000">
                      <a:alpha val="43137"/>
                    </a:srgbClr>
                  </a:outerShdw>
                </a:effectLst>
              </a:rPr>
              <a:t> </a:t>
            </a:r>
            <a:r>
              <a:rPr lang="sl-SI" b="1" i="1" dirty="0">
                <a:solidFill>
                  <a:srgbClr val="FF0000"/>
                </a:solidFill>
                <a:effectLst>
                  <a:outerShdw blurRad="38100" dist="38100" dir="2700000" algn="tl">
                    <a:srgbClr val="000000">
                      <a:alpha val="43137"/>
                    </a:srgbClr>
                  </a:outerShdw>
                </a:effectLst>
              </a:rPr>
              <a:t>?</a:t>
            </a:r>
            <a:r>
              <a:rPr lang="sl-SI" b="1" i="1" dirty="0">
                <a:effectLst>
                  <a:outerShdw blurRad="38100" dist="38100" dir="2700000" algn="tl">
                    <a:srgbClr val="000000">
                      <a:alpha val="43137"/>
                    </a:srgbClr>
                  </a:outerShdw>
                </a:effectLst>
              </a:rPr>
              <a:t> </a:t>
            </a:r>
            <a:r>
              <a:rPr lang="en-US" b="1" i="1" dirty="0">
                <a:solidFill>
                  <a:srgbClr val="FF0000"/>
                </a:solidFill>
                <a:effectLst>
                  <a:outerShdw blurRad="38100" dist="38100" dir="2700000" algn="tl">
                    <a:srgbClr val="000000">
                      <a:alpha val="43137"/>
                    </a:srgbClr>
                  </a:outerShdw>
                </a:effectLst>
              </a:rPr>
              <a:t>Mutual Causal Loops = Cybernetic Stability </a:t>
            </a:r>
            <a:r>
              <a:rPr lang="en-US" sz="1600" b="1" i="1" dirty="0">
                <a:effectLst>
                  <a:outerShdw blurRad="38100" dist="38100" dir="2700000" algn="tl">
                    <a:srgbClr val="000000">
                      <a:alpha val="43137"/>
                    </a:srgbClr>
                  </a:outerShdw>
                </a:effectLst>
              </a:rPr>
              <a:t>(System : Environment)</a:t>
            </a:r>
            <a:endParaRPr lang="sl-SI" sz="1600" b="1" i="1" dirty="0">
              <a:effectLst>
                <a:outerShdw blurRad="38100" dist="38100" dir="2700000" algn="tl">
                  <a:srgbClr val="000000">
                    <a:alpha val="43137"/>
                  </a:srgbClr>
                </a:outerShdw>
              </a:effectLst>
            </a:endParaRPr>
          </a:p>
          <a:p>
            <a:pPr marL="0" indent="0">
              <a:buNone/>
            </a:pPr>
            <a:endParaRPr lang="en-US" b="1" i="1" dirty="0">
              <a:solidFill>
                <a:srgbClr val="FF0000"/>
              </a:solidFill>
              <a:effectLst>
                <a:outerShdw blurRad="38100" dist="38100" dir="2700000" algn="tl">
                  <a:srgbClr val="000000">
                    <a:alpha val="43137"/>
                  </a:srgbClr>
                </a:outerShdw>
              </a:effectLst>
            </a:endParaRPr>
          </a:p>
          <a:p>
            <a:pPr marL="0" indent="0">
              <a:buNone/>
            </a:pPr>
            <a:r>
              <a:rPr lang="en-US" b="1" i="1" dirty="0">
                <a:effectLst>
                  <a:outerShdw blurRad="38100" dist="38100" dir="2700000" algn="tl">
                    <a:srgbClr val="000000">
                      <a:alpha val="43137"/>
                    </a:srgbClr>
                  </a:outerShdw>
                </a:effectLst>
              </a:rPr>
              <a:t>Feedback generates information, innovates novelty = elements within a system become informed and differentiated = </a:t>
            </a:r>
            <a:r>
              <a:rPr lang="en-US" i="1" dirty="0">
                <a:solidFill>
                  <a:srgbClr val="FF0000"/>
                </a:solidFill>
                <a:effectLst>
                  <a:outerShdw blurRad="38100" dist="38100" dir="2700000" algn="tl">
                    <a:srgbClr val="000000">
                      <a:alpha val="43137"/>
                    </a:srgbClr>
                  </a:outerShdw>
                </a:effectLst>
              </a:rPr>
              <a:t>are able to grow and evolve</a:t>
            </a:r>
            <a:r>
              <a:rPr lang="sl-SI" i="1" dirty="0">
                <a:solidFill>
                  <a:srgbClr val="FF0000"/>
                </a:solidFill>
                <a:effectLst>
                  <a:outerShdw blurRad="38100" dist="38100" dir="2700000" algn="tl">
                    <a:srgbClr val="000000">
                      <a:alpha val="43137"/>
                    </a:srgbClr>
                  </a:outerShdw>
                </a:effectLst>
              </a:rPr>
              <a:t> </a:t>
            </a:r>
            <a:r>
              <a:rPr lang="sl-SI" b="1" i="1" dirty="0">
                <a:effectLst>
                  <a:outerShdw blurRad="38100" dist="38100" dir="2700000" algn="tl">
                    <a:srgbClr val="000000">
                      <a:alpha val="43137"/>
                    </a:srgbClr>
                  </a:outerShdw>
                </a:effectLst>
              </a:rPr>
              <a:t>…</a:t>
            </a:r>
            <a:endParaRPr lang="en-US" b="1" i="1" dirty="0">
              <a:effectLst>
                <a:outerShdw blurRad="38100" dist="38100" dir="2700000" algn="tl">
                  <a:srgbClr val="000000">
                    <a:alpha val="43137"/>
                  </a:srgbClr>
                </a:outerShdw>
              </a:effectLst>
            </a:endParaRPr>
          </a:p>
        </p:txBody>
      </p:sp>
      <p:pic>
        <p:nvPicPr>
          <p:cNvPr id="5" name="Slika 4"/>
          <p:cNvPicPr>
            <a:picLocks noChangeAspect="1"/>
          </p:cNvPicPr>
          <p:nvPr/>
        </p:nvPicPr>
        <p:blipFill>
          <a:blip r:embed="rId2"/>
          <a:stretch>
            <a:fillRect/>
          </a:stretch>
        </p:blipFill>
        <p:spPr>
          <a:xfrm>
            <a:off x="9935104" y="0"/>
            <a:ext cx="2143125" cy="2143125"/>
          </a:xfrm>
          <a:prstGeom prst="rect">
            <a:avLst/>
          </a:prstGeom>
        </p:spPr>
      </p:pic>
    </p:spTree>
    <p:extLst>
      <p:ext uri="{BB962C8B-B14F-4D97-AF65-F5344CB8AC3E}">
        <p14:creationId xmlns:p14="http://schemas.microsoft.com/office/powerpoint/2010/main" val="1189178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1"/>
            <a:ext cx="8034867" cy="1128888"/>
          </a:xfrm>
        </p:spPr>
        <p:txBody>
          <a:bodyPr>
            <a:normAutofit fontScale="90000"/>
          </a:bodyPr>
          <a:lstStyle/>
          <a:p>
            <a:r>
              <a:rPr lang="en-GB" b="1" i="1" dirty="0">
                <a:effectLst>
                  <a:outerShdw blurRad="38100" dist="38100" dir="2700000" algn="tl">
                    <a:srgbClr val="000000">
                      <a:alpha val="43137"/>
                    </a:srgbClr>
                  </a:outerShdw>
                </a:effectLst>
              </a:rPr>
              <a:t>Employing Cybernetic model in Social/Behavioural Sciences …</a:t>
            </a:r>
          </a:p>
        </p:txBody>
      </p:sp>
      <p:sp>
        <p:nvSpPr>
          <p:cNvPr id="3" name="Označba mesta vsebine 2"/>
          <p:cNvSpPr>
            <a:spLocks noGrp="1"/>
          </p:cNvSpPr>
          <p:nvPr>
            <p:ph idx="1"/>
          </p:nvPr>
        </p:nvSpPr>
        <p:spPr>
          <a:xfrm>
            <a:off x="259645" y="2348089"/>
            <a:ext cx="11616266" cy="4509911"/>
          </a:xfrm>
        </p:spPr>
        <p:txBody>
          <a:bodyPr/>
          <a:lstStyle/>
          <a:p>
            <a:pPr marL="0" indent="0">
              <a:buNone/>
            </a:pPr>
            <a:r>
              <a:rPr lang="en-GB" i="1" dirty="0">
                <a:effectLst>
                  <a:outerShdw blurRad="38100" dist="38100" dir="2700000" algn="tl">
                    <a:srgbClr val="000000">
                      <a:alpha val="43137"/>
                    </a:srgbClr>
                  </a:outerShdw>
                </a:effectLst>
              </a:rPr>
              <a:t>Some general System theorists adopted Cybernetics principles with firm reservation …</a:t>
            </a:r>
          </a:p>
          <a:p>
            <a:pPr marL="0" indent="0">
              <a:buNone/>
            </a:pPr>
            <a:endParaRPr lang="en-GB" sz="1600" b="1" i="1" dirty="0">
              <a:solidFill>
                <a:srgbClr val="FF0000"/>
              </a:solidFill>
              <a:effectLst>
                <a:outerShdw blurRad="38100" dist="38100" dir="2700000" algn="tl">
                  <a:srgbClr val="000000">
                    <a:alpha val="43137"/>
                  </a:srgbClr>
                </a:outerShdw>
              </a:effectLst>
            </a:endParaRPr>
          </a:p>
          <a:p>
            <a:pPr marL="0" indent="0">
              <a:buNone/>
            </a:pPr>
            <a:r>
              <a:rPr lang="en-GB" b="1" i="1" dirty="0">
                <a:effectLst>
                  <a:outerShdw blurRad="38100" dist="38100" dir="2700000" algn="tl">
                    <a:srgbClr val="000000">
                      <a:alpha val="43137"/>
                    </a:srgbClr>
                  </a:outerShdw>
                </a:effectLst>
              </a:rPr>
              <a:t>Ludwig Von </a:t>
            </a:r>
            <a:r>
              <a:rPr lang="en-GB" b="1" i="1" dirty="0" err="1">
                <a:effectLst>
                  <a:outerShdw blurRad="38100" dist="38100" dir="2700000" algn="tl">
                    <a:srgbClr val="000000">
                      <a:alpha val="43137"/>
                    </a:srgbClr>
                  </a:outerShdw>
                </a:effectLst>
              </a:rPr>
              <a:t>Bertalanffy</a:t>
            </a:r>
            <a:r>
              <a:rPr lang="en-GB" b="1" i="1" dirty="0">
                <a:effectLst>
                  <a:outerShdw blurRad="38100" dist="38100" dir="2700000" algn="tl">
                    <a:srgbClr val="000000">
                      <a:alpha val="43137"/>
                    </a:srgbClr>
                  </a:outerShdw>
                </a:effectLst>
              </a:rPr>
              <a:t> – </a:t>
            </a:r>
            <a:r>
              <a:rPr lang="en-GB" i="1" dirty="0">
                <a:effectLst>
                  <a:outerShdw blurRad="38100" dist="38100" dir="2700000" algn="tl">
                    <a:srgbClr val="000000">
                      <a:alpha val="43137"/>
                    </a:srgbClr>
                  </a:outerShdw>
                </a:effectLst>
              </a:rPr>
              <a:t>neglected that matter may serve as information</a:t>
            </a:r>
          </a:p>
          <a:p>
            <a:pPr marL="0" indent="0">
              <a:buNone/>
            </a:pPr>
            <a:r>
              <a:rPr lang="en-GB" b="1" i="1" dirty="0">
                <a:effectLst>
                  <a:outerShdw blurRad="38100" dist="38100" dir="2700000" algn="tl">
                    <a:srgbClr val="000000">
                      <a:alpha val="43137"/>
                    </a:srgbClr>
                  </a:outerShdw>
                </a:effectLst>
              </a:rPr>
              <a:t>John </a:t>
            </a:r>
            <a:r>
              <a:rPr lang="en-GB" b="1" i="1" dirty="0" err="1">
                <a:effectLst>
                  <a:outerShdw blurRad="38100" dist="38100" dir="2700000" algn="tl">
                    <a:srgbClr val="000000">
                      <a:alpha val="43137"/>
                    </a:srgbClr>
                  </a:outerShdw>
                </a:effectLst>
              </a:rPr>
              <a:t>Milsum</a:t>
            </a:r>
            <a:r>
              <a:rPr lang="en-GB" b="1" i="1" dirty="0">
                <a:effectLst>
                  <a:outerShdw blurRad="38100" dist="38100" dir="2700000" algn="tl">
                    <a:srgbClr val="000000">
                      <a:alpha val="43137"/>
                    </a:srgbClr>
                  </a:outerShdw>
                </a:effectLst>
              </a:rPr>
              <a:t> at al </a:t>
            </a:r>
            <a:r>
              <a:rPr lang="en-GB" i="1" dirty="0">
                <a:effectLst>
                  <a:outerShdw blurRad="38100" dist="38100" dir="2700000" algn="tl">
                    <a:srgbClr val="000000">
                      <a:alpha val="43137"/>
                    </a:srgbClr>
                  </a:outerShdw>
                </a:effectLst>
              </a:rPr>
              <a:t>– seem to resolve these issues  (Biological Control System Analysis) but </a:t>
            </a:r>
            <a:r>
              <a:rPr lang="en-GB" i="1" dirty="0" err="1">
                <a:effectLst>
                  <a:outerShdw blurRad="38100" dist="38100" dir="2700000" algn="tl">
                    <a:srgbClr val="000000">
                      <a:alpha val="43137"/>
                    </a:srgbClr>
                  </a:outerShdw>
                </a:effectLst>
              </a:rPr>
              <a:t>Bertalanffy</a:t>
            </a:r>
            <a:r>
              <a:rPr lang="en-GB" i="1" dirty="0">
                <a:effectLst>
                  <a:outerShdw blurRad="38100" dist="38100" dir="2700000" algn="tl">
                    <a:srgbClr val="000000">
                      <a:alpha val="43137"/>
                    </a:srgbClr>
                  </a:outerShdw>
                </a:effectLst>
              </a:rPr>
              <a:t>‘ s resistance persisted …</a:t>
            </a:r>
          </a:p>
          <a:p>
            <a:pPr marL="0" indent="0">
              <a:buNone/>
            </a:pPr>
            <a:r>
              <a:rPr lang="en-GB" b="1" i="1" dirty="0">
                <a:effectLst>
                  <a:outerShdw blurRad="38100" dist="38100" dir="2700000" algn="tl">
                    <a:srgbClr val="000000">
                      <a:alpha val="43137"/>
                    </a:srgbClr>
                  </a:outerShdw>
                </a:effectLst>
              </a:rPr>
              <a:t>Gregory Bateson  </a:t>
            </a:r>
            <a:r>
              <a:rPr lang="en-GB" i="1" dirty="0">
                <a:effectLst>
                  <a:outerShdw blurRad="38100" dist="38100" dir="2700000" algn="tl">
                    <a:srgbClr val="000000">
                      <a:alpha val="43137"/>
                    </a:srgbClr>
                  </a:outerShdw>
                </a:effectLst>
              </a:rPr>
              <a:t>chose to avoid this particular mode of Systems/Cybernetics controversy = „related disciplines“</a:t>
            </a:r>
          </a:p>
          <a:p>
            <a:pPr marL="0" indent="0">
              <a:buNone/>
            </a:pPr>
            <a:endParaRPr lang="en-US" i="1" dirty="0">
              <a:effectLst>
                <a:outerShdw blurRad="38100" dist="38100" dir="2700000" algn="tl">
                  <a:srgbClr val="000000">
                    <a:alpha val="43137"/>
                  </a:srgbClr>
                </a:outerShdw>
              </a:effectLst>
            </a:endParaRPr>
          </a:p>
        </p:txBody>
      </p:sp>
      <p:pic>
        <p:nvPicPr>
          <p:cNvPr id="4" name="Slika 3"/>
          <p:cNvPicPr>
            <a:picLocks noChangeAspect="1"/>
          </p:cNvPicPr>
          <p:nvPr/>
        </p:nvPicPr>
        <p:blipFill>
          <a:blip r:embed="rId2"/>
          <a:stretch>
            <a:fillRect/>
          </a:stretch>
        </p:blipFill>
        <p:spPr>
          <a:xfrm>
            <a:off x="8760179" y="0"/>
            <a:ext cx="3431822" cy="2348089"/>
          </a:xfrm>
          <a:prstGeom prst="rect">
            <a:avLst/>
          </a:prstGeom>
        </p:spPr>
      </p:pic>
    </p:spTree>
    <p:extLst>
      <p:ext uri="{BB962C8B-B14F-4D97-AF65-F5344CB8AC3E}">
        <p14:creationId xmlns:p14="http://schemas.microsoft.com/office/powerpoint/2010/main" val="3474085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D95B8-9D3A-4088-8698-F17FE815C491}"/>
              </a:ext>
            </a:extLst>
          </p:cNvPr>
          <p:cNvSpPr>
            <a:spLocks noGrp="1"/>
          </p:cNvSpPr>
          <p:nvPr>
            <p:ph type="title"/>
          </p:nvPr>
        </p:nvSpPr>
        <p:spPr>
          <a:xfrm>
            <a:off x="838200" y="1"/>
            <a:ext cx="9067800" cy="681036"/>
          </a:xfrm>
        </p:spPr>
        <p:txBody>
          <a:bodyPr>
            <a:normAutofit fontScale="90000"/>
          </a:bodyPr>
          <a:lstStyle/>
          <a:p>
            <a:r>
              <a:rPr lang="en-GB" b="1" i="1" dirty="0">
                <a:effectLst>
                  <a:outerShdw blurRad="38100" dist="38100" dir="2700000" algn="tl">
                    <a:srgbClr val="000000">
                      <a:alpha val="43137"/>
                    </a:srgbClr>
                  </a:outerShdw>
                </a:effectLst>
              </a:rPr>
              <a:t>Slovenia …</a:t>
            </a:r>
            <a:r>
              <a:rPr lang="sl-SI" b="1" i="1"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Remastering </a:t>
            </a:r>
          </a:p>
        </p:txBody>
      </p:sp>
      <p:sp>
        <p:nvSpPr>
          <p:cNvPr id="3" name="Content Placeholder 2">
            <a:extLst>
              <a:ext uri="{FF2B5EF4-FFF2-40B4-BE49-F238E27FC236}">
                <a16:creationId xmlns:a16="http://schemas.microsoft.com/office/drawing/2014/main" id="{F3254563-AC28-46FD-A9D4-1B525D3D318F}"/>
              </a:ext>
            </a:extLst>
          </p:cNvPr>
          <p:cNvSpPr>
            <a:spLocks noGrp="1"/>
          </p:cNvSpPr>
          <p:nvPr>
            <p:ph idx="1"/>
          </p:nvPr>
        </p:nvSpPr>
        <p:spPr>
          <a:xfrm>
            <a:off x="327212" y="2114549"/>
            <a:ext cx="11604812" cy="4743449"/>
          </a:xfrm>
        </p:spPr>
        <p:txBody>
          <a:bodyPr>
            <a:normAutofit/>
          </a:bodyPr>
          <a:lstStyle/>
          <a:p>
            <a:pPr marL="0" indent="0" algn="just">
              <a:buNone/>
            </a:pPr>
            <a:r>
              <a:rPr lang="en-US" b="1" i="1" dirty="0">
                <a:solidFill>
                  <a:srgbClr val="FF0000"/>
                </a:solidFill>
                <a:effectLst>
                  <a:outerShdw blurRad="38100" dist="38100" dir="2700000" algn="tl">
                    <a:srgbClr val="000000">
                      <a:alpha val="43137"/>
                    </a:srgbClr>
                  </a:outerShdw>
                </a:effectLst>
              </a:rPr>
              <a:t>Yet, </a:t>
            </a:r>
            <a:r>
              <a:rPr lang="en-US" b="1" i="1" dirty="0">
                <a:effectLst>
                  <a:outerShdw blurRad="38100" dist="38100" dir="2700000" algn="tl">
                    <a:srgbClr val="000000">
                      <a:alpha val="43137"/>
                    </a:srgbClr>
                  </a:outerShdw>
                </a:effectLst>
              </a:rPr>
              <a:t>Cybernetic systems exhibit a capacity for </a:t>
            </a:r>
            <a:r>
              <a:rPr lang="en-US" b="1" i="1" dirty="0">
                <a:solidFill>
                  <a:srgbClr val="FF0000"/>
                </a:solidFill>
                <a:effectLst>
                  <a:outerShdw blurRad="38100" dist="38100" dir="2700000" algn="tl">
                    <a:srgbClr val="000000">
                      <a:alpha val="43137"/>
                    </a:srgbClr>
                  </a:outerShdw>
                </a:effectLst>
              </a:rPr>
              <a:t>Pathology and Self-destruction </a:t>
            </a:r>
          </a:p>
          <a:p>
            <a:pPr marL="0" indent="0" algn="just">
              <a:buNone/>
            </a:pPr>
            <a:endParaRPr lang="sl-SI" b="1" i="1" dirty="0">
              <a:effectLst>
                <a:outerShdw blurRad="38100" dist="38100" dir="2700000" algn="tl">
                  <a:srgbClr val="000000">
                    <a:alpha val="43137"/>
                  </a:srgbClr>
                </a:outerShdw>
              </a:effectLst>
            </a:endParaRPr>
          </a:p>
          <a:p>
            <a:pPr marL="0" indent="0" algn="just">
              <a:buNone/>
            </a:pPr>
            <a:r>
              <a:rPr lang="en-US" b="1" i="1" dirty="0">
                <a:effectLst>
                  <a:outerShdw blurRad="38100" dist="38100" dir="2700000" algn="tl">
                    <a:srgbClr val="000000">
                      <a:alpha val="43137"/>
                    </a:srgbClr>
                  </a:outerShdw>
                </a:effectLst>
              </a:rPr>
              <a:t>This attribute of </a:t>
            </a:r>
            <a:r>
              <a:rPr lang="en-US" b="1" i="1" dirty="0">
                <a:solidFill>
                  <a:srgbClr val="FF0000"/>
                </a:solidFill>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Feedback is termed </a:t>
            </a:r>
            <a:r>
              <a:rPr lang="en-US" i="1" dirty="0">
                <a:solidFill>
                  <a:srgbClr val="FF0000"/>
                </a:solidFill>
                <a:effectLst>
                  <a:outerShdw blurRad="38100" dist="38100" dir="2700000" algn="tl">
                    <a:srgbClr val="000000">
                      <a:alpha val="43137"/>
                    </a:srgbClr>
                  </a:outerShdw>
                </a:effectLst>
              </a:rPr>
              <a:t>Regenerative Feedback </a:t>
            </a:r>
            <a:r>
              <a:rPr lang="en-US" b="1" i="1" dirty="0">
                <a:solidFill>
                  <a:srgbClr val="FF0000"/>
                </a:solidFill>
                <a:effectLst>
                  <a:outerShdw blurRad="38100" dist="38100" dir="2700000" algn="tl">
                    <a:srgbClr val="000000">
                      <a:alpha val="43137"/>
                    </a:srgbClr>
                  </a:outerShdw>
                </a:effectLst>
              </a:rPr>
              <a:t>– IF left uncorrected, </a:t>
            </a:r>
            <a:r>
              <a:rPr lang="en-US" b="1" i="1" dirty="0">
                <a:effectLst>
                  <a:outerShdw blurRad="38100" dist="38100" dir="2700000" algn="tl">
                    <a:srgbClr val="000000">
                      <a:alpha val="43137"/>
                    </a:srgbClr>
                  </a:outerShdw>
                </a:effectLst>
              </a:rPr>
              <a:t>it leads to pathology and ultimately self-destruction …</a:t>
            </a:r>
          </a:p>
          <a:p>
            <a:pPr marL="0" indent="0" algn="just">
              <a:buNone/>
            </a:pPr>
            <a:r>
              <a:rPr lang="en-US" sz="1600" b="1" i="1" dirty="0">
                <a:effectLst>
                  <a:outerShdw blurRad="38100" dist="38100" dir="2700000" algn="tl">
                    <a:srgbClr val="000000">
                      <a:alpha val="43137"/>
                    </a:srgbClr>
                  </a:outerShdw>
                </a:effectLst>
              </a:rPr>
              <a:t>In Cybernetics: what restrains are activated in order to maintain a system steady state (Bateson)</a:t>
            </a:r>
          </a:p>
          <a:p>
            <a:pPr marL="0" indent="0" algn="just">
              <a:buNone/>
            </a:pPr>
            <a:r>
              <a:rPr lang="en-US" b="1" i="1" dirty="0">
                <a:effectLst>
                  <a:outerShdw blurRad="38100" dist="38100" dir="2700000" algn="tl">
                    <a:srgbClr val="000000">
                      <a:alpha val="43137"/>
                    </a:srgbClr>
                  </a:outerShdw>
                </a:effectLst>
              </a:rPr>
              <a:t> </a:t>
            </a:r>
            <a:endParaRPr lang="sl-SI" b="1" i="1" dirty="0">
              <a:effectLst>
                <a:outerShdw blurRad="38100" dist="38100" dir="2700000" algn="tl">
                  <a:srgbClr val="000000">
                    <a:alpha val="43137"/>
                  </a:srgbClr>
                </a:outerShdw>
              </a:effectLst>
            </a:endParaRPr>
          </a:p>
          <a:p>
            <a:pPr marL="0" indent="0" algn="just">
              <a:buNone/>
            </a:pPr>
            <a:r>
              <a:rPr lang="en-US" b="1" i="1" dirty="0">
                <a:effectLst>
                  <a:outerShdw blurRad="38100" dist="38100" dir="2700000" algn="tl">
                    <a:srgbClr val="000000">
                      <a:alpha val="43137"/>
                    </a:srgbClr>
                  </a:outerShdw>
                </a:effectLst>
              </a:rPr>
              <a:t>Degrees of Pathology = consequences of </a:t>
            </a:r>
            <a:r>
              <a:rPr lang="en-US" b="1" i="1" dirty="0">
                <a:solidFill>
                  <a:srgbClr val="FF0000"/>
                </a:solidFill>
                <a:effectLst>
                  <a:outerShdw blurRad="38100" dist="38100" dir="2700000" algn="tl">
                    <a:srgbClr val="000000">
                      <a:alpha val="43137"/>
                    </a:srgbClr>
                  </a:outerShdw>
                </a:effectLst>
              </a:rPr>
              <a:t>+</a:t>
            </a:r>
            <a:r>
              <a:rPr lang="en-US" b="1" i="1" dirty="0">
                <a:effectLst>
                  <a:outerShdw blurRad="38100" dist="38100" dir="2700000" algn="tl">
                    <a:srgbClr val="000000">
                      <a:alpha val="43137"/>
                    </a:srgbClr>
                  </a:outerShdw>
                </a:effectLst>
              </a:rPr>
              <a:t> Feedback versus related phenomenon= system‘s capacity for self-organization </a:t>
            </a:r>
          </a:p>
          <a:p>
            <a:pPr marL="0" indent="0" algn="just">
              <a:buNone/>
            </a:pPr>
            <a:r>
              <a:rPr lang="en-US" b="1" i="1" dirty="0">
                <a:effectLst>
                  <a:outerShdw blurRad="38100" dist="38100" dir="2700000" algn="tl">
                    <a:srgbClr val="000000">
                      <a:alpha val="43137"/>
                    </a:srgbClr>
                  </a:outerShdw>
                </a:effectLst>
              </a:rPr>
              <a:t>This particular aspect of </a:t>
            </a:r>
            <a:r>
              <a:rPr lang="en-US" b="1" i="1" dirty="0">
                <a:solidFill>
                  <a:srgbClr val="FF0000"/>
                </a:solidFill>
                <a:effectLst>
                  <a:outerShdw blurRad="38100" dist="38100" dir="2700000" algn="tl">
                    <a:srgbClr val="000000">
                      <a:alpha val="43137"/>
                    </a:srgbClr>
                  </a:outerShdw>
                </a:effectLst>
              </a:rPr>
              <a:t>+</a:t>
            </a:r>
            <a:r>
              <a:rPr lang="en-US" b="1" i="1" dirty="0">
                <a:effectLst>
                  <a:outerShdw blurRad="38100" dist="38100" dir="2700000" algn="tl">
                    <a:srgbClr val="000000">
                      <a:alpha val="43137"/>
                    </a:srgbClr>
                  </a:outerShdw>
                </a:effectLst>
              </a:rPr>
              <a:t> Feedback is a result of: Deviation-amplifying processes of regenerative Feedback</a:t>
            </a:r>
          </a:p>
        </p:txBody>
      </p:sp>
      <p:pic>
        <p:nvPicPr>
          <p:cNvPr id="4" name="Picture 3">
            <a:extLst>
              <a:ext uri="{FF2B5EF4-FFF2-40B4-BE49-F238E27FC236}">
                <a16:creationId xmlns:a16="http://schemas.microsoft.com/office/drawing/2014/main" id="{AF5DB9AC-D9C8-4C66-A1D9-7B02210235AA}"/>
              </a:ext>
            </a:extLst>
          </p:cNvPr>
          <p:cNvPicPr>
            <a:picLocks noChangeAspect="1"/>
          </p:cNvPicPr>
          <p:nvPr/>
        </p:nvPicPr>
        <p:blipFill>
          <a:blip r:embed="rId2"/>
          <a:stretch>
            <a:fillRect/>
          </a:stretch>
        </p:blipFill>
        <p:spPr>
          <a:xfrm>
            <a:off x="10029825" y="0"/>
            <a:ext cx="2162175" cy="2114550"/>
          </a:xfrm>
          <a:prstGeom prst="rect">
            <a:avLst/>
          </a:prstGeom>
        </p:spPr>
      </p:pic>
    </p:spTree>
    <p:extLst>
      <p:ext uri="{BB962C8B-B14F-4D97-AF65-F5344CB8AC3E}">
        <p14:creationId xmlns:p14="http://schemas.microsoft.com/office/powerpoint/2010/main" val="369381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4763"/>
            <a:ext cx="8639175" cy="1304748"/>
          </a:xfrm>
        </p:spPr>
        <p:txBody>
          <a:bodyPr>
            <a:normAutofit/>
          </a:bodyPr>
          <a:lstStyle/>
          <a:p>
            <a:pPr algn="ctr"/>
            <a:r>
              <a:rPr lang="en-US" b="1" i="1" dirty="0">
                <a:solidFill>
                  <a:srgbClr val="FF0000"/>
                </a:solidFill>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Feedback </a:t>
            </a:r>
            <a:r>
              <a:rPr lang="sl-SI" b="1" i="1" dirty="0">
                <a:effectLst>
                  <a:outerShdw blurRad="38100" dist="38100" dir="2700000" algn="tl">
                    <a:srgbClr val="000000">
                      <a:alpha val="43137"/>
                    </a:srgbClr>
                  </a:outerShdw>
                </a:effectLst>
              </a:rPr>
              <a:t>= </a:t>
            </a:r>
            <a:r>
              <a:rPr lang="en-US" b="1" i="1" dirty="0">
                <a:solidFill>
                  <a:srgbClr val="FF0000"/>
                </a:solidFill>
                <a:effectLst>
                  <a:outerShdw blurRad="38100" dist="38100" dir="2700000" algn="tl">
                    <a:srgbClr val="000000">
                      <a:alpha val="43137"/>
                    </a:srgbClr>
                  </a:outerShdw>
                </a:effectLst>
              </a:rPr>
              <a:t>Nemesis</a:t>
            </a:r>
            <a:r>
              <a:rPr lang="en-US" b="1" i="1" dirty="0">
                <a:effectLst>
                  <a:outerShdw blurRad="38100" dist="38100" dir="2700000" algn="tl">
                    <a:srgbClr val="000000">
                      <a:alpha val="43137"/>
                    </a:srgbClr>
                  </a:outerShdw>
                </a:effectLst>
              </a:rPr>
              <a:t>?</a:t>
            </a:r>
          </a:p>
        </p:txBody>
      </p:sp>
      <p:sp>
        <p:nvSpPr>
          <p:cNvPr id="3" name="Označba mesta vsebine 2"/>
          <p:cNvSpPr>
            <a:spLocks noGrp="1"/>
          </p:cNvSpPr>
          <p:nvPr>
            <p:ph idx="1"/>
          </p:nvPr>
        </p:nvSpPr>
        <p:spPr>
          <a:xfrm>
            <a:off x="248357" y="1690688"/>
            <a:ext cx="11604976" cy="5167312"/>
          </a:xfrm>
        </p:spPr>
        <p:txBody>
          <a:bodyPr>
            <a:normAutofit fontScale="92500" lnSpcReduction="20000"/>
          </a:bodyPr>
          <a:lstStyle/>
          <a:p>
            <a:pPr marL="0" indent="0" algn="just">
              <a:buNone/>
            </a:pPr>
            <a:r>
              <a:rPr lang="en-US" b="1" i="1" dirty="0">
                <a:effectLst>
                  <a:outerShdw blurRad="38100" dist="38100" dir="2700000" algn="tl">
                    <a:srgbClr val="000000">
                      <a:alpha val="43137"/>
                    </a:srgbClr>
                  </a:outerShdw>
                </a:effectLst>
              </a:rPr>
              <a:t>Recognized in growth + learning + evolution = most significant consequence of </a:t>
            </a:r>
            <a:r>
              <a:rPr lang="en-US" b="1" i="1" dirty="0">
                <a:solidFill>
                  <a:srgbClr val="FF0000"/>
                </a:solidFill>
                <a:effectLst>
                  <a:outerShdw blurRad="38100" dist="38100" dir="2700000" algn="tl">
                    <a:srgbClr val="000000">
                      <a:alpha val="43137"/>
                    </a:srgbClr>
                  </a:outerShdw>
                </a:effectLst>
              </a:rPr>
              <a:t>+</a:t>
            </a:r>
            <a:r>
              <a:rPr lang="en-US" b="1" i="1" dirty="0">
                <a:effectLst>
                  <a:outerShdw blurRad="38100" dist="38100" dir="2700000" algn="tl">
                    <a:srgbClr val="000000">
                      <a:alpha val="43137"/>
                    </a:srgbClr>
                  </a:outerShdw>
                </a:effectLst>
              </a:rPr>
              <a:t> Feedback</a:t>
            </a:r>
          </a:p>
          <a:p>
            <a:pPr marL="0" indent="0" algn="just">
              <a:buNone/>
            </a:pPr>
            <a:endParaRPr lang="en-US" b="1" i="1" dirty="0">
              <a:effectLst>
                <a:outerShdw blurRad="38100" dist="38100" dir="2700000" algn="tl">
                  <a:srgbClr val="000000">
                    <a:alpha val="43137"/>
                  </a:srgbClr>
                </a:outerShdw>
              </a:effectLst>
            </a:endParaRPr>
          </a:p>
          <a:p>
            <a:pPr marL="0" indent="0" algn="just">
              <a:buNone/>
            </a:pPr>
            <a:r>
              <a:rPr lang="en-US" b="1" i="1" dirty="0">
                <a:effectLst>
                  <a:outerShdw blurRad="38100" dist="38100" dir="2700000" algn="tl">
                    <a:srgbClr val="000000">
                      <a:alpha val="43137"/>
                    </a:srgbClr>
                  </a:outerShdw>
                </a:effectLst>
              </a:rPr>
              <a:t>Cybernetics: /…/ </a:t>
            </a:r>
            <a:r>
              <a:rPr lang="en-US" b="1" dirty="0">
                <a:effectLst>
                  <a:outerShdw blurRad="38100" dist="38100" dir="2700000" algn="tl">
                    <a:srgbClr val="000000">
                      <a:alpha val="43137"/>
                    </a:srgbClr>
                  </a:outerShdw>
                </a:effectLst>
              </a:rPr>
              <a:t>„whenever a </a:t>
            </a:r>
            <a:r>
              <a:rPr lang="en-US" b="1" i="1" dirty="0">
                <a:effectLst>
                  <a:outerShdw blurRad="38100" dist="38100" dir="2700000" algn="tl">
                    <a:srgbClr val="000000">
                      <a:alpha val="43137"/>
                    </a:srgbClr>
                  </a:outerShdw>
                </a:effectLst>
              </a:rPr>
              <a:t>lasting </a:t>
            </a:r>
            <a:r>
              <a:rPr lang="en-US" b="1" dirty="0">
                <a:effectLst>
                  <a:outerShdw blurRad="38100" dist="38100" dir="2700000" algn="tl">
                    <a:srgbClr val="000000">
                      <a:alpha val="43137"/>
                    </a:srgbClr>
                  </a:outerShdw>
                </a:effectLst>
              </a:rPr>
              <a:t>deviation from uniformity (thermodynamic equilibrium) develops, a system will move towards increased differentiation and complexification, and therefore, a more </a:t>
            </a:r>
            <a:r>
              <a:rPr lang="en-US" b="1" i="1" dirty="0">
                <a:solidFill>
                  <a:srgbClr val="FF0000"/>
                </a:solidFill>
                <a:effectLst>
                  <a:outerShdw blurRad="38100" dist="38100" dir="2700000" algn="tl">
                    <a:srgbClr val="000000">
                      <a:alpha val="43137"/>
                    </a:srgbClr>
                  </a:outerShdw>
                </a:effectLst>
              </a:rPr>
              <a:t>tenuous</a:t>
            </a:r>
            <a:r>
              <a:rPr lang="en-US" b="1" i="1" dirty="0">
                <a:effectLst>
                  <a:outerShdw blurRad="38100" dist="38100" dir="2700000" algn="tl">
                    <a:srgbClr val="000000">
                      <a:alpha val="43137"/>
                    </a:srgbClr>
                  </a:outerShdw>
                </a:effectLst>
              </a:rPr>
              <a:t> steady state … /…/ will adapt itself to environmental conditions by altering and </a:t>
            </a:r>
            <a:r>
              <a:rPr lang="en-US" b="1" i="1" dirty="0" err="1">
                <a:effectLst>
                  <a:outerShdw blurRad="38100" dist="38100" dir="2700000" algn="tl">
                    <a:srgbClr val="000000">
                      <a:alpha val="43137"/>
                    </a:srgbClr>
                  </a:outerShdw>
                </a:effectLst>
              </a:rPr>
              <a:t>complexifying</a:t>
            </a:r>
            <a:r>
              <a:rPr lang="en-US" b="1" i="1" dirty="0">
                <a:effectLst>
                  <a:outerShdw blurRad="38100" dist="38100" dir="2700000" algn="tl">
                    <a:srgbClr val="000000">
                      <a:alpha val="43137"/>
                    </a:srgbClr>
                  </a:outerShdw>
                </a:effectLst>
              </a:rPr>
              <a:t> its organization = </a:t>
            </a:r>
            <a:r>
              <a:rPr lang="en-US" b="1" i="1" dirty="0">
                <a:solidFill>
                  <a:srgbClr val="FF0000"/>
                </a:solidFill>
                <a:effectLst>
                  <a:outerShdw blurRad="38100" dist="38100" dir="2700000" algn="tl">
                    <a:srgbClr val="000000">
                      <a:alpha val="43137"/>
                    </a:srgbClr>
                  </a:outerShdw>
                </a:effectLst>
              </a:rPr>
              <a:t>increase complexification in all Natural systems </a:t>
            </a:r>
            <a:r>
              <a:rPr lang="en-US" b="1" i="1" dirty="0">
                <a:effectLst>
                  <a:outerShdw blurRad="38100" dist="38100" dir="2700000" algn="tl">
                    <a:srgbClr val="000000">
                      <a:alpha val="43137"/>
                    </a:srgbClr>
                  </a:outerShdw>
                </a:effectLst>
              </a:rPr>
              <a:t>represents movement </a:t>
            </a:r>
            <a:r>
              <a:rPr lang="en-US" b="1" i="1" dirty="0">
                <a:solidFill>
                  <a:srgbClr val="FF0000"/>
                </a:solidFill>
                <a:effectLst>
                  <a:outerShdw blurRad="38100" dist="38100" dir="2700000" algn="tl">
                    <a:srgbClr val="000000">
                      <a:alpha val="43137"/>
                    </a:srgbClr>
                  </a:outerShdw>
                </a:effectLst>
              </a:rPr>
              <a:t>away from systemic stability</a:t>
            </a:r>
          </a:p>
          <a:p>
            <a:pPr marL="0" indent="0" algn="just">
              <a:buNone/>
            </a:pPr>
            <a:r>
              <a:rPr lang="en-US" b="1" i="1" dirty="0">
                <a:effectLst>
                  <a:outerShdw blurRad="38100" dist="38100" dir="2700000" algn="tl">
                    <a:srgbClr val="000000">
                      <a:alpha val="43137"/>
                    </a:srgbClr>
                  </a:outerShdw>
                </a:effectLst>
              </a:rPr>
              <a:t>= more sensitive and responsive to changes + less stable </a:t>
            </a:r>
          </a:p>
          <a:p>
            <a:pPr marL="0" indent="0" algn="just">
              <a:buNone/>
            </a:pPr>
            <a:endParaRPr lang="en-US" b="1" i="1" dirty="0">
              <a:effectLst>
                <a:outerShdw blurRad="38100" dist="38100" dir="2700000" algn="tl">
                  <a:srgbClr val="000000">
                    <a:alpha val="43137"/>
                  </a:srgbClr>
                </a:outerShdw>
              </a:effectLst>
            </a:endParaRPr>
          </a:p>
          <a:p>
            <a:pPr marL="0" indent="0" algn="ctr">
              <a:buNone/>
            </a:pPr>
            <a:r>
              <a:rPr lang="en-US" b="1" i="1" dirty="0">
                <a:solidFill>
                  <a:srgbClr val="FF0000"/>
                </a:solidFill>
                <a:effectLst>
                  <a:outerShdw blurRad="38100" dist="38100" dir="2700000" algn="tl">
                    <a:srgbClr val="000000">
                      <a:alpha val="43137"/>
                    </a:srgbClr>
                  </a:outerShdw>
                </a:effectLst>
              </a:rPr>
              <a:t>Cybernetics stability </a:t>
            </a:r>
            <a:r>
              <a:rPr lang="en-US" b="1" i="1" dirty="0">
                <a:effectLst>
                  <a:outerShdw blurRad="38100" dist="38100" dir="2700000" algn="tl">
                    <a:srgbClr val="000000">
                      <a:alpha val="43137"/>
                    </a:srgbClr>
                  </a:outerShdw>
                </a:effectLst>
              </a:rPr>
              <a:t>– the System‘s ability for effective adaptation</a:t>
            </a:r>
            <a:r>
              <a:rPr lang="sl-SI" b="1" i="1" dirty="0">
                <a:effectLst>
                  <a:outerShdw blurRad="38100" dist="38100" dir="2700000" algn="tl">
                    <a:srgbClr val="000000">
                      <a:alpha val="43137"/>
                    </a:srgbClr>
                  </a:outerShdw>
                </a:effectLst>
              </a:rPr>
              <a:t> = </a:t>
            </a:r>
          </a:p>
          <a:p>
            <a:pPr marL="0" indent="0" algn="ctr">
              <a:buNone/>
            </a:pPr>
            <a:r>
              <a:rPr lang="en-US" b="1" i="1" dirty="0">
                <a:effectLst>
                  <a:outerShdw blurRad="38100" dist="38100" dir="2700000" algn="tl">
                    <a:srgbClr val="000000">
                      <a:alpha val="43137"/>
                    </a:srgbClr>
                  </a:outerShdw>
                </a:effectLst>
              </a:rPr>
              <a:t>pattern of events</a:t>
            </a:r>
            <a:r>
              <a:rPr lang="sl-SI" b="1" i="1"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altering code</a:t>
            </a:r>
          </a:p>
          <a:p>
            <a:pPr marL="0" indent="0" algn="just">
              <a:buNone/>
            </a:pPr>
            <a:endParaRPr lang="en-US" sz="1600" b="1" i="1" dirty="0">
              <a:effectLst>
                <a:outerShdw blurRad="38100" dist="38100" dir="2700000" algn="tl">
                  <a:srgbClr val="000000">
                    <a:alpha val="43137"/>
                  </a:srgbClr>
                </a:outerShdw>
              </a:effectLst>
            </a:endParaRPr>
          </a:p>
          <a:p>
            <a:pPr marL="0" indent="0" algn="just">
              <a:buNone/>
            </a:pPr>
            <a:r>
              <a:rPr lang="en-US" sz="1600" b="1" i="1" dirty="0">
                <a:effectLst>
                  <a:outerShdw blurRad="38100" dist="38100" dir="2700000" algn="tl">
                    <a:srgbClr val="000000">
                      <a:alpha val="43137"/>
                    </a:srgbClr>
                  </a:outerShdw>
                </a:effectLst>
              </a:rPr>
              <a:t>(</a:t>
            </a:r>
            <a:r>
              <a:rPr lang="en-US" sz="1600" b="1" i="1" dirty="0" err="1">
                <a:effectLst>
                  <a:outerShdw blurRad="38100" dist="38100" dir="2700000" algn="tl">
                    <a:srgbClr val="000000">
                      <a:alpha val="43137"/>
                    </a:srgbClr>
                  </a:outerShdw>
                </a:effectLst>
              </a:rPr>
              <a:t>Makridakis</a:t>
            </a:r>
            <a:r>
              <a:rPr lang="en-US" sz="1600" b="1" i="1" dirty="0">
                <a:effectLst>
                  <a:outerShdw blurRad="38100" dist="38100" dir="2700000" algn="tl">
                    <a:srgbClr val="000000">
                      <a:alpha val="43137"/>
                    </a:srgbClr>
                  </a:outerShdw>
                </a:effectLst>
              </a:rPr>
              <a:t>, 1977; Maruyama1963, Laszlo, 1973)</a:t>
            </a:r>
          </a:p>
        </p:txBody>
      </p:sp>
      <p:pic>
        <p:nvPicPr>
          <p:cNvPr id="4" name="Slika 3"/>
          <p:cNvPicPr>
            <a:picLocks noChangeAspect="1"/>
          </p:cNvPicPr>
          <p:nvPr/>
        </p:nvPicPr>
        <p:blipFill>
          <a:blip r:embed="rId2"/>
          <a:stretch>
            <a:fillRect/>
          </a:stretch>
        </p:blipFill>
        <p:spPr>
          <a:xfrm>
            <a:off x="9477375" y="0"/>
            <a:ext cx="2714625" cy="1685925"/>
          </a:xfrm>
          <a:prstGeom prst="rect">
            <a:avLst/>
          </a:prstGeom>
        </p:spPr>
      </p:pic>
    </p:spTree>
    <p:extLst>
      <p:ext uri="{BB962C8B-B14F-4D97-AF65-F5344CB8AC3E}">
        <p14:creationId xmlns:p14="http://schemas.microsoft.com/office/powerpoint/2010/main" val="1736914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10048875" y="0"/>
            <a:ext cx="2143125" cy="2143125"/>
          </a:xfrm>
          <a:prstGeom prst="rect">
            <a:avLst/>
          </a:prstGeom>
        </p:spPr>
      </p:pic>
      <p:sp>
        <p:nvSpPr>
          <p:cNvPr id="2" name="Naslov 1"/>
          <p:cNvSpPr>
            <a:spLocks noGrp="1"/>
          </p:cNvSpPr>
          <p:nvPr>
            <p:ph type="title"/>
          </p:nvPr>
        </p:nvSpPr>
        <p:spPr>
          <a:xfrm>
            <a:off x="838200" y="1"/>
            <a:ext cx="9210675" cy="666043"/>
          </a:xfrm>
        </p:spPr>
        <p:txBody>
          <a:bodyPr>
            <a:normAutofit fontScale="90000"/>
          </a:bodyPr>
          <a:lstStyle/>
          <a:p>
            <a:r>
              <a:rPr lang="en-US" b="1" i="1">
                <a:effectLst>
                  <a:outerShdw blurRad="38100" dist="38100" dir="2700000" algn="tl">
                    <a:srgbClr val="000000">
                      <a:alpha val="43137"/>
                    </a:srgbClr>
                  </a:outerShdw>
                </a:effectLst>
              </a:rPr>
              <a:t>Mother Nature</a:t>
            </a:r>
            <a:r>
              <a:rPr lang="sl-SI" b="1" i="1" dirty="0">
                <a:effectLst>
                  <a:outerShdw blurRad="38100" dist="38100" dir="2700000" algn="tl">
                    <a:srgbClr val="000000">
                      <a:alpha val="43137"/>
                    </a:srgbClr>
                  </a:outerShdw>
                </a:effectLst>
              </a:rPr>
              <a:t> - </a:t>
            </a:r>
            <a:r>
              <a:rPr lang="en-US" sz="1800" b="1" i="1" dirty="0">
                <a:effectLst>
                  <a:outerShdw blurRad="38100" dist="38100" dir="2700000" algn="tl">
                    <a:srgbClr val="000000">
                      <a:alpha val="43137"/>
                    </a:srgbClr>
                  </a:outerShdw>
                </a:effectLst>
              </a:rPr>
              <a:t>Natural Ecosystem  </a:t>
            </a:r>
            <a:r>
              <a:rPr lang="sl-SI" b="1" i="1" dirty="0">
                <a:effectLst>
                  <a:outerShdw blurRad="38100" dist="38100" dir="2700000" algn="tl">
                    <a:srgbClr val="000000">
                      <a:alpha val="43137"/>
                    </a:srgbClr>
                  </a:outerShdw>
                </a:effectLst>
              </a:rPr>
              <a:t>-</a:t>
            </a:r>
            <a:r>
              <a:rPr lang="en-US" b="1" i="1" dirty="0">
                <a:effectLst>
                  <a:outerShdw blurRad="38100" dist="38100" dir="2700000" algn="tl">
                    <a:srgbClr val="000000">
                      <a:alpha val="43137"/>
                    </a:srgbClr>
                  </a:outerShdw>
                </a:effectLst>
              </a:rPr>
              <a:t> in Danger …</a:t>
            </a:r>
          </a:p>
        </p:txBody>
      </p:sp>
      <p:sp>
        <p:nvSpPr>
          <p:cNvPr id="3" name="Označba mesta vsebine 2"/>
          <p:cNvSpPr>
            <a:spLocks noGrp="1"/>
          </p:cNvSpPr>
          <p:nvPr>
            <p:ph idx="1"/>
          </p:nvPr>
        </p:nvSpPr>
        <p:spPr>
          <a:xfrm>
            <a:off x="214489" y="2143124"/>
            <a:ext cx="11717867" cy="4714875"/>
          </a:xfrm>
        </p:spPr>
        <p:txBody>
          <a:bodyPr>
            <a:normAutofit lnSpcReduction="10000"/>
          </a:bodyPr>
          <a:lstStyle/>
          <a:p>
            <a:pPr marL="0" indent="0" algn="just">
              <a:buNone/>
            </a:pPr>
            <a:r>
              <a:rPr lang="en-US" b="1" i="1" dirty="0">
                <a:solidFill>
                  <a:srgbClr val="FF0000"/>
                </a:solidFill>
                <a:effectLst>
                  <a:outerShdw blurRad="38100" dist="38100" dir="2700000" algn="tl">
                    <a:srgbClr val="000000">
                      <a:alpha val="43137"/>
                    </a:srgbClr>
                  </a:outerShdw>
                </a:effectLst>
              </a:rPr>
              <a:t>Cybernetic model </a:t>
            </a:r>
            <a:r>
              <a:rPr lang="en-US" i="1" dirty="0">
                <a:effectLst>
                  <a:outerShdw blurRad="38100" dist="38100" dir="2700000" algn="tl">
                    <a:srgbClr val="000000">
                      <a:alpha val="43137"/>
                    </a:srgbClr>
                  </a:outerShdw>
                </a:effectLst>
              </a:rPr>
              <a:t>does contradict the linear concept of causality</a:t>
            </a:r>
            <a:endParaRPr lang="sl-SI" i="1" dirty="0">
              <a:effectLst>
                <a:outerShdw blurRad="38100" dist="38100" dir="2700000" algn="tl">
                  <a:srgbClr val="000000">
                    <a:alpha val="43137"/>
                  </a:srgbClr>
                </a:outerShdw>
              </a:effectLst>
            </a:endParaRPr>
          </a:p>
          <a:p>
            <a:pPr marL="0" indent="0" algn="just">
              <a:buNone/>
            </a:pPr>
            <a:endParaRPr lang="sl-SI" b="1" i="1" dirty="0">
              <a:solidFill>
                <a:srgbClr val="FF0000"/>
              </a:solidFill>
              <a:effectLst>
                <a:outerShdw blurRad="38100" dist="38100" dir="2700000" algn="tl">
                  <a:srgbClr val="000000">
                    <a:alpha val="43137"/>
                  </a:srgbClr>
                </a:outerShdw>
              </a:effectLst>
            </a:endParaRPr>
          </a:p>
          <a:p>
            <a:pPr marL="0" indent="0" algn="just">
              <a:buNone/>
            </a:pPr>
            <a:r>
              <a:rPr lang="en-GB" b="1" i="1" dirty="0">
                <a:solidFill>
                  <a:srgbClr val="FF0000"/>
                </a:solidFill>
                <a:effectLst>
                  <a:outerShdw blurRad="38100" dist="38100" dir="2700000" algn="tl">
                    <a:srgbClr val="000000">
                      <a:alpha val="43137"/>
                    </a:srgbClr>
                  </a:outerShdw>
                </a:effectLst>
              </a:rPr>
              <a:t>Cybernetic Systems </a:t>
            </a:r>
            <a:r>
              <a:rPr lang="en-GB" b="1" i="1" dirty="0">
                <a:effectLst>
                  <a:outerShdw blurRad="38100" dist="38100" dir="2700000" algn="tl">
                    <a:srgbClr val="000000">
                      <a:alpha val="43137"/>
                    </a:srgbClr>
                  </a:outerShdw>
                </a:effectLst>
              </a:rPr>
              <a:t>= sustain a viable steady state of interaction within changing context through stochastic processes of trial and error </a:t>
            </a:r>
            <a:r>
              <a:rPr lang="en-GB" sz="1600" b="1" i="1" dirty="0">
                <a:effectLst>
                  <a:outerShdw blurRad="38100" dist="38100" dir="2700000" algn="tl">
                    <a:srgbClr val="000000">
                      <a:alpha val="43137"/>
                    </a:srgbClr>
                  </a:outerShdw>
                </a:effectLst>
              </a:rPr>
              <a:t>(</a:t>
            </a:r>
            <a:r>
              <a:rPr lang="en-GB" sz="1600" b="1" i="1" dirty="0">
                <a:solidFill>
                  <a:srgbClr val="FF0000"/>
                </a:solidFill>
                <a:effectLst>
                  <a:outerShdw blurRad="38100" dist="38100" dir="2700000" algn="tl">
                    <a:srgbClr val="000000">
                      <a:alpha val="43137"/>
                    </a:srgbClr>
                  </a:outerShdw>
                </a:effectLst>
              </a:rPr>
              <a:t>!</a:t>
            </a:r>
            <a:r>
              <a:rPr lang="en-GB" sz="1600" b="1" i="1" dirty="0">
                <a:effectLst>
                  <a:outerShdw blurRad="38100" dist="38100" dir="2700000" algn="tl">
                    <a:srgbClr val="000000">
                      <a:alpha val="43137"/>
                    </a:srgbClr>
                  </a:outerShdw>
                </a:effectLst>
              </a:rPr>
              <a:t> Must respond to its own input, other alterations in its environment)</a:t>
            </a:r>
            <a:r>
              <a:rPr lang="en-GB" b="1" i="1" dirty="0">
                <a:effectLst>
                  <a:outerShdw blurRad="38100" dist="38100" dir="2700000" algn="tl">
                    <a:srgbClr val="000000">
                      <a:alpha val="43137"/>
                    </a:srgbClr>
                  </a:outerShdw>
                </a:effectLst>
              </a:rPr>
              <a:t> =exchange of: energy &amp; matter – STILL – information &amp; messages of effective control which restrain and govern system</a:t>
            </a:r>
          </a:p>
          <a:p>
            <a:pPr marL="0" indent="0" algn="just">
              <a:buNone/>
            </a:pPr>
            <a:endParaRPr lang="en-GB" b="1" i="1" dirty="0">
              <a:effectLst>
                <a:outerShdw blurRad="38100" dist="38100" dir="2700000" algn="tl">
                  <a:srgbClr val="000000">
                    <a:alpha val="43137"/>
                  </a:srgbClr>
                </a:outerShdw>
              </a:effectLst>
            </a:endParaRPr>
          </a:p>
          <a:p>
            <a:pPr marL="0" indent="0" algn="just">
              <a:buNone/>
            </a:pPr>
            <a:r>
              <a:rPr lang="en-GB" b="1" i="1" dirty="0">
                <a:effectLst>
                  <a:outerShdw blurRad="38100" dist="38100" dir="2700000" algn="tl">
                    <a:srgbClr val="000000">
                      <a:alpha val="43137"/>
                    </a:srgbClr>
                  </a:outerShdw>
                </a:effectLst>
              </a:rPr>
              <a:t>Processes = Pattern of events in whole system + relationship: System : Environment = Regularities </a:t>
            </a:r>
            <a:r>
              <a:rPr lang="en-GB" sz="1600" b="1" i="1" dirty="0">
                <a:effectLst>
                  <a:outerShdw blurRad="38100" dist="38100" dir="2700000" algn="tl">
                    <a:srgbClr val="000000">
                      <a:alpha val="43137"/>
                    </a:srgbClr>
                  </a:outerShdw>
                </a:effectLst>
              </a:rPr>
              <a:t>(not primarily subject to physical laws) = </a:t>
            </a:r>
            <a:r>
              <a:rPr lang="en-GB" b="1" i="1" dirty="0">
                <a:effectLst>
                  <a:outerShdw blurRad="38100" dist="38100" dir="2700000" algn="tl">
                    <a:srgbClr val="000000">
                      <a:alpha val="43137"/>
                    </a:srgbClr>
                  </a:outerShdw>
                </a:effectLst>
              </a:rPr>
              <a:t>Proceeds according to regularities discovered in the transformation of perceived events into </a:t>
            </a:r>
            <a:r>
              <a:rPr lang="en-GB" b="1" i="1" dirty="0">
                <a:solidFill>
                  <a:srgbClr val="FF0000"/>
                </a:solidFill>
                <a:effectLst>
                  <a:outerShdw blurRad="38100" dist="38100" dir="2700000" algn="tl">
                    <a:srgbClr val="000000">
                      <a:alpha val="43137"/>
                    </a:srgbClr>
                  </a:outerShdw>
                </a:effectLst>
              </a:rPr>
              <a:t>Symbolic Information </a:t>
            </a:r>
            <a:endParaRPr lang="en-GB"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6843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04975" y="1"/>
            <a:ext cx="8734426" cy="699910"/>
          </a:xfrm>
        </p:spPr>
        <p:txBody>
          <a:bodyPr/>
          <a:lstStyle/>
          <a:p>
            <a:pPr algn="ctr"/>
            <a:r>
              <a:rPr lang="sl-SI" b="1" i="1" dirty="0" err="1">
                <a:effectLst>
                  <a:outerShdw blurRad="38100" dist="38100" dir="2700000" algn="tl">
                    <a:srgbClr val="000000">
                      <a:alpha val="43137"/>
                    </a:srgbClr>
                  </a:outerShdw>
                </a:effectLst>
              </a:rPr>
              <a:t>Esse</a:t>
            </a:r>
            <a:r>
              <a:rPr lang="sl-SI" b="1" i="1" dirty="0">
                <a:effectLst>
                  <a:outerShdw blurRad="38100" dist="38100" dir="2700000" algn="tl">
                    <a:srgbClr val="000000">
                      <a:alpha val="43137"/>
                    </a:srgbClr>
                  </a:outerShdw>
                </a:effectLst>
              </a:rPr>
              <a:t> </a:t>
            </a:r>
            <a:r>
              <a:rPr lang="sl-SI" b="1" i="1" dirty="0" err="1">
                <a:effectLst>
                  <a:outerShdw blurRad="38100" dist="38100" dir="2700000" algn="tl">
                    <a:srgbClr val="000000">
                      <a:alpha val="43137"/>
                    </a:srgbClr>
                  </a:outerShdw>
                </a:effectLst>
              </a:rPr>
              <a:t>est</a:t>
            </a:r>
            <a:r>
              <a:rPr lang="sl-SI" b="1" i="1" dirty="0">
                <a:effectLst>
                  <a:outerShdw blurRad="38100" dist="38100" dir="2700000" algn="tl">
                    <a:srgbClr val="000000">
                      <a:alpha val="43137"/>
                    </a:srgbClr>
                  </a:outerShdw>
                </a:effectLst>
              </a:rPr>
              <a:t> </a:t>
            </a:r>
            <a:r>
              <a:rPr lang="sl-SI" b="1" i="1" dirty="0" err="1">
                <a:effectLst>
                  <a:outerShdw blurRad="38100" dist="38100" dir="2700000" algn="tl">
                    <a:srgbClr val="000000">
                      <a:alpha val="43137"/>
                    </a:srgbClr>
                  </a:outerShdw>
                </a:effectLst>
              </a:rPr>
              <a:t>Percipi</a:t>
            </a:r>
            <a:r>
              <a:rPr lang="sl-SI" b="1" i="1" dirty="0">
                <a:effectLst>
                  <a:outerShdw blurRad="38100" dist="38100" dir="2700000" algn="tl">
                    <a:srgbClr val="000000">
                      <a:alpha val="43137"/>
                    </a:srgbClr>
                  </a:outerShdw>
                </a:effectLst>
              </a:rPr>
              <a:t> </a:t>
            </a:r>
            <a:r>
              <a:rPr lang="sl-SI" b="1" i="1" dirty="0" err="1">
                <a:effectLst>
                  <a:outerShdw blurRad="38100" dist="38100" dir="2700000" algn="tl">
                    <a:srgbClr val="000000">
                      <a:alpha val="43137"/>
                    </a:srgbClr>
                  </a:outerShdw>
                </a:effectLst>
              </a:rPr>
              <a:t>aut</a:t>
            </a:r>
            <a:r>
              <a:rPr lang="sl-SI" b="1" i="1" dirty="0">
                <a:effectLst>
                  <a:outerShdw blurRad="38100" dist="38100" dir="2700000" algn="tl">
                    <a:srgbClr val="000000">
                      <a:alpha val="43137"/>
                    </a:srgbClr>
                  </a:outerShdw>
                </a:effectLst>
              </a:rPr>
              <a:t> </a:t>
            </a:r>
            <a:r>
              <a:rPr lang="sl-SI" b="1" i="1" dirty="0" err="1">
                <a:effectLst>
                  <a:outerShdw blurRad="38100" dist="38100" dir="2700000" algn="tl">
                    <a:srgbClr val="000000">
                      <a:alpha val="43137"/>
                    </a:srgbClr>
                  </a:outerShdw>
                </a:effectLst>
              </a:rPr>
              <a:t>Percipere</a:t>
            </a:r>
            <a:endParaRPr lang="sl-SI" b="1" i="1" dirty="0">
              <a:effectLst>
                <a:outerShdw blurRad="38100" dist="38100" dir="2700000" algn="tl">
                  <a:srgbClr val="000000">
                    <a:alpha val="43137"/>
                  </a:srgbClr>
                </a:outerShdw>
              </a:effectLst>
            </a:endParaRPr>
          </a:p>
        </p:txBody>
      </p:sp>
      <p:sp>
        <p:nvSpPr>
          <p:cNvPr id="3" name="Označba mesta vsebine 2"/>
          <p:cNvSpPr>
            <a:spLocks noGrp="1"/>
          </p:cNvSpPr>
          <p:nvPr>
            <p:ph idx="1"/>
          </p:nvPr>
        </p:nvSpPr>
        <p:spPr>
          <a:xfrm>
            <a:off x="838200" y="2438399"/>
            <a:ext cx="10515600" cy="4419601"/>
          </a:xfrm>
        </p:spPr>
        <p:txBody>
          <a:bodyPr/>
          <a:lstStyle/>
          <a:p>
            <a:pPr marL="0" indent="0">
              <a:buNone/>
            </a:pPr>
            <a:endParaRPr lang="sl-SI" dirty="0"/>
          </a:p>
          <a:p>
            <a:pPr marL="0" indent="0">
              <a:buNone/>
            </a:pPr>
            <a:r>
              <a:rPr lang="en-US" sz="3000" b="1" dirty="0" err="1">
                <a:effectLst>
                  <a:outerShdw blurRad="38100" dist="38100" dir="2700000" algn="tl">
                    <a:srgbClr val="000000">
                      <a:alpha val="43137"/>
                    </a:srgbClr>
                  </a:outerShdw>
                </a:effectLst>
              </a:rPr>
              <a:t>Berkeleyan</a:t>
            </a:r>
            <a:r>
              <a:rPr lang="en-US" sz="3000" b="1" dirty="0">
                <a:effectLst>
                  <a:outerShdw blurRad="38100" dist="38100" dir="2700000" algn="tl">
                    <a:srgbClr val="000000">
                      <a:alpha val="43137"/>
                    </a:srgbClr>
                  </a:outerShdw>
                </a:effectLst>
              </a:rPr>
              <a:t> world of Communication</a:t>
            </a:r>
            <a:r>
              <a:rPr lang="sl-SI" sz="3000" b="1" dirty="0">
                <a:effectLst>
                  <a:outerShdw blurRad="38100" dist="38100" dir="2700000" algn="tl">
                    <a:srgbClr val="000000">
                      <a:alpha val="43137"/>
                    </a:srgbClr>
                  </a:outerShdw>
                </a:effectLst>
              </a:rPr>
              <a:t> </a:t>
            </a:r>
            <a:r>
              <a:rPr lang="en-US" sz="3000" b="1" dirty="0">
                <a:effectLst>
                  <a:outerShdw blurRad="38100" dist="38100" dir="2700000" algn="tl">
                    <a:srgbClr val="000000">
                      <a:alpha val="43137"/>
                    </a:srgbClr>
                  </a:outerShdw>
                </a:effectLst>
              </a:rPr>
              <a:t>versus Newtonian versus</a:t>
            </a:r>
          </a:p>
          <a:p>
            <a:pPr marL="0" indent="0" algn="ctr">
              <a:buNone/>
            </a:pPr>
            <a:r>
              <a:rPr lang="en-US" sz="3000" b="1" dirty="0">
                <a:effectLst>
                  <a:outerShdw blurRad="38100" dist="38100" dir="2700000" algn="tl">
                    <a:srgbClr val="000000">
                      <a:alpha val="43137"/>
                    </a:srgbClr>
                  </a:outerShdw>
                </a:effectLst>
              </a:rPr>
              <a:t>Orwellian one ?</a:t>
            </a:r>
          </a:p>
        </p:txBody>
      </p:sp>
      <p:pic>
        <p:nvPicPr>
          <p:cNvPr id="4" name="Slika 3"/>
          <p:cNvPicPr>
            <a:picLocks noChangeAspect="1"/>
          </p:cNvPicPr>
          <p:nvPr/>
        </p:nvPicPr>
        <p:blipFill>
          <a:blip r:embed="rId2"/>
          <a:stretch>
            <a:fillRect/>
          </a:stretch>
        </p:blipFill>
        <p:spPr>
          <a:xfrm>
            <a:off x="0" y="0"/>
            <a:ext cx="1704975" cy="2438400"/>
          </a:xfrm>
          <a:prstGeom prst="rect">
            <a:avLst/>
          </a:prstGeom>
        </p:spPr>
      </p:pic>
      <p:pic>
        <p:nvPicPr>
          <p:cNvPr id="5" name="Slika 4"/>
          <p:cNvPicPr>
            <a:picLocks noChangeAspect="1"/>
          </p:cNvPicPr>
          <p:nvPr/>
        </p:nvPicPr>
        <p:blipFill>
          <a:blip r:embed="rId3"/>
          <a:stretch>
            <a:fillRect/>
          </a:stretch>
        </p:blipFill>
        <p:spPr>
          <a:xfrm>
            <a:off x="10439400" y="0"/>
            <a:ext cx="1752600" cy="2438400"/>
          </a:xfrm>
          <a:prstGeom prst="rect">
            <a:avLst/>
          </a:prstGeom>
        </p:spPr>
      </p:pic>
      <p:pic>
        <p:nvPicPr>
          <p:cNvPr id="6" name="Slika 5"/>
          <p:cNvPicPr>
            <a:picLocks noChangeAspect="1"/>
          </p:cNvPicPr>
          <p:nvPr/>
        </p:nvPicPr>
        <p:blipFill>
          <a:blip r:embed="rId4"/>
          <a:stretch>
            <a:fillRect/>
          </a:stretch>
        </p:blipFill>
        <p:spPr>
          <a:xfrm>
            <a:off x="4572001" y="4594579"/>
            <a:ext cx="3183466" cy="1727200"/>
          </a:xfrm>
          <a:prstGeom prst="rect">
            <a:avLst/>
          </a:prstGeom>
        </p:spPr>
      </p:pic>
    </p:spTree>
    <p:extLst>
      <p:ext uri="{BB962C8B-B14F-4D97-AF65-F5344CB8AC3E}">
        <p14:creationId xmlns:p14="http://schemas.microsoft.com/office/powerpoint/2010/main" val="3676448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4763"/>
            <a:ext cx="8639175" cy="785459"/>
          </a:xfrm>
        </p:spPr>
        <p:txBody>
          <a:bodyPr/>
          <a:lstStyle/>
          <a:p>
            <a:r>
              <a:rPr lang="sl-SI" dirty="0"/>
              <a:t> </a:t>
            </a:r>
            <a:r>
              <a:rPr lang="sl-SI" b="1" i="1" dirty="0">
                <a:effectLst>
                  <a:outerShdw blurRad="38100" dist="38100" dir="2700000" algn="tl">
                    <a:srgbClr val="000000">
                      <a:alpha val="43137"/>
                    </a:srgbClr>
                  </a:outerShdw>
                </a:effectLst>
              </a:rPr>
              <a:t>Vade </a:t>
            </a:r>
            <a:r>
              <a:rPr lang="sl-SI" b="1" i="1" dirty="0" err="1">
                <a:effectLst>
                  <a:outerShdw blurRad="38100" dist="38100" dir="2700000" algn="tl">
                    <a:srgbClr val="000000">
                      <a:alpha val="43137"/>
                    </a:srgbClr>
                  </a:outerShdw>
                </a:effectLst>
              </a:rPr>
              <a:t>Retro</a:t>
            </a:r>
            <a:r>
              <a:rPr lang="sl-SI" b="1" i="1" dirty="0">
                <a:effectLst>
                  <a:outerShdw blurRad="38100" dist="38100" dir="2700000" algn="tl">
                    <a:srgbClr val="000000">
                      <a:alpha val="43137"/>
                    </a:srgbClr>
                  </a:outerShdw>
                </a:effectLst>
              </a:rPr>
              <a:t>   … </a:t>
            </a:r>
            <a:r>
              <a:rPr lang="sl-SI" b="1" i="1" dirty="0" err="1">
                <a:effectLst>
                  <a:outerShdw blurRad="38100" dist="38100" dir="2700000" algn="tl">
                    <a:srgbClr val="000000">
                      <a:alpha val="43137"/>
                    </a:srgbClr>
                  </a:outerShdw>
                </a:effectLst>
              </a:rPr>
              <a:t>Cartesian</a:t>
            </a:r>
            <a:r>
              <a:rPr lang="sl-SI" b="1" i="1"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Fallacies?</a:t>
            </a:r>
            <a:endParaRPr lang="en-US" sz="3200" b="1" i="1" dirty="0">
              <a:effectLst>
                <a:outerShdw blurRad="38100" dist="38100" dir="2700000" algn="tl">
                  <a:srgbClr val="000000">
                    <a:alpha val="43137"/>
                  </a:srgbClr>
                </a:outerShdw>
              </a:effectLst>
            </a:endParaRPr>
          </a:p>
        </p:txBody>
      </p:sp>
      <p:sp>
        <p:nvSpPr>
          <p:cNvPr id="3" name="Označba mesta vsebine 2"/>
          <p:cNvSpPr>
            <a:spLocks noGrp="1"/>
          </p:cNvSpPr>
          <p:nvPr>
            <p:ph idx="1"/>
          </p:nvPr>
        </p:nvSpPr>
        <p:spPr>
          <a:xfrm>
            <a:off x="270933" y="1690688"/>
            <a:ext cx="11492089" cy="5167312"/>
          </a:xfrm>
        </p:spPr>
        <p:txBody>
          <a:bodyPr>
            <a:normAutofit lnSpcReduction="10000"/>
          </a:bodyPr>
          <a:lstStyle/>
          <a:p>
            <a:pPr marL="0" lvl="0" indent="0" algn="just">
              <a:buNone/>
            </a:pPr>
            <a:r>
              <a:rPr lang="en-US" b="1" i="1" dirty="0">
                <a:effectLst>
                  <a:outerShdw blurRad="38100" dist="38100" dir="2700000" algn="tl">
                    <a:srgbClr val="000000">
                      <a:alpha val="43137"/>
                    </a:srgbClr>
                  </a:outerShdw>
                </a:effectLst>
              </a:rPr>
              <a:t>Does / did  Digital Ecosystem (confessedly dynamic in their nature) exceeded “a certain scale”, or is the Natural Ecosystem the one which reached such feature and started to collapse at spot where the physical world merges with the virtual (where boundaries are intangible)?</a:t>
            </a:r>
          </a:p>
          <a:p>
            <a:pPr marL="0" indent="0" algn="just">
              <a:buNone/>
            </a:pPr>
            <a:endParaRPr lang="en-US" b="1" i="1" dirty="0">
              <a:effectLst>
                <a:outerShdw blurRad="38100" dist="38100" dir="2700000" algn="tl">
                  <a:srgbClr val="000000">
                    <a:alpha val="43137"/>
                  </a:srgbClr>
                </a:outerShdw>
              </a:effectLst>
            </a:endParaRPr>
          </a:p>
          <a:p>
            <a:pPr marL="0" indent="0" algn="just">
              <a:buNone/>
            </a:pPr>
            <a:r>
              <a:rPr lang="en-US" b="1" i="1" dirty="0">
                <a:effectLst>
                  <a:outerShdw blurRad="38100" dist="38100" dir="2700000" algn="tl">
                    <a:srgbClr val="000000">
                      <a:alpha val="43137"/>
                    </a:srgbClr>
                  </a:outerShdw>
                </a:effectLst>
              </a:rPr>
              <a:t>Are </a:t>
            </a:r>
            <a:r>
              <a:rPr lang="en-US" b="1" i="1" dirty="0">
                <a:solidFill>
                  <a:srgbClr val="FF0000"/>
                </a:solidFill>
                <a:effectLst>
                  <a:outerShdw blurRad="38100" dist="38100" dir="2700000" algn="tl">
                    <a:srgbClr val="000000">
                      <a:alpha val="43137"/>
                    </a:srgbClr>
                  </a:outerShdw>
                </a:effectLst>
              </a:rPr>
              <a:t>Safety &amp; Security &amp; Privacy &amp; Autonomy &amp; Integrity &amp; Freedom &amp; Humanism &amp; Free will</a:t>
            </a:r>
            <a:r>
              <a:rPr lang="sl-SI" b="1" i="1" dirty="0">
                <a:solidFill>
                  <a:srgbClr val="FF0000"/>
                </a:solidFill>
                <a:effectLst>
                  <a:outerShdw blurRad="38100" dist="38100" dir="2700000" algn="tl">
                    <a:srgbClr val="000000">
                      <a:alpha val="43137"/>
                    </a:srgbClr>
                  </a:outerShdw>
                </a:effectLst>
              </a:rPr>
              <a:t> &amp; </a:t>
            </a:r>
            <a:r>
              <a:rPr lang="en-US" b="1" i="1" u="sng" dirty="0">
                <a:solidFill>
                  <a:srgbClr val="FF0000"/>
                </a:solidFill>
                <a:effectLst>
                  <a:outerShdw blurRad="38100" dist="38100" dir="2700000" algn="tl">
                    <a:srgbClr val="000000">
                      <a:alpha val="43137"/>
                    </a:srgbClr>
                  </a:outerShdw>
                </a:effectLst>
              </a:rPr>
              <a:t>Survival</a:t>
            </a:r>
            <a:r>
              <a:rPr lang="en-US" b="1" i="1" dirty="0">
                <a:solidFill>
                  <a:srgbClr val="FF0000"/>
                </a:solidFill>
                <a:effectLst>
                  <a:outerShdw blurRad="38100" dist="38100" dir="2700000" algn="tl">
                    <a:srgbClr val="000000">
                      <a:alpha val="43137"/>
                    </a:srgbClr>
                  </a:outerShdw>
                </a:effectLst>
              </a:rPr>
              <a:t> … </a:t>
            </a:r>
            <a:r>
              <a:rPr lang="en-US" b="1" i="1" dirty="0">
                <a:effectLst>
                  <a:outerShdw blurRad="38100" dist="38100" dir="2700000" algn="tl">
                    <a:srgbClr val="000000">
                      <a:alpha val="43137"/>
                    </a:srgbClr>
                  </a:outerShdw>
                </a:effectLst>
              </a:rPr>
              <a:t>a seriously endangered “species/organisms” in (dis)</a:t>
            </a:r>
            <a:r>
              <a:rPr lang="en-US" b="1" i="1" u="sng" dirty="0">
                <a:effectLst>
                  <a:outerShdw blurRad="38100" dist="38100" dir="2700000" algn="tl">
                    <a:srgbClr val="000000">
                      <a:alpha val="43137"/>
                    </a:srgbClr>
                  </a:outerShdw>
                </a:effectLst>
              </a:rPr>
              <a:t>ordered</a:t>
            </a:r>
            <a:r>
              <a:rPr lang="en-US" b="1" i="1" dirty="0">
                <a:effectLst>
                  <a:outerShdw blurRad="38100" dist="38100" dir="2700000" algn="tl">
                    <a:srgbClr val="000000">
                      <a:alpha val="43137"/>
                    </a:srgbClr>
                  </a:outerShdw>
                </a:effectLst>
              </a:rPr>
              <a:t> Digital Ecosystem?</a:t>
            </a:r>
          </a:p>
          <a:p>
            <a:pPr marL="0" lvl="0" indent="0" algn="just">
              <a:buNone/>
            </a:pPr>
            <a:endParaRPr lang="en-US" b="1" i="1" dirty="0">
              <a:effectLst>
                <a:outerShdw blurRad="38100" dist="38100" dir="2700000" algn="tl">
                  <a:srgbClr val="000000">
                    <a:alpha val="43137"/>
                  </a:srgbClr>
                </a:outerShdw>
              </a:effectLst>
            </a:endParaRPr>
          </a:p>
          <a:p>
            <a:pPr marL="0" lvl="0" indent="0" algn="just">
              <a:buNone/>
            </a:pPr>
            <a:r>
              <a:rPr lang="en-US" b="1" i="1" dirty="0">
                <a:effectLst>
                  <a:outerShdw blurRad="38100" dist="38100" dir="2700000" algn="tl">
                    <a:srgbClr val="000000">
                      <a:alpha val="43137"/>
                    </a:srgbClr>
                  </a:outerShdw>
                </a:effectLst>
              </a:rPr>
              <a:t>Does the Natural Ecosystem in interaction with the Digital one (</a:t>
            </a:r>
            <a:r>
              <a:rPr lang="en-US" b="1" i="1" u="sng" dirty="0">
                <a:effectLst>
                  <a:outerShdw blurRad="38100" dist="38100" dir="2700000" algn="tl">
                    <a:srgbClr val="000000">
                      <a:alpha val="43137"/>
                    </a:srgbClr>
                  </a:outerShdw>
                </a:effectLst>
              </a:rPr>
              <a:t>Close</a:t>
            </a:r>
            <a:r>
              <a:rPr lang="en-US" b="1" i="1" dirty="0">
                <a:effectLst>
                  <a:outerShdw blurRad="38100" dist="38100" dir="2700000" algn="tl">
                    <a:srgbClr val="000000">
                      <a:alpha val="43137"/>
                    </a:srgbClr>
                  </a:outerShdw>
                </a:effectLst>
              </a:rPr>
              <a:t>)encounter</a:t>
            </a:r>
            <a:r>
              <a:rPr lang="sl-SI" b="1" i="1" dirty="0">
                <a:effectLst>
                  <a:outerShdw blurRad="38100" dist="38100" dir="2700000" algn="tl">
                    <a:srgbClr val="000000">
                      <a:alpha val="43137"/>
                    </a:srgbClr>
                  </a:outerShdw>
                </a:effectLst>
              </a:rPr>
              <a:t>(</a:t>
            </a:r>
            <a:r>
              <a:rPr lang="sl-SI" b="1" i="1" u="sng" dirty="0">
                <a:effectLst>
                  <a:outerShdw blurRad="38100" dist="38100" dir="2700000" algn="tl">
                    <a:srgbClr val="000000">
                      <a:alpha val="43137"/>
                    </a:srgbClr>
                  </a:outerShdw>
                </a:effectLst>
              </a:rPr>
              <a:t>s</a:t>
            </a:r>
            <a:r>
              <a:rPr lang="sl-SI" b="1" i="1" dirty="0">
                <a:effectLst>
                  <a:outerShdw blurRad="38100" dist="38100" dir="2700000" algn="tl">
                    <a:srgbClr val="000000">
                      <a:alpha val="43137"/>
                    </a:srgbClr>
                  </a:outerShdw>
                </a:effectLst>
              </a:rPr>
              <a:t>)</a:t>
            </a:r>
            <a:r>
              <a:rPr lang="en-US" b="1" i="1" dirty="0">
                <a:effectLst>
                  <a:outerShdw blurRad="38100" dist="38100" dir="2700000" algn="tl">
                    <a:srgbClr val="000000">
                      <a:alpha val="43137"/>
                    </a:srgbClr>
                  </a:outerShdw>
                </a:effectLst>
              </a:rPr>
              <a:t> the </a:t>
            </a:r>
            <a:r>
              <a:rPr lang="en-US" b="1" i="1" dirty="0">
                <a:solidFill>
                  <a:srgbClr val="FF0000"/>
                </a:solidFill>
                <a:effectLst>
                  <a:outerShdw blurRad="38100" dist="38100" dir="2700000" algn="tl">
                    <a:srgbClr val="000000">
                      <a:alpha val="43137"/>
                    </a:srgbClr>
                  </a:outerShdw>
                </a:effectLst>
              </a:rPr>
              <a:t>+</a:t>
            </a:r>
            <a:r>
              <a:rPr lang="en-US" b="1" i="1" dirty="0">
                <a:effectLst>
                  <a:outerShdw blurRad="38100" dist="38100" dir="2700000" algn="tl">
                    <a:srgbClr val="000000">
                      <a:alpha val="43137"/>
                    </a:srgbClr>
                  </a:outerShdw>
                </a:effectLst>
              </a:rPr>
              <a:t> Feedback loop phenomenon = </a:t>
            </a:r>
            <a:r>
              <a:rPr lang="en-US" b="1" i="1" dirty="0">
                <a:solidFill>
                  <a:srgbClr val="FF0000"/>
                </a:solidFill>
                <a:effectLst>
                  <a:outerShdw blurRad="38100" dist="38100" dir="2700000" algn="tl">
                    <a:srgbClr val="000000">
                      <a:alpha val="43137"/>
                    </a:srgbClr>
                  </a:outerShdw>
                </a:effectLst>
              </a:rPr>
              <a:t>Inverse &amp; Reverse &amp; Twisted Cybernetics?</a:t>
            </a:r>
          </a:p>
          <a:p>
            <a:pPr marL="0" indent="0">
              <a:buNone/>
            </a:pPr>
            <a:endParaRPr lang="sl-SI" b="1" i="1" dirty="0">
              <a:effectLst>
                <a:outerShdw blurRad="38100" dist="38100" dir="2700000" algn="tl">
                  <a:srgbClr val="000000">
                    <a:alpha val="43137"/>
                  </a:srgbClr>
                </a:outerShdw>
              </a:effectLst>
            </a:endParaRPr>
          </a:p>
        </p:txBody>
      </p:sp>
      <p:pic>
        <p:nvPicPr>
          <p:cNvPr id="4" name="Slika 3"/>
          <p:cNvPicPr>
            <a:picLocks noChangeAspect="1"/>
          </p:cNvPicPr>
          <p:nvPr/>
        </p:nvPicPr>
        <p:blipFill>
          <a:blip r:embed="rId2"/>
          <a:stretch>
            <a:fillRect/>
          </a:stretch>
        </p:blipFill>
        <p:spPr>
          <a:xfrm>
            <a:off x="9477375" y="4763"/>
            <a:ext cx="2714625" cy="1685925"/>
          </a:xfrm>
          <a:prstGeom prst="rect">
            <a:avLst/>
          </a:prstGeom>
        </p:spPr>
      </p:pic>
    </p:spTree>
    <p:extLst>
      <p:ext uri="{BB962C8B-B14F-4D97-AF65-F5344CB8AC3E}">
        <p14:creationId xmlns:p14="http://schemas.microsoft.com/office/powerpoint/2010/main" val="3828693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8752A-882C-4DA5-981F-4B58529EC379}"/>
              </a:ext>
            </a:extLst>
          </p:cNvPr>
          <p:cNvSpPr>
            <a:spLocks noGrp="1"/>
          </p:cNvSpPr>
          <p:nvPr>
            <p:ph type="title"/>
          </p:nvPr>
        </p:nvSpPr>
        <p:spPr>
          <a:xfrm>
            <a:off x="838200" y="1"/>
            <a:ext cx="9220200" cy="681036"/>
          </a:xfrm>
        </p:spPr>
        <p:txBody>
          <a:bodyPr>
            <a:normAutofit fontScale="90000"/>
          </a:bodyPr>
          <a:lstStyle/>
          <a:p>
            <a:r>
              <a:rPr lang="en-GB" b="1" i="1" dirty="0">
                <a:effectLst>
                  <a:outerShdw blurRad="38100" dist="38100" dir="2700000" algn="tl">
                    <a:srgbClr val="000000">
                      <a:alpha val="43137"/>
                    </a:srgbClr>
                  </a:outerShdw>
                </a:effectLst>
              </a:rPr>
              <a:t>Miserere </a:t>
            </a:r>
            <a:r>
              <a:rPr lang="en-GB" b="1" i="1" dirty="0" err="1">
                <a:effectLst>
                  <a:outerShdw blurRad="38100" dist="38100" dir="2700000" algn="tl">
                    <a:srgbClr val="000000">
                      <a:alpha val="43137"/>
                    </a:srgbClr>
                  </a:outerShdw>
                </a:effectLst>
              </a:rPr>
              <a:t>mei</a:t>
            </a:r>
            <a:r>
              <a:rPr lang="en-GB" b="1" i="1" dirty="0">
                <a:effectLst>
                  <a:outerShdw blurRad="38100" dist="38100" dir="2700000" algn="tl">
                    <a:srgbClr val="000000">
                      <a:alpha val="43137"/>
                    </a:srgbClr>
                  </a:outerShdw>
                </a:effectLst>
              </a:rPr>
              <a:t> …</a:t>
            </a:r>
            <a:endParaRPr lang="en-SI" b="1" i="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8CF28E3-3624-47B6-A726-CB133276523B}"/>
              </a:ext>
            </a:extLst>
          </p:cNvPr>
          <p:cNvSpPr>
            <a:spLocks noGrp="1"/>
          </p:cNvSpPr>
          <p:nvPr>
            <p:ph idx="1"/>
          </p:nvPr>
        </p:nvSpPr>
        <p:spPr>
          <a:xfrm>
            <a:off x="238125" y="2133599"/>
            <a:ext cx="11687175" cy="4724400"/>
          </a:xfrm>
        </p:spPr>
        <p:txBody>
          <a:bodyPr/>
          <a:lstStyle/>
          <a:p>
            <a:pPr marL="0" indent="0">
              <a:buNone/>
            </a:pPr>
            <a:r>
              <a:rPr lang="en-US" sz="1600" i="1" dirty="0">
                <a:effectLst>
                  <a:outerShdw blurRad="38100" dist="38100" dir="2700000" algn="tl">
                    <a:srgbClr val="000000">
                      <a:alpha val="43137"/>
                    </a:srgbClr>
                  </a:outerShdw>
                </a:effectLst>
              </a:rPr>
              <a:t>/…/ Between the nameless and the Name /…/</a:t>
            </a:r>
          </a:p>
          <a:p>
            <a:pPr marL="0" indent="0">
              <a:buNone/>
            </a:pPr>
            <a:endParaRPr lang="en-GB" b="1" i="1" dirty="0">
              <a:effectLst>
                <a:outerShdw blurRad="38100" dist="38100" dir="2700000" algn="tl">
                  <a:srgbClr val="000000">
                    <a:alpha val="43137"/>
                  </a:srgbClr>
                </a:outerShdw>
              </a:effectLst>
            </a:endParaRPr>
          </a:p>
          <a:p>
            <a:pPr marL="0" indent="0">
              <a:buNone/>
            </a:pPr>
            <a:r>
              <a:rPr lang="en-GB" b="1" i="1" dirty="0">
                <a:effectLst>
                  <a:outerShdw blurRad="38100" dist="38100" dir="2700000" algn="tl">
                    <a:srgbClr val="000000">
                      <a:alpha val="43137"/>
                    </a:srgbClr>
                  </a:outerShdw>
                </a:effectLst>
              </a:rPr>
              <a:t>I don't think Cybernetic Systems are Cybernetics … Has N. Wiener ever considered his Cybernetics as a System? Or did he "meet" his own positive feedback loop? Anyway, the controversy is already, and shall remain …</a:t>
            </a:r>
          </a:p>
          <a:p>
            <a:pPr marL="0" indent="0">
              <a:buNone/>
            </a:pPr>
            <a:endParaRPr lang="en-US" i="1" dirty="0">
              <a:effectLst>
                <a:outerShdw blurRad="38100" dist="38100" dir="2700000" algn="tl">
                  <a:srgbClr val="000000">
                    <a:alpha val="43137"/>
                  </a:srgbClr>
                </a:outerShdw>
              </a:effectLst>
            </a:endParaRPr>
          </a:p>
          <a:p>
            <a:pPr marL="0" indent="0">
              <a:buNone/>
            </a:pPr>
            <a:r>
              <a:rPr lang="en-US" sz="3600" b="1" i="1" dirty="0">
                <a:effectLst>
                  <a:outerShdw blurRad="38100" dist="38100" dir="2700000" algn="tl">
                    <a:srgbClr val="000000">
                      <a:alpha val="43137"/>
                    </a:srgbClr>
                  </a:outerShdw>
                </a:effectLst>
              </a:rPr>
              <a:t>What’s the Truth - the </a:t>
            </a:r>
            <a:r>
              <a:rPr lang="en-US" sz="3600" b="1" i="1" dirty="0">
                <a:solidFill>
                  <a:srgbClr val="FF0000"/>
                </a:solidFill>
                <a:effectLst>
                  <a:outerShdw blurRad="38100" dist="38100" dir="2700000" algn="tl">
                    <a:srgbClr val="000000">
                      <a:alpha val="43137"/>
                    </a:srgbClr>
                  </a:outerShdw>
                </a:effectLst>
              </a:rPr>
              <a:t>“</a:t>
            </a:r>
            <a:r>
              <a:rPr lang="sl-SI" sz="3600" b="1" i="1" dirty="0">
                <a:solidFill>
                  <a:srgbClr val="FF0000"/>
                </a:solidFill>
                <a:effectLst>
                  <a:outerShdw blurRad="38100" dist="38100" dir="2700000" algn="tl">
                    <a:srgbClr val="000000">
                      <a:alpha val="43137"/>
                    </a:srgbClr>
                  </a:outerShdw>
                </a:effectLst>
              </a:rPr>
              <a:t>P</a:t>
            </a:r>
            <a:r>
              <a:rPr lang="en-US" sz="3600" b="1" i="1" dirty="0" err="1">
                <a:solidFill>
                  <a:srgbClr val="FF0000"/>
                </a:solidFill>
                <a:effectLst>
                  <a:outerShdw blurRad="38100" dist="38100" dir="2700000" algn="tl">
                    <a:srgbClr val="000000">
                      <a:alpha val="43137"/>
                    </a:srgbClr>
                  </a:outerShdw>
                </a:effectLst>
              </a:rPr>
              <a:t>ost</a:t>
            </a:r>
            <a:r>
              <a:rPr lang="en-US" sz="3600" b="1" i="1" dirty="0">
                <a:solidFill>
                  <a:srgbClr val="FF0000"/>
                </a:solidFill>
                <a:effectLst>
                  <a:outerShdw blurRad="38100" dist="38100" dir="2700000" algn="tl">
                    <a:srgbClr val="000000">
                      <a:alpha val="43137"/>
                    </a:srgbClr>
                  </a:outerShdw>
                </a:effectLst>
              </a:rPr>
              <a:t>-</a:t>
            </a:r>
            <a:r>
              <a:rPr lang="sl-SI" sz="3600" b="1" i="1" dirty="0">
                <a:solidFill>
                  <a:srgbClr val="FF0000"/>
                </a:solidFill>
                <a:effectLst>
                  <a:outerShdw blurRad="38100" dist="38100" dir="2700000" algn="tl">
                    <a:srgbClr val="000000">
                      <a:alpha val="43137"/>
                    </a:srgbClr>
                  </a:outerShdw>
                </a:effectLst>
              </a:rPr>
              <a:t>T</a:t>
            </a:r>
            <a:r>
              <a:rPr lang="en-US" sz="3600" b="1" i="1" dirty="0" err="1">
                <a:solidFill>
                  <a:srgbClr val="FF0000"/>
                </a:solidFill>
                <a:effectLst>
                  <a:outerShdw blurRad="38100" dist="38100" dir="2700000" algn="tl">
                    <a:srgbClr val="000000">
                      <a:alpha val="43137"/>
                    </a:srgbClr>
                  </a:outerShdw>
                </a:effectLst>
              </a:rPr>
              <a:t>ruth</a:t>
            </a:r>
            <a:r>
              <a:rPr lang="en-US" sz="3600" b="1" i="1" dirty="0">
                <a:solidFill>
                  <a:srgbClr val="FF0000"/>
                </a:solidFill>
                <a:effectLst>
                  <a:outerShdw blurRad="38100" dist="38100" dir="2700000" algn="tl">
                    <a:srgbClr val="000000">
                      <a:alpha val="43137"/>
                    </a:srgbClr>
                  </a:outerShdw>
                </a:effectLst>
              </a:rPr>
              <a:t>”? </a:t>
            </a:r>
            <a:r>
              <a:rPr lang="en-US" sz="3600" b="1" i="1" dirty="0">
                <a:effectLst>
                  <a:outerShdw blurRad="38100" dist="38100" dir="2700000" algn="tl">
                    <a:srgbClr val="000000">
                      <a:alpha val="43137"/>
                    </a:srgbClr>
                  </a:outerShdw>
                </a:effectLst>
              </a:rPr>
              <a:t>- </a:t>
            </a:r>
            <a:r>
              <a:rPr lang="en-US" sz="3600" b="1" i="1" u="sng" dirty="0">
                <a:effectLst>
                  <a:outerShdw blurRad="38100" dist="38100" dir="2700000" algn="tl">
                    <a:srgbClr val="000000">
                      <a:alpha val="43137"/>
                    </a:srgbClr>
                  </a:outerShdw>
                </a:effectLst>
              </a:rPr>
              <a:t>where to look? </a:t>
            </a:r>
            <a:endParaRPr lang="en-SI" sz="3600" b="1" u="sng" dirty="0"/>
          </a:p>
        </p:txBody>
      </p:sp>
      <p:pic>
        <p:nvPicPr>
          <p:cNvPr id="4" name="Picture 3">
            <a:extLst>
              <a:ext uri="{FF2B5EF4-FFF2-40B4-BE49-F238E27FC236}">
                <a16:creationId xmlns:a16="http://schemas.microsoft.com/office/drawing/2014/main" id="{EC1B5E36-D389-4525-8DEC-D970AED6882F}"/>
              </a:ext>
            </a:extLst>
          </p:cNvPr>
          <p:cNvPicPr>
            <a:picLocks noChangeAspect="1"/>
          </p:cNvPicPr>
          <p:nvPr/>
        </p:nvPicPr>
        <p:blipFill>
          <a:blip r:embed="rId2"/>
          <a:stretch>
            <a:fillRect/>
          </a:stretch>
        </p:blipFill>
        <p:spPr>
          <a:xfrm>
            <a:off x="10058400" y="0"/>
            <a:ext cx="2133600" cy="2133600"/>
          </a:xfrm>
          <a:prstGeom prst="rect">
            <a:avLst/>
          </a:prstGeom>
        </p:spPr>
      </p:pic>
      <p:pic>
        <p:nvPicPr>
          <p:cNvPr id="5" name="Picture 4">
            <a:extLst>
              <a:ext uri="{FF2B5EF4-FFF2-40B4-BE49-F238E27FC236}">
                <a16:creationId xmlns:a16="http://schemas.microsoft.com/office/drawing/2014/main" id="{E781AC7D-8109-49C1-B1C3-FC6A7C023957}"/>
              </a:ext>
            </a:extLst>
          </p:cNvPr>
          <p:cNvPicPr>
            <a:picLocks noChangeAspect="1"/>
          </p:cNvPicPr>
          <p:nvPr/>
        </p:nvPicPr>
        <p:blipFill>
          <a:blip r:embed="rId3"/>
          <a:stretch>
            <a:fillRect/>
          </a:stretch>
        </p:blipFill>
        <p:spPr>
          <a:xfrm>
            <a:off x="4604496" y="5271247"/>
            <a:ext cx="2495550" cy="1586753"/>
          </a:xfrm>
          <a:prstGeom prst="rect">
            <a:avLst/>
          </a:prstGeom>
        </p:spPr>
      </p:pic>
    </p:spTree>
    <p:extLst>
      <p:ext uri="{BB962C8B-B14F-4D97-AF65-F5344CB8AC3E}">
        <p14:creationId xmlns:p14="http://schemas.microsoft.com/office/powerpoint/2010/main" val="794754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21500-6BE0-4D46-BC61-412110F5239C}"/>
              </a:ext>
            </a:extLst>
          </p:cNvPr>
          <p:cNvSpPr>
            <a:spLocks noGrp="1"/>
          </p:cNvSpPr>
          <p:nvPr>
            <p:ph type="title"/>
          </p:nvPr>
        </p:nvSpPr>
        <p:spPr>
          <a:xfrm>
            <a:off x="0" y="1"/>
            <a:ext cx="7429500" cy="904874"/>
          </a:xfrm>
        </p:spPr>
        <p:txBody>
          <a:bodyPr/>
          <a:lstStyle/>
          <a:p>
            <a:r>
              <a:rPr lang="sl-SI" b="1" i="1" dirty="0" err="1">
                <a:effectLst>
                  <a:outerShdw blurRad="38100" dist="38100" dir="2700000" algn="tl">
                    <a:srgbClr val="000000">
                      <a:alpha val="43137"/>
                    </a:srgbClr>
                  </a:outerShdw>
                </a:effectLst>
              </a:rPr>
              <a:t>Acta</a:t>
            </a:r>
            <a:r>
              <a:rPr lang="sl-SI" b="1" i="1" dirty="0">
                <a:effectLst>
                  <a:outerShdw blurRad="38100" dist="38100" dir="2700000" algn="tl">
                    <a:srgbClr val="000000">
                      <a:alpha val="43137"/>
                    </a:srgbClr>
                  </a:outerShdw>
                </a:effectLst>
              </a:rPr>
              <a:t> </a:t>
            </a:r>
            <a:r>
              <a:rPr lang="sl-SI" b="1" i="1" dirty="0" err="1">
                <a:effectLst>
                  <a:outerShdw blurRad="38100" dist="38100" dir="2700000" algn="tl">
                    <a:srgbClr val="000000">
                      <a:alpha val="43137"/>
                    </a:srgbClr>
                  </a:outerShdw>
                </a:effectLst>
              </a:rPr>
              <a:t>est</a:t>
            </a:r>
            <a:r>
              <a:rPr lang="sl-SI" b="1" i="1" dirty="0">
                <a:effectLst>
                  <a:outerShdw blurRad="38100" dist="38100" dir="2700000" algn="tl">
                    <a:srgbClr val="000000">
                      <a:alpha val="43137"/>
                    </a:srgbClr>
                  </a:outerShdw>
                </a:effectLst>
              </a:rPr>
              <a:t> Fabula</a:t>
            </a:r>
            <a:endParaRPr lang="en-SI" b="1" i="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58A28FF-2147-40D2-B4E1-B01072DF9C84}"/>
              </a:ext>
            </a:extLst>
          </p:cNvPr>
          <p:cNvSpPr>
            <a:spLocks noGrp="1"/>
          </p:cNvSpPr>
          <p:nvPr>
            <p:ph idx="1"/>
          </p:nvPr>
        </p:nvSpPr>
        <p:spPr>
          <a:xfrm>
            <a:off x="333375" y="2895599"/>
            <a:ext cx="11477625" cy="3705226"/>
          </a:xfrm>
        </p:spPr>
        <p:txBody>
          <a:bodyPr/>
          <a:lstStyle/>
          <a:p>
            <a:pPr marL="0" indent="0">
              <a:buNone/>
            </a:pPr>
            <a:endParaRPr lang="sl-SI" b="1" i="1" dirty="0"/>
          </a:p>
          <a:p>
            <a:pPr marL="0" indent="0">
              <a:buNone/>
            </a:pPr>
            <a:endParaRPr lang="sl-SI" b="1" i="1" dirty="0"/>
          </a:p>
          <a:p>
            <a:pPr marL="0" indent="0">
              <a:buNone/>
            </a:pPr>
            <a:r>
              <a:rPr lang="en-US" sz="4000" b="1" i="1" dirty="0">
                <a:effectLst>
                  <a:outerShdw blurRad="38100" dist="38100" dir="2700000" algn="tl">
                    <a:srgbClr val="000000">
                      <a:alpha val="43137"/>
                    </a:srgbClr>
                  </a:outerShdw>
                </a:effectLst>
              </a:rPr>
              <a:t>Let‘s Dance like no one’s watching …</a:t>
            </a:r>
            <a:endParaRPr lang="en-US" sz="4000" b="1" dirty="0">
              <a:effectLst>
                <a:outerShdw blurRad="38100" dist="38100" dir="2700000" algn="tl">
                  <a:srgbClr val="000000">
                    <a:alpha val="43137"/>
                  </a:srgbClr>
                </a:outerShdw>
              </a:effectLst>
            </a:endParaRPr>
          </a:p>
          <a:p>
            <a:pPr marL="0" indent="0">
              <a:buNone/>
            </a:pPr>
            <a:endParaRPr lang="en-US" dirty="0"/>
          </a:p>
        </p:txBody>
      </p:sp>
      <p:pic>
        <p:nvPicPr>
          <p:cNvPr id="4" name="Picture 3">
            <a:extLst>
              <a:ext uri="{FF2B5EF4-FFF2-40B4-BE49-F238E27FC236}">
                <a16:creationId xmlns:a16="http://schemas.microsoft.com/office/drawing/2014/main" id="{C19E2D76-F41D-4754-BBFD-17084B6C603A}"/>
              </a:ext>
            </a:extLst>
          </p:cNvPr>
          <p:cNvPicPr>
            <a:picLocks noChangeAspect="1"/>
          </p:cNvPicPr>
          <p:nvPr/>
        </p:nvPicPr>
        <p:blipFill>
          <a:blip r:embed="rId2"/>
          <a:stretch>
            <a:fillRect/>
          </a:stretch>
        </p:blipFill>
        <p:spPr>
          <a:xfrm>
            <a:off x="7429500" y="0"/>
            <a:ext cx="4762500" cy="2895600"/>
          </a:xfrm>
          <a:prstGeom prst="rect">
            <a:avLst/>
          </a:prstGeom>
        </p:spPr>
      </p:pic>
    </p:spTree>
    <p:extLst>
      <p:ext uri="{BB962C8B-B14F-4D97-AF65-F5344CB8AC3E}">
        <p14:creationId xmlns:p14="http://schemas.microsoft.com/office/powerpoint/2010/main" val="2169139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1"/>
            <a:ext cx="8963025" cy="756355"/>
          </a:xfrm>
        </p:spPr>
        <p:txBody>
          <a:bodyPr/>
          <a:lstStyle/>
          <a:p>
            <a:r>
              <a:rPr lang="sl-SI" b="1" i="1" dirty="0">
                <a:effectLst>
                  <a:outerShdw blurRad="38100" dist="38100" dir="2700000" algn="tl">
                    <a:srgbClr val="000000">
                      <a:alpha val="43137"/>
                    </a:srgbClr>
                  </a:outerShdw>
                </a:effectLst>
              </a:rPr>
              <a:t>Bona </a:t>
            </a:r>
            <a:r>
              <a:rPr lang="sl-SI" b="1" i="1" dirty="0" err="1">
                <a:effectLst>
                  <a:outerShdw blurRad="38100" dist="38100" dir="2700000" algn="tl">
                    <a:srgbClr val="000000">
                      <a:alpha val="43137"/>
                    </a:srgbClr>
                  </a:outerShdw>
                </a:effectLst>
              </a:rPr>
              <a:t>Diagnosis</a:t>
            </a:r>
            <a:r>
              <a:rPr lang="sl-SI" b="1" i="1" dirty="0">
                <a:effectLst>
                  <a:outerShdw blurRad="38100" dist="38100" dir="2700000" algn="tl">
                    <a:srgbClr val="000000">
                      <a:alpha val="43137"/>
                    </a:srgbClr>
                  </a:outerShdw>
                </a:effectLst>
              </a:rPr>
              <a:t>, Bona </a:t>
            </a:r>
            <a:r>
              <a:rPr lang="sl-SI" b="1" i="1" dirty="0" err="1">
                <a:effectLst>
                  <a:outerShdw blurRad="38100" dist="38100" dir="2700000" algn="tl">
                    <a:srgbClr val="000000">
                      <a:alpha val="43137"/>
                    </a:srgbClr>
                  </a:outerShdw>
                </a:effectLst>
              </a:rPr>
              <a:t>Curatio</a:t>
            </a:r>
            <a:r>
              <a:rPr lang="sl-SI" b="1" i="1" dirty="0">
                <a:effectLst>
                  <a:outerShdw blurRad="38100" dist="38100" dir="2700000" algn="tl">
                    <a:srgbClr val="000000">
                      <a:alpha val="43137"/>
                    </a:srgbClr>
                  </a:outerShdw>
                </a:effectLst>
              </a:rPr>
              <a:t> </a:t>
            </a:r>
          </a:p>
        </p:txBody>
      </p:sp>
      <p:sp>
        <p:nvSpPr>
          <p:cNvPr id="7" name="Označba mesta vsebine 6"/>
          <p:cNvSpPr>
            <a:spLocks noGrp="1"/>
          </p:cNvSpPr>
          <p:nvPr>
            <p:ph idx="1"/>
          </p:nvPr>
        </p:nvSpPr>
        <p:spPr>
          <a:xfrm>
            <a:off x="383822" y="1914526"/>
            <a:ext cx="11446934" cy="4745917"/>
          </a:xfrm>
        </p:spPr>
        <p:txBody>
          <a:bodyPr>
            <a:normAutofit/>
          </a:bodyPr>
          <a:lstStyle/>
          <a:p>
            <a:pPr marL="0" indent="0" algn="just">
              <a:buNone/>
            </a:pPr>
            <a:r>
              <a:rPr lang="en-US" sz="3200" b="1" dirty="0">
                <a:effectLst>
                  <a:outerShdw blurRad="38100" dist="38100" dir="2700000" algn="tl">
                    <a:srgbClr val="000000">
                      <a:alpha val="43137"/>
                    </a:srgbClr>
                  </a:outerShdw>
                </a:effectLst>
              </a:rPr>
              <a:t>The essence of current </a:t>
            </a:r>
            <a:r>
              <a:rPr lang="en-US" sz="1600" b="1" dirty="0">
                <a:effectLst>
                  <a:outerShdw blurRad="38100" dist="38100" dir="2700000" algn="tl">
                    <a:srgbClr val="000000">
                      <a:alpha val="43137"/>
                    </a:srgbClr>
                  </a:outerShdw>
                </a:effectLst>
              </a:rPr>
              <a:t>(and former &amp; predicted)</a:t>
            </a:r>
            <a:r>
              <a:rPr lang="en-US" sz="3200" b="1" dirty="0">
                <a:effectLst>
                  <a:outerShdw blurRad="38100" dist="38100" dir="2700000" algn="tl">
                    <a:srgbClr val="000000">
                      <a:alpha val="43137"/>
                    </a:srgbClr>
                  </a:outerShdw>
                </a:effectLst>
              </a:rPr>
              <a:t> problems of </a:t>
            </a:r>
            <a:r>
              <a:rPr lang="en-US" sz="3200" b="1" i="1" dirty="0">
                <a:effectLst>
                  <a:outerShdw blurRad="38100" dist="38100" dir="2700000" algn="tl">
                    <a:srgbClr val="000000">
                      <a:alpha val="43137"/>
                    </a:srgbClr>
                  </a:outerShdw>
                </a:effectLst>
              </a:rPr>
              <a:t>Humanity</a:t>
            </a:r>
            <a:r>
              <a:rPr lang="en-US" sz="3200" b="1" dirty="0">
                <a:effectLst>
                  <a:outerShdw blurRad="38100" dist="38100" dir="2700000" algn="tl">
                    <a:srgbClr val="000000">
                      <a:alpha val="43137"/>
                    </a:srgbClr>
                  </a:outerShdw>
                </a:effectLst>
              </a:rPr>
              <a:t> is also in </a:t>
            </a:r>
            <a:r>
              <a:rPr lang="en-US" sz="3200" b="1" i="1" u="sng" dirty="0">
                <a:solidFill>
                  <a:srgbClr val="FF0000"/>
                </a:solidFill>
                <a:effectLst>
                  <a:outerShdw blurRad="38100" dist="38100" dir="2700000" algn="tl">
                    <a:srgbClr val="000000">
                      <a:alpha val="43137"/>
                    </a:srgbClr>
                  </a:outerShdw>
                </a:effectLst>
              </a:rPr>
              <a:t>Education</a:t>
            </a:r>
            <a:r>
              <a:rPr lang="en-US" sz="3200" b="1" dirty="0">
                <a:effectLst>
                  <a:outerShdw blurRad="38100" dist="38100" dir="2700000" algn="tl">
                    <a:srgbClr val="000000">
                      <a:alpha val="43137"/>
                    </a:srgbClr>
                  </a:outerShdw>
                </a:effectLst>
              </a:rPr>
              <a:t>, which is urgently training for a narrow specialization and therefore equally urgently needs methodological training for:</a:t>
            </a:r>
          </a:p>
          <a:p>
            <a:pPr marL="0" indent="0" algn="just">
              <a:buNone/>
            </a:pPr>
            <a:r>
              <a:rPr lang="en-US" sz="3200" b="1" dirty="0">
                <a:effectLst>
                  <a:outerShdw blurRad="38100" dist="38100" dir="2700000" algn="tl">
                    <a:srgbClr val="000000">
                      <a:alpha val="43137"/>
                    </a:srgbClr>
                  </a:outerShdw>
                </a:effectLst>
              </a:rPr>
              <a:t> </a:t>
            </a:r>
            <a:r>
              <a:rPr lang="en-US" sz="3200" b="1" i="1" dirty="0">
                <a:solidFill>
                  <a:srgbClr val="FF0000"/>
                </a:solidFill>
                <a:effectLst>
                  <a:outerShdw blurRad="38100" dist="38100" dir="2700000" algn="tl">
                    <a:srgbClr val="000000">
                      <a:alpha val="43137"/>
                    </a:srgbClr>
                  </a:outerShdw>
                </a:effectLst>
              </a:rPr>
              <a:t>Creative Interdisciplinary Cooperation</a:t>
            </a:r>
            <a:r>
              <a:rPr lang="en-US" sz="3200" b="1" dirty="0">
                <a:effectLst>
                  <a:outerShdw blurRad="38100" dist="38100" dir="2700000" algn="tl">
                    <a:srgbClr val="000000">
                      <a:alpha val="43137"/>
                    </a:srgbClr>
                  </a:outerShdw>
                </a:effectLst>
              </a:rPr>
              <a:t> </a:t>
            </a:r>
            <a:r>
              <a:rPr lang="sl-SI" sz="3200" b="1" dirty="0">
                <a:effectLst>
                  <a:outerShdw blurRad="38100" dist="38100" dir="2700000" algn="tl">
                    <a:srgbClr val="000000">
                      <a:alpha val="43137"/>
                    </a:srgbClr>
                  </a:outerShdw>
                </a:effectLst>
              </a:rPr>
              <a:t> + </a:t>
            </a:r>
            <a:r>
              <a:rPr lang="en-US" sz="3200" i="1" dirty="0">
                <a:solidFill>
                  <a:srgbClr val="FF0000"/>
                </a:solidFill>
                <a:effectLst>
                  <a:outerShdw blurRad="38100" dist="38100" dir="2700000" algn="tl">
                    <a:srgbClr val="000000">
                      <a:alpha val="43137"/>
                    </a:srgbClr>
                  </a:outerShdw>
                </a:effectLst>
              </a:rPr>
              <a:t>Social Responsibility </a:t>
            </a:r>
            <a:endParaRPr lang="sl-SI" sz="3200" b="1" dirty="0">
              <a:effectLst>
                <a:outerShdw blurRad="38100" dist="38100" dir="2700000" algn="tl">
                  <a:srgbClr val="000000">
                    <a:alpha val="43137"/>
                  </a:srgbClr>
                </a:outerShdw>
              </a:effectLst>
            </a:endParaRPr>
          </a:p>
          <a:p>
            <a:pPr marL="0" indent="0">
              <a:buNone/>
            </a:pPr>
            <a:r>
              <a:rPr lang="en-US" sz="1600" i="1" dirty="0">
                <a:effectLst>
                  <a:outerShdw blurRad="38100" dist="38100" dir="2700000" algn="tl">
                    <a:srgbClr val="000000">
                      <a:alpha val="43137"/>
                    </a:srgbClr>
                  </a:outerShdw>
                </a:effectLst>
              </a:rPr>
              <a:t>(in which we see systemic behavior applied) </a:t>
            </a:r>
            <a:r>
              <a:rPr lang="en-US" sz="3200" b="1" i="1" dirty="0">
                <a:effectLst>
                  <a:outerShdw blurRad="38100" dist="38100" dir="2700000" algn="tl">
                    <a:srgbClr val="000000">
                      <a:alpha val="43137"/>
                    </a:srgbClr>
                  </a:outerShdw>
                </a:effectLst>
              </a:rPr>
              <a:t>as being guided by the </a:t>
            </a:r>
            <a:r>
              <a:rPr lang="sl-SI" sz="3200" b="1" i="1" dirty="0">
                <a:effectLst>
                  <a:outerShdw blurRad="38100" dist="38100" dir="2700000" algn="tl">
                    <a:srgbClr val="000000">
                      <a:alpha val="43137"/>
                    </a:srgbClr>
                  </a:outerShdw>
                </a:effectLst>
              </a:rPr>
              <a:t>3</a:t>
            </a:r>
            <a:r>
              <a:rPr lang="en-US" sz="3200" b="1" i="1" u="sng" dirty="0">
                <a:effectLst>
                  <a:outerShdw blurRad="38100" dist="38100" dir="2700000" algn="tl">
                    <a:srgbClr val="000000">
                      <a:alpha val="43137"/>
                    </a:srgbClr>
                  </a:outerShdw>
                </a:effectLst>
              </a:rPr>
              <a:t> KEY notions</a:t>
            </a:r>
            <a:r>
              <a:rPr lang="en-US" sz="3200" b="1" i="1" dirty="0">
                <a:effectLst>
                  <a:outerShdw blurRad="38100" dist="38100" dir="2700000" algn="tl">
                    <a:srgbClr val="000000">
                      <a:alpha val="43137"/>
                    </a:srgbClr>
                  </a:outerShdw>
                </a:effectLst>
              </a:rPr>
              <a:t>: </a:t>
            </a:r>
          </a:p>
          <a:p>
            <a:pPr marL="0" indent="0">
              <a:buNone/>
            </a:pPr>
            <a:r>
              <a:rPr lang="en-US" sz="3200" b="1" i="1" dirty="0">
                <a:solidFill>
                  <a:srgbClr val="FF0000"/>
                </a:solidFill>
                <a:effectLst>
                  <a:outerShdw blurRad="38100" dist="38100" dir="2700000" algn="tl">
                    <a:srgbClr val="000000">
                      <a:alpha val="43137"/>
                    </a:srgbClr>
                  </a:outerShdw>
                </a:effectLst>
              </a:rPr>
              <a:t>one’s Responsibility for one’s Influence </a:t>
            </a:r>
            <a:r>
              <a:rPr lang="en-US" sz="3200" b="1" i="1" dirty="0">
                <a:effectLst>
                  <a:outerShdw blurRad="38100" dist="38100" dir="2700000" algn="tl">
                    <a:srgbClr val="000000">
                      <a:alpha val="43137"/>
                    </a:srgbClr>
                  </a:outerShdw>
                </a:effectLst>
              </a:rPr>
              <a:t>on</a:t>
            </a:r>
            <a:r>
              <a:rPr lang="en-US" sz="3200" b="1" i="1" dirty="0">
                <a:solidFill>
                  <a:srgbClr val="FF0000"/>
                </a:solidFill>
                <a:effectLst>
                  <a:outerShdw blurRad="38100" dist="38100" dir="2700000" algn="tl">
                    <a:srgbClr val="000000">
                      <a:alpha val="43137"/>
                    </a:srgbClr>
                  </a:outerShdw>
                </a:effectLst>
              </a:rPr>
              <a:t> Society, Interdependence, </a:t>
            </a:r>
            <a:r>
              <a:rPr lang="en-US" sz="3200" b="1" i="1" dirty="0">
                <a:effectLst>
                  <a:outerShdw blurRad="38100" dist="38100" dir="2700000" algn="tl">
                    <a:srgbClr val="000000">
                      <a:alpha val="43137"/>
                    </a:srgbClr>
                  </a:outerShdw>
                </a:effectLst>
              </a:rPr>
              <a:t>and</a:t>
            </a:r>
            <a:r>
              <a:rPr lang="en-US" sz="3200" b="1" i="1" dirty="0">
                <a:solidFill>
                  <a:srgbClr val="FF0000"/>
                </a:solidFill>
                <a:effectLst>
                  <a:outerShdw blurRad="38100" dist="38100" dir="2700000" algn="tl">
                    <a:srgbClr val="000000">
                      <a:alpha val="43137"/>
                    </a:srgbClr>
                  </a:outerShdw>
                </a:effectLst>
              </a:rPr>
              <a:t> Holistic </a:t>
            </a:r>
            <a:r>
              <a:rPr lang="en-US" sz="3200" b="1" i="1" dirty="0">
                <a:effectLst>
                  <a:outerShdw blurRad="38100" dist="38100" dir="2700000" algn="tl">
                    <a:srgbClr val="000000">
                      <a:alpha val="43137"/>
                    </a:srgbClr>
                  </a:outerShdw>
                </a:effectLst>
              </a:rPr>
              <a:t>approach</a:t>
            </a:r>
            <a:r>
              <a:rPr lang="en-US" sz="3200" b="1" i="1" dirty="0">
                <a:solidFill>
                  <a:srgbClr val="FF0000"/>
                </a:solidFill>
                <a:effectLst>
                  <a:outerShdw blurRad="38100" dist="38100" dir="2700000" algn="tl">
                    <a:srgbClr val="000000">
                      <a:alpha val="43137"/>
                    </a:srgbClr>
                  </a:outerShdw>
                </a:effectLst>
              </a:rPr>
              <a:t> = CYBERSYSTEMIC </a:t>
            </a:r>
            <a:r>
              <a:rPr lang="en-US" sz="3200" b="1" i="1" dirty="0">
                <a:effectLst>
                  <a:outerShdw blurRad="38100" dist="38100" dir="2700000" algn="tl">
                    <a:srgbClr val="000000">
                      <a:alpha val="43137"/>
                    </a:srgbClr>
                  </a:outerShdw>
                </a:effectLst>
              </a:rPr>
              <a:t>approach</a:t>
            </a:r>
          </a:p>
          <a:p>
            <a:pPr marL="0" indent="0" algn="just">
              <a:buNone/>
            </a:pPr>
            <a:endParaRPr lang="en-US" sz="3200" b="1" dirty="0">
              <a:effectLst>
                <a:outerShdw blurRad="38100" dist="38100" dir="2700000" algn="tl">
                  <a:srgbClr val="000000">
                    <a:alpha val="43137"/>
                  </a:srgbClr>
                </a:outerShdw>
              </a:effectLst>
            </a:endParaRPr>
          </a:p>
        </p:txBody>
      </p:sp>
      <p:pic>
        <p:nvPicPr>
          <p:cNvPr id="10" name="Slika 9"/>
          <p:cNvPicPr>
            <a:picLocks noChangeAspect="1"/>
          </p:cNvPicPr>
          <p:nvPr/>
        </p:nvPicPr>
        <p:blipFill>
          <a:blip r:embed="rId2"/>
          <a:stretch>
            <a:fillRect/>
          </a:stretch>
        </p:blipFill>
        <p:spPr>
          <a:xfrm>
            <a:off x="9801225" y="1"/>
            <a:ext cx="2390775" cy="1914525"/>
          </a:xfrm>
          <a:prstGeom prst="rect">
            <a:avLst/>
          </a:prstGeom>
        </p:spPr>
      </p:pic>
    </p:spTree>
    <p:extLst>
      <p:ext uri="{BB962C8B-B14F-4D97-AF65-F5344CB8AC3E}">
        <p14:creationId xmlns:p14="http://schemas.microsoft.com/office/powerpoint/2010/main" val="3020908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1"/>
            <a:ext cx="8418689" cy="824088"/>
          </a:xfrm>
        </p:spPr>
        <p:txBody>
          <a:bodyPr/>
          <a:lstStyle/>
          <a:p>
            <a:r>
              <a:rPr lang="sl-SI" b="1" i="1" dirty="0" err="1">
                <a:effectLst>
                  <a:outerShdw blurRad="38100" dist="38100" dir="2700000" algn="tl">
                    <a:srgbClr val="000000">
                      <a:alpha val="43137"/>
                    </a:srgbClr>
                  </a:outerShdw>
                </a:effectLst>
              </a:rPr>
              <a:t>Ubi</a:t>
            </a:r>
            <a:r>
              <a:rPr lang="sl-SI" b="1" i="1" dirty="0">
                <a:effectLst>
                  <a:outerShdw blurRad="38100" dist="38100" dir="2700000" algn="tl">
                    <a:srgbClr val="000000">
                      <a:alpha val="43137"/>
                    </a:srgbClr>
                  </a:outerShdw>
                </a:effectLst>
              </a:rPr>
              <a:t> </a:t>
            </a:r>
            <a:r>
              <a:rPr lang="sl-SI" b="1" i="1" dirty="0" err="1">
                <a:effectLst>
                  <a:outerShdw blurRad="38100" dist="38100" dir="2700000" algn="tl">
                    <a:srgbClr val="000000">
                      <a:alpha val="43137"/>
                    </a:srgbClr>
                  </a:outerShdw>
                </a:effectLst>
              </a:rPr>
              <a:t>fumus</a:t>
            </a:r>
            <a:r>
              <a:rPr lang="sl-SI" b="1" i="1" dirty="0">
                <a:effectLst>
                  <a:outerShdw blurRad="38100" dist="38100" dir="2700000" algn="tl">
                    <a:srgbClr val="000000">
                      <a:alpha val="43137"/>
                    </a:srgbClr>
                  </a:outerShdw>
                </a:effectLst>
              </a:rPr>
              <a:t>, </a:t>
            </a:r>
            <a:r>
              <a:rPr lang="sl-SI" b="1" i="1" dirty="0" err="1">
                <a:effectLst>
                  <a:outerShdw blurRad="38100" dist="38100" dir="2700000" algn="tl">
                    <a:srgbClr val="000000">
                      <a:alpha val="43137"/>
                    </a:srgbClr>
                  </a:outerShdw>
                </a:effectLst>
              </a:rPr>
              <a:t>ibi</a:t>
            </a:r>
            <a:r>
              <a:rPr lang="sl-SI" b="1" i="1" dirty="0">
                <a:effectLst>
                  <a:outerShdw blurRad="38100" dist="38100" dir="2700000" algn="tl">
                    <a:srgbClr val="000000">
                      <a:alpha val="43137"/>
                    </a:srgbClr>
                  </a:outerShdw>
                </a:effectLst>
              </a:rPr>
              <a:t> </a:t>
            </a:r>
            <a:r>
              <a:rPr lang="sl-SI" b="1" i="1" dirty="0" err="1">
                <a:effectLst>
                  <a:outerShdw blurRad="38100" dist="38100" dir="2700000" algn="tl">
                    <a:srgbClr val="000000">
                      <a:alpha val="43137"/>
                    </a:srgbClr>
                  </a:outerShdw>
                </a:effectLst>
              </a:rPr>
              <a:t>ignis</a:t>
            </a:r>
            <a:r>
              <a:rPr lang="sl-SI" b="1" i="1" dirty="0">
                <a:effectLst>
                  <a:outerShdw blurRad="38100" dist="38100" dir="2700000" algn="tl">
                    <a:srgbClr val="000000">
                      <a:alpha val="43137"/>
                    </a:srgbClr>
                  </a:outerShdw>
                </a:effectLst>
              </a:rPr>
              <a:t> …</a:t>
            </a:r>
            <a:endParaRPr lang="sl-SI" dirty="0">
              <a:effectLst>
                <a:outerShdw blurRad="38100" dist="38100" dir="2700000" algn="tl">
                  <a:srgbClr val="000000">
                    <a:alpha val="43137"/>
                  </a:srgbClr>
                </a:outerShdw>
              </a:effectLst>
            </a:endParaRPr>
          </a:p>
        </p:txBody>
      </p:sp>
      <p:sp>
        <p:nvSpPr>
          <p:cNvPr id="3" name="Označba mesta vsebine 2"/>
          <p:cNvSpPr>
            <a:spLocks noGrp="1"/>
          </p:cNvSpPr>
          <p:nvPr>
            <p:ph idx="1"/>
          </p:nvPr>
        </p:nvSpPr>
        <p:spPr>
          <a:xfrm>
            <a:off x="293511" y="2162175"/>
            <a:ext cx="11492089" cy="4407958"/>
          </a:xfrm>
        </p:spPr>
        <p:txBody>
          <a:bodyPr>
            <a:normAutofit/>
          </a:bodyPr>
          <a:lstStyle/>
          <a:p>
            <a:pPr marL="0" indent="0">
              <a:buNone/>
            </a:pPr>
            <a:endParaRPr lang="sl-SI" sz="3200" i="1" dirty="0"/>
          </a:p>
          <a:p>
            <a:pPr marL="0" indent="0">
              <a:buNone/>
            </a:pPr>
            <a:r>
              <a:rPr lang="en-US" sz="3200" b="1" dirty="0">
                <a:effectLst>
                  <a:outerShdw blurRad="38100" dist="38100" dir="2700000" algn="tl">
                    <a:srgbClr val="000000">
                      <a:alpha val="43137"/>
                    </a:srgbClr>
                  </a:outerShdw>
                </a:effectLst>
              </a:rPr>
              <a:t>At the same time, the authors (T.I. &amp; M.M.) eloquently / rather loudly justify the </a:t>
            </a:r>
            <a:r>
              <a:rPr lang="en-US" sz="3200" b="1" i="1" dirty="0">
                <a:effectLst>
                  <a:outerShdw blurRad="38100" dist="38100" dir="2700000" algn="tl">
                    <a:srgbClr val="000000">
                      <a:alpha val="43137"/>
                    </a:srgbClr>
                  </a:outerShdw>
                </a:effectLst>
              </a:rPr>
              <a:t>de facto </a:t>
            </a:r>
            <a:r>
              <a:rPr lang="en-US" sz="3200" b="1" dirty="0">
                <a:effectLst>
                  <a:outerShdw blurRad="38100" dist="38100" dir="2700000" algn="tl">
                    <a:srgbClr val="000000">
                      <a:alpha val="43137"/>
                    </a:srgbClr>
                  </a:outerShdw>
                </a:effectLst>
              </a:rPr>
              <a:t>unnatural divide between the </a:t>
            </a:r>
            <a:r>
              <a:rPr lang="en-US" sz="3200" b="1" i="1" u="sng" dirty="0">
                <a:effectLst>
                  <a:outerShdw blurRad="38100" dist="38100" dir="2700000" algn="tl">
                    <a:srgbClr val="000000">
                      <a:alpha val="43137"/>
                    </a:srgbClr>
                  </a:outerShdw>
                </a:effectLst>
              </a:rPr>
              <a:t>Natural Sciences </a:t>
            </a:r>
            <a:r>
              <a:rPr lang="en-US" sz="3200" b="1" i="1" dirty="0">
                <a:effectLst>
                  <a:outerShdw blurRad="38100" dist="38100" dir="2700000" algn="tl">
                    <a:srgbClr val="000000">
                      <a:alpha val="43137"/>
                    </a:srgbClr>
                  </a:outerShdw>
                </a:effectLst>
              </a:rPr>
              <a:t>and the </a:t>
            </a:r>
            <a:r>
              <a:rPr lang="en-US" sz="3200" b="1" i="1" u="sng" dirty="0">
                <a:effectLst>
                  <a:outerShdw blurRad="38100" dist="38100" dir="2700000" algn="tl">
                    <a:srgbClr val="000000">
                      <a:alpha val="43137"/>
                    </a:srgbClr>
                  </a:outerShdw>
                </a:effectLst>
              </a:rPr>
              <a:t>Social Sciences</a:t>
            </a:r>
            <a:r>
              <a:rPr lang="en-US" sz="3200" b="1" i="1" dirty="0">
                <a:effectLst>
                  <a:outerShdw blurRad="38100" dist="38100" dir="2700000" algn="tl">
                    <a:srgbClr val="000000">
                      <a:alpha val="43137"/>
                    </a:srgbClr>
                  </a:outerShdw>
                </a:effectLst>
              </a:rPr>
              <a:t>, which, he/she insists, is not narrowing, becoming a dangerous void, in which:</a:t>
            </a:r>
          </a:p>
          <a:p>
            <a:pPr marL="0" indent="0">
              <a:buNone/>
            </a:pPr>
            <a:r>
              <a:rPr lang="en-US" sz="3200" b="1" i="1" dirty="0">
                <a:effectLst>
                  <a:outerShdw blurRad="38100" dist="38100" dir="2700000" algn="tl">
                    <a:srgbClr val="000000">
                      <a:alpha val="43137"/>
                    </a:srgbClr>
                  </a:outerShdw>
                </a:effectLst>
              </a:rPr>
              <a:t> </a:t>
            </a:r>
            <a:r>
              <a:rPr lang="en-US" sz="3200" b="1" i="1" dirty="0">
                <a:solidFill>
                  <a:srgbClr val="FF0000"/>
                </a:solidFill>
                <a:effectLst>
                  <a:outerShdw blurRad="38100" dist="38100" dir="2700000" algn="tl">
                    <a:srgbClr val="000000">
                      <a:alpha val="43137"/>
                    </a:srgbClr>
                  </a:outerShdw>
                </a:effectLst>
              </a:rPr>
              <a:t>System Theory + Cybernetics = Synergy Science </a:t>
            </a:r>
            <a:r>
              <a:rPr lang="en-US" sz="3200" b="1" dirty="0">
                <a:solidFill>
                  <a:srgbClr val="FF0000"/>
                </a:solidFill>
                <a:effectLst>
                  <a:outerShdw blurRad="38100" dist="38100" dir="2700000" algn="tl">
                    <a:srgbClr val="000000">
                      <a:alpha val="43137"/>
                    </a:srgbClr>
                  </a:outerShdw>
                </a:effectLst>
              </a:rPr>
              <a:t>is not generated, but inhibited </a:t>
            </a:r>
          </a:p>
        </p:txBody>
      </p:sp>
      <p:pic>
        <p:nvPicPr>
          <p:cNvPr id="4" name="Slika 3"/>
          <p:cNvPicPr>
            <a:picLocks noChangeAspect="1"/>
          </p:cNvPicPr>
          <p:nvPr/>
        </p:nvPicPr>
        <p:blipFill>
          <a:blip r:embed="rId2"/>
          <a:stretch>
            <a:fillRect/>
          </a:stretch>
        </p:blipFill>
        <p:spPr>
          <a:xfrm>
            <a:off x="9256889" y="0"/>
            <a:ext cx="2935111" cy="2162175"/>
          </a:xfrm>
          <a:prstGeom prst="rect">
            <a:avLst/>
          </a:prstGeom>
        </p:spPr>
      </p:pic>
    </p:spTree>
    <p:extLst>
      <p:ext uri="{BB962C8B-B14F-4D97-AF65-F5344CB8AC3E}">
        <p14:creationId xmlns:p14="http://schemas.microsoft.com/office/powerpoint/2010/main" val="3981396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1"/>
            <a:ext cx="9028289" cy="880532"/>
          </a:xfrm>
        </p:spPr>
        <p:txBody>
          <a:bodyPr/>
          <a:lstStyle/>
          <a:p>
            <a:r>
              <a:rPr lang="sl-SI" b="1" i="1" dirty="0" err="1">
                <a:effectLst>
                  <a:outerShdw blurRad="38100" dist="38100" dir="2700000" algn="tl">
                    <a:srgbClr val="000000">
                      <a:alpha val="43137"/>
                    </a:srgbClr>
                  </a:outerShdw>
                </a:effectLst>
              </a:rPr>
              <a:t>Hic</a:t>
            </a:r>
            <a:r>
              <a:rPr lang="sl-SI" b="1" i="1" dirty="0">
                <a:effectLst>
                  <a:outerShdw blurRad="38100" dist="38100" dir="2700000" algn="tl">
                    <a:srgbClr val="000000">
                      <a:alpha val="43137"/>
                    </a:srgbClr>
                  </a:outerShdw>
                </a:effectLst>
              </a:rPr>
              <a:t> </a:t>
            </a:r>
            <a:r>
              <a:rPr lang="sl-SI" b="1" i="1" dirty="0" err="1">
                <a:effectLst>
                  <a:outerShdw blurRad="38100" dist="38100" dir="2700000" algn="tl">
                    <a:srgbClr val="000000">
                      <a:alpha val="43137"/>
                    </a:srgbClr>
                  </a:outerShdw>
                </a:effectLst>
              </a:rPr>
              <a:t>Rhodus</a:t>
            </a:r>
            <a:r>
              <a:rPr lang="sl-SI" b="1" i="1" dirty="0">
                <a:effectLst>
                  <a:outerShdw blurRad="38100" dist="38100" dir="2700000" algn="tl">
                    <a:srgbClr val="000000">
                      <a:alpha val="43137"/>
                    </a:srgbClr>
                  </a:outerShdw>
                </a:effectLst>
              </a:rPr>
              <a:t>, </a:t>
            </a:r>
            <a:r>
              <a:rPr lang="sl-SI" b="1" i="1" dirty="0" err="1">
                <a:effectLst>
                  <a:outerShdw blurRad="38100" dist="38100" dir="2700000" algn="tl">
                    <a:srgbClr val="000000">
                      <a:alpha val="43137"/>
                    </a:srgbClr>
                  </a:outerShdw>
                </a:effectLst>
              </a:rPr>
              <a:t>hic</a:t>
            </a:r>
            <a:r>
              <a:rPr lang="sl-SI" b="1" i="1" dirty="0">
                <a:effectLst>
                  <a:outerShdw blurRad="38100" dist="38100" dir="2700000" algn="tl">
                    <a:srgbClr val="000000">
                      <a:alpha val="43137"/>
                    </a:srgbClr>
                  </a:outerShdw>
                </a:effectLst>
              </a:rPr>
              <a:t> salta …</a:t>
            </a:r>
            <a:endParaRPr lang="sl-SI" dirty="0">
              <a:effectLst>
                <a:outerShdw blurRad="38100" dist="38100" dir="2700000" algn="tl">
                  <a:srgbClr val="000000">
                    <a:alpha val="43137"/>
                  </a:srgbClr>
                </a:outerShdw>
              </a:effectLst>
            </a:endParaRPr>
          </a:p>
        </p:txBody>
      </p:sp>
      <p:sp>
        <p:nvSpPr>
          <p:cNvPr id="3" name="Označba mesta vsebine 2"/>
          <p:cNvSpPr>
            <a:spLocks noGrp="1"/>
          </p:cNvSpPr>
          <p:nvPr>
            <p:ph idx="1"/>
          </p:nvPr>
        </p:nvSpPr>
        <p:spPr>
          <a:xfrm>
            <a:off x="474133" y="2856088"/>
            <a:ext cx="11164711" cy="4001911"/>
          </a:xfrm>
        </p:spPr>
        <p:txBody>
          <a:bodyPr>
            <a:normAutofit/>
          </a:bodyPr>
          <a:lstStyle/>
          <a:p>
            <a:pPr marL="0" indent="0">
              <a:buNone/>
            </a:pPr>
            <a:r>
              <a:rPr lang="en-US" sz="3200" b="1" i="1" u="sng" dirty="0">
                <a:effectLst>
                  <a:outerShdw blurRad="38100" dist="38100" dir="2700000" algn="tl">
                    <a:srgbClr val="000000">
                      <a:alpha val="43137"/>
                    </a:srgbClr>
                  </a:outerShdw>
                </a:effectLst>
              </a:rPr>
              <a:t>Synergy</a:t>
            </a:r>
            <a:r>
              <a:rPr lang="en-US" sz="3200" b="1" dirty="0">
                <a:effectLst>
                  <a:outerShdw blurRad="38100" dist="38100" dir="2700000" algn="tl">
                    <a:srgbClr val="000000">
                      <a:alpha val="43137"/>
                    </a:srgbClr>
                  </a:outerShdw>
                </a:effectLst>
              </a:rPr>
              <a:t> makes </a:t>
            </a:r>
            <a:r>
              <a:rPr lang="en-US" sz="3200" b="1" i="1" dirty="0">
                <a:effectLst>
                  <a:outerShdw blurRad="38100" dist="38100" dir="2700000" algn="tl">
                    <a:srgbClr val="000000">
                      <a:alpha val="43137"/>
                    </a:srgbClr>
                  </a:outerShdw>
                </a:effectLst>
              </a:rPr>
              <a:t>Systemic Behavior </a:t>
            </a:r>
            <a:r>
              <a:rPr lang="en-US" sz="3200" b="1" dirty="0">
                <a:effectLst>
                  <a:outerShdw blurRad="38100" dist="38100" dir="2700000" algn="tl">
                    <a:srgbClr val="000000">
                      <a:alpha val="43137"/>
                    </a:srgbClr>
                  </a:outerShdw>
                </a:effectLst>
              </a:rPr>
              <a:t>which makes </a:t>
            </a:r>
            <a:r>
              <a:rPr lang="en-US" sz="3200" b="1" i="1" dirty="0">
                <a:effectLst>
                  <a:outerShdw blurRad="38100" dist="38100" dir="2700000" algn="tl">
                    <a:srgbClr val="000000">
                      <a:alpha val="43137"/>
                    </a:srgbClr>
                  </a:outerShdw>
                </a:effectLst>
              </a:rPr>
              <a:t>Systems Thinking, Systems approach </a:t>
            </a:r>
            <a:r>
              <a:rPr lang="sl-SI" sz="3200" b="1" i="1" dirty="0">
                <a:effectLst>
                  <a:outerShdw blurRad="38100" dist="38100" dir="2700000" algn="tl">
                    <a:srgbClr val="000000">
                      <a:alpha val="43137"/>
                    </a:srgbClr>
                  </a:outerShdw>
                </a:effectLst>
              </a:rPr>
              <a:t>=</a:t>
            </a:r>
            <a:r>
              <a:rPr lang="en-US" sz="3200" b="1" i="1" dirty="0">
                <a:effectLst>
                  <a:outerShdw blurRad="38100" dist="38100" dir="2700000" algn="tl">
                    <a:srgbClr val="000000">
                      <a:alpha val="43137"/>
                    </a:srgbClr>
                  </a:outerShdw>
                </a:effectLst>
              </a:rPr>
              <a:t> </a:t>
            </a:r>
            <a:r>
              <a:rPr lang="en-US" sz="3200" b="1" i="1" dirty="0">
                <a:solidFill>
                  <a:srgbClr val="FF0000"/>
                </a:solidFill>
                <a:effectLst>
                  <a:outerShdw blurRad="38100" dist="38100" dir="2700000" algn="tl">
                    <a:srgbClr val="000000">
                      <a:alpha val="43137"/>
                    </a:srgbClr>
                  </a:outerShdw>
                </a:effectLst>
              </a:rPr>
              <a:t>Systems</a:t>
            </a:r>
            <a:r>
              <a:rPr lang="en-US" sz="3200" b="1" i="1" dirty="0">
                <a:effectLst>
                  <a:outerShdw blurRad="38100" dist="38100" dir="2700000" algn="tl">
                    <a:srgbClr val="000000">
                      <a:alpha val="43137"/>
                    </a:srgbClr>
                  </a:outerShdw>
                </a:effectLst>
              </a:rPr>
              <a:t> </a:t>
            </a:r>
            <a:r>
              <a:rPr lang="sl-SI" sz="3200" b="1" i="1" dirty="0">
                <a:effectLst>
                  <a:outerShdw blurRad="38100" dist="38100" dir="2700000" algn="tl">
                    <a:srgbClr val="000000">
                      <a:alpha val="43137"/>
                    </a:srgbClr>
                  </a:outerShdw>
                </a:effectLst>
              </a:rPr>
              <a:t>+</a:t>
            </a:r>
            <a:r>
              <a:rPr lang="en-US" sz="3200" b="1" i="1" dirty="0">
                <a:effectLst>
                  <a:outerShdw blurRad="38100" dist="38100" dir="2700000" algn="tl">
                    <a:srgbClr val="000000">
                      <a:alpha val="43137"/>
                    </a:srgbClr>
                  </a:outerShdw>
                </a:effectLst>
              </a:rPr>
              <a:t> </a:t>
            </a:r>
            <a:r>
              <a:rPr lang="en-US" sz="3200" b="1" i="1" dirty="0">
                <a:solidFill>
                  <a:srgbClr val="FF0000"/>
                </a:solidFill>
                <a:effectLst>
                  <a:outerShdw blurRad="38100" dist="38100" dir="2700000" algn="tl">
                    <a:srgbClr val="000000">
                      <a:alpha val="43137"/>
                    </a:srgbClr>
                  </a:outerShdw>
                </a:effectLst>
              </a:rPr>
              <a:t>Cybernetic Theories </a:t>
            </a:r>
            <a:r>
              <a:rPr lang="en-US" sz="3200" b="1" dirty="0">
                <a:solidFill>
                  <a:srgbClr val="FF0000"/>
                </a:solidFill>
                <a:effectLst>
                  <a:outerShdw blurRad="38100" dist="38100" dir="2700000" algn="tl">
                    <a:srgbClr val="000000">
                      <a:alpha val="43137"/>
                    </a:srgbClr>
                  </a:outerShdw>
                </a:effectLst>
              </a:rPr>
              <a:t>make sense</a:t>
            </a:r>
          </a:p>
          <a:p>
            <a:pPr marL="0" indent="0">
              <a:buNone/>
            </a:pPr>
            <a:endParaRPr lang="en-US" sz="3200" b="1" i="1" dirty="0">
              <a:effectLst>
                <a:outerShdw blurRad="38100" dist="38100" dir="2700000" algn="tl">
                  <a:srgbClr val="000000">
                    <a:alpha val="43137"/>
                  </a:srgbClr>
                </a:outerShdw>
              </a:effectLst>
            </a:endParaRPr>
          </a:p>
          <a:p>
            <a:pPr marL="0" indent="0">
              <a:buNone/>
            </a:pPr>
            <a:r>
              <a:rPr lang="en-US" sz="3200" b="1" i="1" dirty="0">
                <a:effectLst>
                  <a:outerShdw blurRad="38100" dist="38100" dir="2700000" algn="tl">
                    <a:srgbClr val="000000">
                      <a:alpha val="43137"/>
                    </a:srgbClr>
                  </a:outerShdw>
                </a:effectLst>
              </a:rPr>
              <a:t>We are talking about a lack of sufficient and necessary integrity / Requisite holism, and </a:t>
            </a:r>
            <a:r>
              <a:rPr lang="en-US" sz="3200" b="1" i="1" dirty="0">
                <a:solidFill>
                  <a:srgbClr val="FF0000"/>
                </a:solidFill>
                <a:effectLst>
                  <a:outerShdw blurRad="38100" dist="38100" dir="2700000" algn="tl">
                    <a:srgbClr val="000000">
                      <a:alpha val="43137"/>
                    </a:srgbClr>
                  </a:outerShdw>
                </a:effectLst>
              </a:rPr>
              <a:t>Fictitious use of Cybernetics</a:t>
            </a:r>
            <a:r>
              <a:rPr lang="en-US" sz="3200" b="1" i="1" dirty="0">
                <a:effectLst>
                  <a:outerShdw blurRad="38100" dist="38100" dir="2700000" algn="tl">
                    <a:srgbClr val="000000">
                      <a:alpha val="43137"/>
                    </a:srgbClr>
                  </a:outerShdw>
                </a:effectLst>
              </a:rPr>
              <a:t>  </a:t>
            </a:r>
            <a:endParaRPr lang="en-US" sz="3200" b="1" dirty="0">
              <a:effectLst>
                <a:outerShdw blurRad="38100" dist="38100" dir="2700000" algn="tl">
                  <a:srgbClr val="000000">
                    <a:alpha val="43137"/>
                  </a:srgbClr>
                </a:outerShdw>
              </a:effectLst>
            </a:endParaRPr>
          </a:p>
          <a:p>
            <a:pPr marL="0" indent="0">
              <a:buNone/>
            </a:pPr>
            <a:endParaRPr lang="sl-SI" sz="3200" dirty="0"/>
          </a:p>
        </p:txBody>
      </p:sp>
      <p:pic>
        <p:nvPicPr>
          <p:cNvPr id="4" name="Slika 3"/>
          <p:cNvPicPr>
            <a:picLocks noChangeAspect="1"/>
          </p:cNvPicPr>
          <p:nvPr/>
        </p:nvPicPr>
        <p:blipFill>
          <a:blip r:embed="rId2"/>
          <a:stretch>
            <a:fillRect/>
          </a:stretch>
        </p:blipFill>
        <p:spPr>
          <a:xfrm>
            <a:off x="9866489" y="0"/>
            <a:ext cx="2325511" cy="2856089"/>
          </a:xfrm>
          <a:prstGeom prst="rect">
            <a:avLst/>
          </a:prstGeom>
        </p:spPr>
      </p:pic>
    </p:spTree>
    <p:extLst>
      <p:ext uri="{BB962C8B-B14F-4D97-AF65-F5344CB8AC3E}">
        <p14:creationId xmlns:p14="http://schemas.microsoft.com/office/powerpoint/2010/main" val="1351954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1"/>
            <a:ext cx="8646941" cy="824088"/>
          </a:xfrm>
        </p:spPr>
        <p:txBody>
          <a:bodyPr/>
          <a:lstStyle/>
          <a:p>
            <a:r>
              <a:rPr lang="sl-SI" b="1" i="1" dirty="0" err="1">
                <a:effectLst>
                  <a:outerShdw blurRad="38100" dist="38100" dir="2700000" algn="tl">
                    <a:srgbClr val="000000">
                      <a:alpha val="43137"/>
                    </a:srgbClr>
                  </a:outerShdw>
                </a:effectLst>
              </a:rPr>
              <a:t>Ignorantia</a:t>
            </a:r>
            <a:r>
              <a:rPr lang="sl-SI" b="1" i="1" dirty="0">
                <a:effectLst>
                  <a:outerShdw blurRad="38100" dist="38100" dir="2700000" algn="tl">
                    <a:srgbClr val="000000">
                      <a:alpha val="43137"/>
                    </a:srgbClr>
                  </a:outerShdw>
                </a:effectLst>
              </a:rPr>
              <a:t> </a:t>
            </a:r>
            <a:r>
              <a:rPr lang="sl-SI" b="1" i="1" dirty="0" err="1">
                <a:effectLst>
                  <a:outerShdw blurRad="38100" dist="38100" dir="2700000" algn="tl">
                    <a:srgbClr val="000000">
                      <a:alpha val="43137"/>
                    </a:srgbClr>
                  </a:outerShdw>
                </a:effectLst>
              </a:rPr>
              <a:t>legis</a:t>
            </a:r>
            <a:r>
              <a:rPr lang="sl-SI" b="1" i="1" dirty="0">
                <a:effectLst>
                  <a:outerShdw blurRad="38100" dist="38100" dir="2700000" algn="tl">
                    <a:srgbClr val="000000">
                      <a:alpha val="43137"/>
                    </a:srgbClr>
                  </a:outerShdw>
                </a:effectLst>
              </a:rPr>
              <a:t> non </a:t>
            </a:r>
            <a:r>
              <a:rPr lang="sl-SI" b="1" i="1" dirty="0" err="1">
                <a:effectLst>
                  <a:outerShdw blurRad="38100" dist="38100" dir="2700000" algn="tl">
                    <a:srgbClr val="000000">
                      <a:alpha val="43137"/>
                    </a:srgbClr>
                  </a:outerShdw>
                </a:effectLst>
              </a:rPr>
              <a:t>excusat</a:t>
            </a:r>
            <a:r>
              <a:rPr lang="sl-SI" b="1" i="1" dirty="0">
                <a:effectLst>
                  <a:outerShdw blurRad="38100" dist="38100" dir="2700000" algn="tl">
                    <a:srgbClr val="000000">
                      <a:alpha val="43137"/>
                    </a:srgbClr>
                  </a:outerShdw>
                </a:effectLst>
              </a:rPr>
              <a:t> I.</a:t>
            </a:r>
            <a:endParaRPr lang="sl-SI" dirty="0"/>
          </a:p>
        </p:txBody>
      </p:sp>
      <p:sp>
        <p:nvSpPr>
          <p:cNvPr id="3" name="Označba mesta vsebine 2"/>
          <p:cNvSpPr>
            <a:spLocks noGrp="1"/>
          </p:cNvSpPr>
          <p:nvPr>
            <p:ph idx="1"/>
          </p:nvPr>
        </p:nvSpPr>
        <p:spPr>
          <a:xfrm>
            <a:off x="293511" y="1713124"/>
            <a:ext cx="11582400" cy="4857009"/>
          </a:xfrm>
        </p:spPr>
        <p:txBody>
          <a:bodyPr/>
          <a:lstStyle/>
          <a:p>
            <a:pPr marL="0" indent="0">
              <a:buNone/>
            </a:pPr>
            <a:endParaRPr lang="sl-SI" b="1" i="1" dirty="0">
              <a:effectLst>
                <a:outerShdw blurRad="38100" dist="38100" dir="2700000" algn="tl">
                  <a:srgbClr val="000000">
                    <a:alpha val="43137"/>
                  </a:srgbClr>
                </a:outerShdw>
              </a:effectLst>
            </a:endParaRPr>
          </a:p>
          <a:p>
            <a:pPr marL="0" indent="0">
              <a:buNone/>
            </a:pPr>
            <a:r>
              <a:rPr lang="en-US" b="1" i="1" dirty="0">
                <a:effectLst>
                  <a:outerShdw blurRad="38100" dist="38100" dir="2700000" algn="tl">
                    <a:srgbClr val="000000">
                      <a:alpha val="43137"/>
                    </a:srgbClr>
                  </a:outerShdw>
                </a:effectLst>
              </a:rPr>
              <a:t>In search of </a:t>
            </a:r>
            <a:r>
              <a:rPr lang="en-US" b="1" i="1" dirty="0" err="1">
                <a:effectLst>
                  <a:outerShdw blurRad="38100" dist="38100" dir="2700000" algn="tl">
                    <a:srgbClr val="000000">
                      <a:alpha val="43137"/>
                    </a:srgbClr>
                  </a:outerShdw>
                </a:effectLst>
              </a:rPr>
              <a:t>syntropies</a:t>
            </a:r>
            <a:r>
              <a:rPr lang="en-US" b="1" i="1" dirty="0">
                <a:effectLst>
                  <a:outerShdw blurRad="38100" dist="38100" dir="2700000" algn="tl">
                    <a:srgbClr val="000000">
                      <a:alpha val="43137"/>
                    </a:srgbClr>
                  </a:outerShdw>
                </a:effectLst>
              </a:rPr>
              <a:t> between the “above a certain scale?” Digital Ecosystem and “above a certain scale?” Natural Ecosystem</a:t>
            </a:r>
            <a:r>
              <a:rPr lang="sl-SI" b="1" i="1" dirty="0">
                <a:effectLst>
                  <a:outerShdw blurRad="38100" dist="38100" dir="2700000" algn="tl">
                    <a:srgbClr val="000000">
                      <a:alpha val="43137"/>
                    </a:srgbClr>
                  </a:outerShdw>
                </a:effectLst>
              </a:rPr>
              <a:t> as a:</a:t>
            </a:r>
          </a:p>
          <a:p>
            <a:pPr marL="0" indent="0">
              <a:buNone/>
            </a:pPr>
            <a:r>
              <a:rPr lang="en-US" b="1" i="1" dirty="0">
                <a:effectLst>
                  <a:outerShdw blurRad="38100" dist="38100" dir="2700000" algn="tl">
                    <a:srgbClr val="000000">
                      <a:alpha val="43137"/>
                    </a:srgbClr>
                  </a:outerShdw>
                </a:effectLst>
              </a:rPr>
              <a:t>Philosophical discussion of </a:t>
            </a:r>
            <a:r>
              <a:rPr lang="en-US" b="1" i="1" dirty="0">
                <a:solidFill>
                  <a:srgbClr val="FF0000"/>
                </a:solidFill>
                <a:effectLst>
                  <a:outerShdw blurRad="38100" dist="38100" dir="2700000" algn="tl">
                    <a:srgbClr val="000000">
                      <a:alpha val="43137"/>
                    </a:srgbClr>
                  </a:outerShdw>
                </a:effectLst>
              </a:rPr>
              <a:t>“Inverse </a:t>
            </a:r>
            <a:r>
              <a:rPr lang="sl-SI" b="1" i="1" dirty="0">
                <a:solidFill>
                  <a:srgbClr val="FF0000"/>
                </a:solidFill>
                <a:effectLst>
                  <a:outerShdw blurRad="38100" dist="38100" dir="2700000" algn="tl">
                    <a:srgbClr val="000000">
                      <a:alpha val="43137"/>
                    </a:srgbClr>
                  </a:outerShdw>
                </a:effectLst>
              </a:rPr>
              <a:t>&amp;</a:t>
            </a:r>
            <a:r>
              <a:rPr lang="en-US" b="1" i="1" dirty="0">
                <a:solidFill>
                  <a:srgbClr val="FF0000"/>
                </a:solidFill>
                <a:effectLst>
                  <a:outerShdw blurRad="38100" dist="38100" dir="2700000" algn="tl">
                    <a:srgbClr val="000000">
                      <a:alpha val="43137"/>
                    </a:srgbClr>
                  </a:outerShdw>
                </a:effectLst>
              </a:rPr>
              <a:t> Reverse </a:t>
            </a:r>
            <a:r>
              <a:rPr lang="sl-SI" b="1" i="1" dirty="0">
                <a:solidFill>
                  <a:srgbClr val="FF0000"/>
                </a:solidFill>
                <a:effectLst>
                  <a:outerShdw blurRad="38100" dist="38100" dir="2700000" algn="tl">
                    <a:srgbClr val="000000">
                      <a:alpha val="43137"/>
                    </a:srgbClr>
                  </a:outerShdw>
                </a:effectLst>
              </a:rPr>
              <a:t>&amp;</a:t>
            </a:r>
            <a:r>
              <a:rPr lang="en-US" b="1" i="1" dirty="0">
                <a:solidFill>
                  <a:srgbClr val="FF0000"/>
                </a:solidFill>
                <a:effectLst>
                  <a:outerShdw blurRad="38100" dist="38100" dir="2700000" algn="tl">
                    <a:srgbClr val="000000">
                      <a:alpha val="43137"/>
                    </a:srgbClr>
                  </a:outerShdw>
                </a:effectLst>
              </a:rPr>
              <a:t> Twisted” Cybernetics</a:t>
            </a:r>
            <a:r>
              <a:rPr lang="sl-SI" b="1" i="1" dirty="0">
                <a:solidFill>
                  <a:srgbClr val="FF0000"/>
                </a:solidFill>
                <a:effectLst>
                  <a:outerShdw blurRad="38100" dist="38100" dir="2700000" algn="tl">
                    <a:srgbClr val="000000">
                      <a:alpha val="43137"/>
                    </a:srgbClr>
                  </a:outerShdw>
                </a:effectLst>
              </a:rPr>
              <a:t>?</a:t>
            </a:r>
            <a:endParaRPr lang="en-US" b="1" i="1" dirty="0">
              <a:solidFill>
                <a:srgbClr val="FF0000"/>
              </a:solidFill>
              <a:effectLst>
                <a:outerShdw blurRad="38100" dist="38100" dir="2700000" algn="tl">
                  <a:srgbClr val="000000">
                    <a:alpha val="43137"/>
                  </a:srgbClr>
                </a:outerShdw>
              </a:effectLst>
            </a:endParaRPr>
          </a:p>
          <a:p>
            <a:pPr marL="0" indent="0">
              <a:buNone/>
            </a:pPr>
            <a:endParaRPr lang="en-US" b="1" i="1" dirty="0">
              <a:solidFill>
                <a:srgbClr val="FF0000"/>
              </a:solidFill>
              <a:effectLst>
                <a:outerShdw blurRad="38100" dist="38100" dir="2700000" algn="tl">
                  <a:srgbClr val="000000">
                    <a:alpha val="43137"/>
                  </a:srgbClr>
                </a:outerShdw>
              </a:effectLst>
            </a:endParaRPr>
          </a:p>
          <a:p>
            <a:pPr marL="0" indent="0">
              <a:buNone/>
            </a:pPr>
            <a:r>
              <a:rPr lang="en-US" sz="1600" i="1" dirty="0" err="1"/>
              <a:t>Detela</a:t>
            </a:r>
            <a:r>
              <a:rPr lang="en-US" sz="1600" i="1" dirty="0"/>
              <a:t> (2014): </a:t>
            </a:r>
            <a:r>
              <a:rPr lang="en-US" b="1" i="1" dirty="0"/>
              <a:t>“</a:t>
            </a:r>
            <a:r>
              <a:rPr lang="en-US" b="1" i="1" dirty="0" err="1">
                <a:solidFill>
                  <a:srgbClr val="FF0000"/>
                </a:solidFill>
              </a:rPr>
              <a:t>Syntropy</a:t>
            </a:r>
            <a:r>
              <a:rPr lang="en-US" b="1" i="1" dirty="0"/>
              <a:t> is the natural ability of many complex systems to spontaneously self-organize to an increasing level of internal orderliness.</a:t>
            </a:r>
            <a:r>
              <a:rPr lang="en-US" b="1" dirty="0"/>
              <a:t>“</a:t>
            </a:r>
            <a:r>
              <a:rPr lang="en-US" b="1" i="1" dirty="0"/>
              <a:t> </a:t>
            </a:r>
          </a:p>
          <a:p>
            <a:pPr marL="0" indent="0" algn="just">
              <a:buNone/>
            </a:pPr>
            <a:r>
              <a:rPr lang="sl-SI" i="1" dirty="0"/>
              <a:t>/…/</a:t>
            </a:r>
            <a:r>
              <a:rPr lang="en-US" dirty="0"/>
              <a:t> </a:t>
            </a:r>
            <a:r>
              <a:rPr lang="en-US" u="sng" dirty="0"/>
              <a:t>goes beyond the </a:t>
            </a:r>
            <a:r>
              <a:rPr lang="en-US" b="1" u="sng" dirty="0"/>
              <a:t>Entropy </a:t>
            </a:r>
            <a:r>
              <a:rPr lang="sl-SI" b="1" u="sng" dirty="0"/>
              <a:t>l</a:t>
            </a:r>
            <a:r>
              <a:rPr lang="en-US" b="1" u="sng" dirty="0"/>
              <a:t>aw</a:t>
            </a:r>
            <a:r>
              <a:rPr lang="sl-SI" dirty="0"/>
              <a:t>:</a:t>
            </a:r>
            <a:r>
              <a:rPr lang="en-US" dirty="0"/>
              <a:t> </a:t>
            </a:r>
            <a:r>
              <a:rPr lang="en-US" dirty="0">
                <a:solidFill>
                  <a:srgbClr val="FF0000"/>
                </a:solidFill>
              </a:rPr>
              <a:t>natural systems always tend to become increasingly disorderly</a:t>
            </a:r>
            <a:r>
              <a:rPr lang="sl-SI" dirty="0">
                <a:solidFill>
                  <a:srgbClr val="FF0000"/>
                </a:solidFill>
              </a:rPr>
              <a:t>= </a:t>
            </a:r>
            <a:r>
              <a:rPr lang="en-US" dirty="0">
                <a:solidFill>
                  <a:srgbClr val="FF0000"/>
                </a:solidFill>
              </a:rPr>
              <a:t>tend</a:t>
            </a:r>
            <a:r>
              <a:rPr lang="sl-SI" dirty="0">
                <a:solidFill>
                  <a:srgbClr val="FF0000"/>
                </a:solidFill>
              </a:rPr>
              <a:t> to</a:t>
            </a:r>
            <a:r>
              <a:rPr lang="en-US" dirty="0">
                <a:solidFill>
                  <a:srgbClr val="FF0000"/>
                </a:solidFill>
              </a:rPr>
              <a:t> collapse. </a:t>
            </a:r>
            <a:r>
              <a:rPr lang="en-US" dirty="0"/>
              <a:t>For simple systems, the validity of entropy can be proved, </a:t>
            </a:r>
            <a:r>
              <a:rPr lang="en-US" u="sng" dirty="0"/>
              <a:t>but for complex systems it cannot be proved</a:t>
            </a:r>
            <a:r>
              <a:rPr lang="sl-SI" u="sng" dirty="0"/>
              <a:t> </a:t>
            </a:r>
            <a:r>
              <a:rPr lang="sl-SI" dirty="0"/>
              <a:t>/…/</a:t>
            </a:r>
          </a:p>
          <a:p>
            <a:pPr marL="0" indent="0">
              <a:buNone/>
            </a:pPr>
            <a:endParaRPr lang="sl-SI" b="1" i="1" dirty="0">
              <a:effectLst>
                <a:outerShdw blurRad="38100" dist="38100" dir="2700000" algn="tl">
                  <a:srgbClr val="000000">
                    <a:alpha val="43137"/>
                  </a:srgbClr>
                </a:outerShdw>
              </a:effectLst>
            </a:endParaRPr>
          </a:p>
          <a:p>
            <a:pPr marL="0" indent="0">
              <a:buNone/>
            </a:pPr>
            <a:endParaRPr lang="sl-SI" dirty="0"/>
          </a:p>
        </p:txBody>
      </p:sp>
      <p:pic>
        <p:nvPicPr>
          <p:cNvPr id="4" name="Slika 3"/>
          <p:cNvPicPr>
            <a:picLocks noChangeAspect="1"/>
          </p:cNvPicPr>
          <p:nvPr/>
        </p:nvPicPr>
        <p:blipFill>
          <a:blip r:embed="rId2"/>
          <a:stretch>
            <a:fillRect/>
          </a:stretch>
        </p:blipFill>
        <p:spPr>
          <a:xfrm>
            <a:off x="9485141" y="0"/>
            <a:ext cx="2706859" cy="1713124"/>
          </a:xfrm>
          <a:prstGeom prst="rect">
            <a:avLst/>
          </a:prstGeom>
        </p:spPr>
      </p:pic>
    </p:spTree>
    <p:extLst>
      <p:ext uri="{BB962C8B-B14F-4D97-AF65-F5344CB8AC3E}">
        <p14:creationId xmlns:p14="http://schemas.microsoft.com/office/powerpoint/2010/main" val="983006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1"/>
            <a:ext cx="9258300" cy="688621"/>
          </a:xfrm>
        </p:spPr>
        <p:txBody>
          <a:bodyPr>
            <a:normAutofit fontScale="90000"/>
          </a:bodyPr>
          <a:lstStyle/>
          <a:p>
            <a:r>
              <a:rPr lang="sl-SI" b="1" i="1" dirty="0" err="1">
                <a:effectLst>
                  <a:outerShdw blurRad="38100" dist="38100" dir="2700000" algn="tl">
                    <a:srgbClr val="000000">
                      <a:alpha val="43137"/>
                    </a:srgbClr>
                  </a:outerShdw>
                </a:effectLst>
              </a:rPr>
              <a:t>Ignorantia</a:t>
            </a:r>
            <a:r>
              <a:rPr lang="sl-SI" b="1" i="1" dirty="0">
                <a:effectLst>
                  <a:outerShdw blurRad="38100" dist="38100" dir="2700000" algn="tl">
                    <a:srgbClr val="000000">
                      <a:alpha val="43137"/>
                    </a:srgbClr>
                  </a:outerShdw>
                </a:effectLst>
              </a:rPr>
              <a:t> </a:t>
            </a:r>
            <a:r>
              <a:rPr lang="sl-SI" b="1" i="1" dirty="0" err="1">
                <a:effectLst>
                  <a:outerShdw blurRad="38100" dist="38100" dir="2700000" algn="tl">
                    <a:srgbClr val="000000">
                      <a:alpha val="43137"/>
                    </a:srgbClr>
                  </a:outerShdw>
                </a:effectLst>
              </a:rPr>
              <a:t>legis</a:t>
            </a:r>
            <a:r>
              <a:rPr lang="sl-SI" b="1" i="1" dirty="0">
                <a:effectLst>
                  <a:outerShdw blurRad="38100" dist="38100" dir="2700000" algn="tl">
                    <a:srgbClr val="000000">
                      <a:alpha val="43137"/>
                    </a:srgbClr>
                  </a:outerShdw>
                </a:effectLst>
              </a:rPr>
              <a:t> non </a:t>
            </a:r>
            <a:r>
              <a:rPr lang="sl-SI" b="1" i="1" dirty="0" err="1">
                <a:effectLst>
                  <a:outerShdw blurRad="38100" dist="38100" dir="2700000" algn="tl">
                    <a:srgbClr val="000000">
                      <a:alpha val="43137"/>
                    </a:srgbClr>
                  </a:outerShdw>
                </a:effectLst>
              </a:rPr>
              <a:t>excusat</a:t>
            </a:r>
            <a:r>
              <a:rPr lang="sl-SI" b="1" i="1" dirty="0">
                <a:effectLst>
                  <a:outerShdw blurRad="38100" dist="38100" dir="2700000" algn="tl">
                    <a:srgbClr val="000000">
                      <a:alpha val="43137"/>
                    </a:srgbClr>
                  </a:outerShdw>
                </a:effectLst>
              </a:rPr>
              <a:t> II.</a:t>
            </a:r>
            <a:endParaRPr lang="sl-SI" dirty="0"/>
          </a:p>
        </p:txBody>
      </p:sp>
      <p:sp>
        <p:nvSpPr>
          <p:cNvPr id="3" name="Označba mesta vsebine 2"/>
          <p:cNvSpPr>
            <a:spLocks noGrp="1"/>
          </p:cNvSpPr>
          <p:nvPr>
            <p:ph idx="1"/>
          </p:nvPr>
        </p:nvSpPr>
        <p:spPr>
          <a:xfrm>
            <a:off x="406400" y="2181224"/>
            <a:ext cx="11480800" cy="4676775"/>
          </a:xfrm>
        </p:spPr>
        <p:txBody>
          <a:bodyPr/>
          <a:lstStyle/>
          <a:p>
            <a:pPr marL="0" indent="0" algn="just">
              <a:buNone/>
            </a:pPr>
            <a:endParaRPr lang="sl-SI" b="1" i="1" dirty="0">
              <a:effectLst>
                <a:outerShdw blurRad="38100" dist="38100" dir="2700000" algn="tl">
                  <a:srgbClr val="000000">
                    <a:alpha val="43137"/>
                  </a:srgbClr>
                </a:outerShdw>
              </a:effectLst>
            </a:endParaRPr>
          </a:p>
          <a:p>
            <a:pPr marL="0" indent="0" algn="just">
              <a:buNone/>
            </a:pPr>
            <a:r>
              <a:rPr lang="en-US" b="1" i="1" dirty="0">
                <a:effectLst>
                  <a:outerShdw blurRad="38100" dist="38100" dir="2700000" algn="tl">
                    <a:srgbClr val="000000">
                      <a:alpha val="43137"/>
                    </a:srgbClr>
                  </a:outerShdw>
                </a:effectLst>
              </a:rPr>
              <a:t>Bar– Yam, Lynch &amp; Bar– Yam </a:t>
            </a:r>
            <a:r>
              <a:rPr lang="en-US" sz="1600" i="1" dirty="0">
                <a:effectLst>
                  <a:outerShdw blurRad="38100" dist="38100" dir="2700000" algn="tl">
                    <a:srgbClr val="000000">
                      <a:alpha val="43137"/>
                    </a:srgbClr>
                  </a:outerShdw>
                </a:effectLst>
              </a:rPr>
              <a:t>(2018</a:t>
            </a:r>
            <a:r>
              <a:rPr lang="sl-SI" sz="1600" i="1"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noticed: „</a:t>
            </a:r>
            <a:r>
              <a:rPr lang="en-US" i="1" dirty="0">
                <a:solidFill>
                  <a:srgbClr val="FF0000"/>
                </a:solidFill>
                <a:effectLst>
                  <a:outerShdw blurRad="38100" dist="38100" dir="2700000" algn="tl">
                    <a:srgbClr val="000000">
                      <a:alpha val="43137"/>
                    </a:srgbClr>
                  </a:outerShdw>
                </a:effectLst>
              </a:rPr>
              <a:t>In general, any system without structure above a certain scale is unable to withstand structure arising above that scale.”</a:t>
            </a:r>
          </a:p>
          <a:p>
            <a:pPr marL="0" indent="0" algn="just">
              <a:buNone/>
            </a:pPr>
            <a:endParaRPr lang="en-US" i="1" dirty="0">
              <a:effectLst>
                <a:outerShdw blurRad="38100" dist="38100" dir="2700000" algn="tl">
                  <a:srgbClr val="000000">
                    <a:alpha val="43137"/>
                  </a:srgbClr>
                </a:outerShdw>
              </a:effectLst>
            </a:endParaRPr>
          </a:p>
          <a:p>
            <a:pPr marL="0" indent="0" algn="just">
              <a:buNone/>
            </a:pPr>
            <a:r>
              <a:rPr lang="en-US" i="1" dirty="0">
                <a:effectLst>
                  <a:outerShdw blurRad="38100" dist="38100" dir="2700000" algn="tl">
                    <a:srgbClr val="000000">
                      <a:alpha val="43137"/>
                    </a:srgbClr>
                  </a:outerShdw>
                </a:effectLst>
              </a:rPr>
              <a:t>Finally, they formulated their findings as an </a:t>
            </a:r>
            <a:r>
              <a:rPr lang="en-US" b="1" i="1" dirty="0">
                <a:solidFill>
                  <a:srgbClr val="FF0000"/>
                </a:solidFill>
                <a:effectLst>
                  <a:outerShdw blurRad="38100" dist="38100" dir="2700000" algn="tl">
                    <a:srgbClr val="000000">
                      <a:alpha val="43137"/>
                    </a:srgbClr>
                  </a:outerShdw>
                </a:effectLst>
              </a:rPr>
              <a:t>Inverse Second Law of Thermodynamics; </a:t>
            </a:r>
            <a:r>
              <a:rPr lang="en-US" b="1" i="1" u="sng" dirty="0">
                <a:effectLst>
                  <a:outerShdw blurRad="38100" dist="38100" dir="2700000" algn="tl">
                    <a:srgbClr val="000000">
                      <a:alpha val="43137"/>
                    </a:srgbClr>
                  </a:outerShdw>
                </a:effectLst>
              </a:rPr>
              <a:t>“while closed systems collapse into disorder, systems open to a structured environment spontaneously generate order.”</a:t>
            </a:r>
            <a:r>
              <a:rPr lang="en-US" b="1" i="1" dirty="0">
                <a:effectLst>
                  <a:outerShdw blurRad="38100" dist="38100" dir="2700000" algn="tl">
                    <a:srgbClr val="000000">
                      <a:alpha val="43137"/>
                    </a:srgbClr>
                  </a:outerShdw>
                </a:effectLst>
              </a:rPr>
              <a:t> </a:t>
            </a:r>
            <a:r>
              <a:rPr lang="en-US" sz="1600" i="1" dirty="0">
                <a:effectLst>
                  <a:outerShdw blurRad="38100" dist="38100" dir="2700000" algn="tl">
                    <a:srgbClr val="000000">
                      <a:alpha val="43137"/>
                    </a:srgbClr>
                  </a:outerShdw>
                </a:effectLst>
              </a:rPr>
              <a:t>(ibid.)</a:t>
            </a:r>
          </a:p>
          <a:p>
            <a:pPr marL="0" indent="0" algn="just">
              <a:buNone/>
            </a:pPr>
            <a:endParaRPr lang="en-US" b="1" i="1" dirty="0">
              <a:effectLst>
                <a:outerShdw blurRad="38100" dist="38100" dir="2700000" algn="tl">
                  <a:srgbClr val="000000">
                    <a:alpha val="43137"/>
                  </a:srgbClr>
                </a:outerShdw>
              </a:effectLst>
            </a:endParaRPr>
          </a:p>
        </p:txBody>
      </p:sp>
      <p:pic>
        <p:nvPicPr>
          <p:cNvPr id="4" name="Slika 3"/>
          <p:cNvPicPr>
            <a:picLocks noChangeAspect="1"/>
          </p:cNvPicPr>
          <p:nvPr/>
        </p:nvPicPr>
        <p:blipFill>
          <a:blip r:embed="rId2"/>
          <a:stretch>
            <a:fillRect/>
          </a:stretch>
        </p:blipFill>
        <p:spPr>
          <a:xfrm>
            <a:off x="10096500" y="0"/>
            <a:ext cx="2095500" cy="2181225"/>
          </a:xfrm>
          <a:prstGeom prst="rect">
            <a:avLst/>
          </a:prstGeom>
        </p:spPr>
      </p:pic>
    </p:spTree>
    <p:extLst>
      <p:ext uri="{BB962C8B-B14F-4D97-AF65-F5344CB8AC3E}">
        <p14:creationId xmlns:p14="http://schemas.microsoft.com/office/powerpoint/2010/main" val="1266136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1"/>
            <a:ext cx="7684911" cy="835377"/>
          </a:xfrm>
        </p:spPr>
        <p:txBody>
          <a:bodyPr/>
          <a:lstStyle/>
          <a:p>
            <a:r>
              <a:rPr lang="sl-SI" b="1" i="1" dirty="0">
                <a:effectLst>
                  <a:outerShdw blurRad="38100" dist="38100" dir="2700000" algn="tl">
                    <a:srgbClr val="000000">
                      <a:alpha val="43137"/>
                    </a:srgbClr>
                  </a:outerShdw>
                </a:effectLst>
              </a:rPr>
              <a:t>In </a:t>
            </a:r>
            <a:r>
              <a:rPr lang="sl-SI" b="1" i="1" dirty="0" err="1">
                <a:effectLst>
                  <a:outerShdw blurRad="38100" dist="38100" dir="2700000" algn="tl">
                    <a:srgbClr val="000000">
                      <a:alpha val="43137"/>
                    </a:srgbClr>
                  </a:outerShdw>
                </a:effectLst>
              </a:rPr>
              <a:t>Absentia</a:t>
            </a:r>
            <a:r>
              <a:rPr lang="sl-SI" b="1" i="1" dirty="0">
                <a:effectLst>
                  <a:outerShdw blurRad="38100" dist="38100" dir="2700000" algn="tl">
                    <a:srgbClr val="000000">
                      <a:alpha val="43137"/>
                    </a:srgbClr>
                  </a:outerShdw>
                </a:effectLst>
              </a:rPr>
              <a:t> …</a:t>
            </a:r>
            <a:endParaRPr lang="sl-SI" dirty="0">
              <a:effectLst>
                <a:outerShdw blurRad="38100" dist="38100" dir="2700000" algn="tl">
                  <a:srgbClr val="000000">
                    <a:alpha val="43137"/>
                  </a:srgbClr>
                </a:outerShdw>
              </a:effectLst>
            </a:endParaRPr>
          </a:p>
        </p:txBody>
      </p:sp>
      <p:sp>
        <p:nvSpPr>
          <p:cNvPr id="3" name="Označba mesta vsebine 2"/>
          <p:cNvSpPr>
            <a:spLocks noGrp="1"/>
          </p:cNvSpPr>
          <p:nvPr>
            <p:ph idx="1"/>
          </p:nvPr>
        </p:nvSpPr>
        <p:spPr>
          <a:xfrm>
            <a:off x="417689" y="1919109"/>
            <a:ext cx="11379199" cy="4854224"/>
          </a:xfrm>
        </p:spPr>
        <p:txBody>
          <a:bodyPr/>
          <a:lstStyle/>
          <a:p>
            <a:pPr marL="0" indent="0">
              <a:buNone/>
            </a:pPr>
            <a:endParaRPr lang="sl-SI" i="1" dirty="0"/>
          </a:p>
          <a:p>
            <a:pPr marL="0" indent="0">
              <a:buNone/>
            </a:pPr>
            <a:endParaRPr lang="sl-SI" i="1" dirty="0"/>
          </a:p>
          <a:p>
            <a:pPr marL="0" indent="0">
              <a:buNone/>
            </a:pPr>
            <a:r>
              <a:rPr lang="en-US" b="1" dirty="0">
                <a:effectLst>
                  <a:outerShdw blurRad="38100" dist="38100" dir="2700000" algn="tl">
                    <a:srgbClr val="000000">
                      <a:alpha val="43137"/>
                    </a:srgbClr>
                  </a:outerShdw>
                </a:effectLst>
              </a:rPr>
              <a:t>Does</a:t>
            </a:r>
            <a:r>
              <a:rPr lang="en-US" b="1" i="1" dirty="0">
                <a:effectLst>
                  <a:outerShdw blurRad="38100" dist="38100" dir="2700000" algn="tl">
                    <a:srgbClr val="000000">
                      <a:alpha val="43137"/>
                    </a:srgbClr>
                  </a:outerShdw>
                </a:effectLst>
              </a:rPr>
              <a:t> “Observation Operator” </a:t>
            </a:r>
            <a:r>
              <a:rPr lang="sl-SI" b="1" i="1" dirty="0">
                <a:effectLst>
                  <a:outerShdw blurRad="38100" dist="38100" dir="2700000" algn="tl">
                    <a:srgbClr val="000000">
                      <a:alpha val="43137"/>
                    </a:srgbClr>
                  </a:outerShdw>
                </a:effectLst>
              </a:rPr>
              <a:t>Robert </a:t>
            </a:r>
            <a:r>
              <a:rPr lang="en-US" b="1" i="1" dirty="0" err="1">
                <a:effectLst>
                  <a:outerShdw blurRad="38100" dist="38100" dir="2700000" algn="tl">
                    <a:srgbClr val="000000">
                      <a:alpha val="43137"/>
                    </a:srgbClr>
                  </a:outerShdw>
                </a:effectLst>
              </a:rPr>
              <a:t>Vallée</a:t>
            </a:r>
            <a:r>
              <a:rPr lang="en-US" b="1" i="1" dirty="0">
                <a:effectLst>
                  <a:outerShdw blurRad="38100" dist="38100" dir="2700000" algn="tl">
                    <a:srgbClr val="000000">
                      <a:alpha val="43137"/>
                    </a:srgbClr>
                  </a:outerShdw>
                </a:effectLst>
              </a:rPr>
              <a:t>, </a:t>
            </a:r>
            <a:r>
              <a:rPr lang="en-US" sz="1800" b="1" i="1" dirty="0">
                <a:effectLst>
                  <a:outerShdw blurRad="38100" dist="38100" dir="2700000" algn="tl">
                    <a:srgbClr val="000000">
                      <a:alpha val="43137"/>
                    </a:srgbClr>
                  </a:outerShdw>
                </a:effectLst>
              </a:rPr>
              <a:t>1951</a:t>
            </a:r>
            <a:r>
              <a:rPr lang="sl-SI" b="1" i="1"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used by the Cybernetic System to observe both the past and the present (for future) failing? </a:t>
            </a:r>
          </a:p>
          <a:p>
            <a:pPr marL="0" indent="0">
              <a:buNone/>
            </a:pPr>
            <a:endParaRPr lang="sl-SI" b="1" i="1" dirty="0">
              <a:effectLst>
                <a:outerShdw blurRad="38100" dist="38100" dir="2700000" algn="tl">
                  <a:srgbClr val="000000">
                    <a:alpha val="43137"/>
                  </a:srgbClr>
                </a:outerShdw>
              </a:effectLst>
            </a:endParaRPr>
          </a:p>
          <a:p>
            <a:pPr marL="0" indent="0" algn="ctr">
              <a:buNone/>
            </a:pPr>
            <a:r>
              <a:rPr lang="en-GB" sz="3200" b="1" i="1" dirty="0">
                <a:solidFill>
                  <a:srgbClr val="FF0000"/>
                </a:solidFill>
                <a:effectLst>
                  <a:outerShdw blurRad="38100" dist="38100" dir="2700000" algn="tl">
                    <a:srgbClr val="000000">
                      <a:alpha val="43137"/>
                    </a:srgbClr>
                  </a:outerShdw>
                </a:effectLst>
              </a:rPr>
              <a:t>Synthesis </a:t>
            </a:r>
            <a:r>
              <a:rPr lang="en-GB" sz="3200" b="1" i="1" dirty="0">
                <a:effectLst>
                  <a:outerShdw blurRad="38100" dist="38100" dir="2700000" algn="tl">
                    <a:srgbClr val="000000">
                      <a:alpha val="43137"/>
                    </a:srgbClr>
                  </a:outerShdw>
                </a:effectLst>
              </a:rPr>
              <a:t>of the </a:t>
            </a:r>
            <a:r>
              <a:rPr lang="sl-SI" sz="3200" b="1" i="1" u="sng" dirty="0">
                <a:effectLst>
                  <a:outerShdw blurRad="38100" dist="38100" dir="2700000" algn="tl">
                    <a:srgbClr val="000000">
                      <a:alpha val="43137"/>
                    </a:srgbClr>
                  </a:outerShdw>
                </a:effectLst>
              </a:rPr>
              <a:t>2</a:t>
            </a:r>
            <a:r>
              <a:rPr lang="sl-SI" sz="2400" b="1" i="1" u="sng" dirty="0">
                <a:effectLst>
                  <a:outerShdw blurRad="38100" dist="38100" dir="2700000" algn="tl">
                    <a:srgbClr val="000000">
                      <a:alpha val="43137"/>
                    </a:srgbClr>
                  </a:outerShdw>
                </a:effectLst>
              </a:rPr>
              <a:t>nd</a:t>
            </a:r>
            <a:r>
              <a:rPr lang="en-GB" sz="3200" b="1" i="1" u="sng" dirty="0">
                <a:effectLst>
                  <a:outerShdw blurRad="38100" dist="38100" dir="2700000" algn="tl">
                    <a:srgbClr val="000000">
                      <a:alpha val="43137"/>
                    </a:srgbClr>
                  </a:outerShdw>
                </a:effectLst>
              </a:rPr>
              <a:t> and 3</a:t>
            </a:r>
            <a:r>
              <a:rPr lang="en-GB" sz="2400" b="1" i="1" u="sng" dirty="0">
                <a:effectLst>
                  <a:outerShdw blurRad="38100" dist="38100" dir="2700000" algn="tl">
                    <a:srgbClr val="000000">
                      <a:alpha val="43137"/>
                    </a:srgbClr>
                  </a:outerShdw>
                </a:effectLst>
              </a:rPr>
              <a:t>rd</a:t>
            </a:r>
            <a:r>
              <a:rPr lang="en-GB" sz="3200" b="1" i="1" u="sng" dirty="0">
                <a:effectLst>
                  <a:outerShdw blurRad="38100" dist="38100" dir="2700000" algn="tl">
                    <a:srgbClr val="000000">
                      <a:alpha val="43137"/>
                    </a:srgbClr>
                  </a:outerShdw>
                </a:effectLst>
              </a:rPr>
              <a:t> </a:t>
            </a:r>
            <a:r>
              <a:rPr lang="en-GB" sz="3200" b="1" i="1" dirty="0">
                <a:effectLst>
                  <a:outerShdw blurRad="38100" dist="38100" dir="2700000" algn="tl">
                    <a:srgbClr val="000000">
                      <a:alpha val="43137"/>
                    </a:srgbClr>
                  </a:outerShdw>
                </a:effectLst>
              </a:rPr>
              <a:t>Cybernetics = </a:t>
            </a:r>
            <a:r>
              <a:rPr lang="en-GB" sz="3200" b="1" i="1" dirty="0">
                <a:solidFill>
                  <a:srgbClr val="FF0000"/>
                </a:solidFill>
                <a:effectLst>
                  <a:outerShdw blurRad="38100" dist="38100" dir="2700000" algn="tl">
                    <a:srgbClr val="000000">
                      <a:alpha val="43137"/>
                    </a:srgbClr>
                  </a:outerShdw>
                </a:effectLst>
              </a:rPr>
              <a:t>Observation</a:t>
            </a:r>
            <a:r>
              <a:rPr lang="en-GB" sz="3200" b="1" i="1" dirty="0">
                <a:effectLst>
                  <a:outerShdw blurRad="38100" dist="38100" dir="2700000" algn="tl">
                    <a:srgbClr val="000000">
                      <a:alpha val="43137"/>
                    </a:srgbClr>
                  </a:outerShdw>
                </a:effectLst>
              </a:rPr>
              <a:t> - </a:t>
            </a:r>
            <a:r>
              <a:rPr lang="en-GB" sz="3200" b="1" i="1" dirty="0">
                <a:solidFill>
                  <a:srgbClr val="FF0000"/>
                </a:solidFill>
                <a:effectLst>
                  <a:outerShdw blurRad="38100" dist="38100" dir="2700000" algn="tl">
                    <a:srgbClr val="000000">
                      <a:alpha val="43137"/>
                    </a:srgbClr>
                  </a:outerShdw>
                </a:effectLst>
              </a:rPr>
              <a:t>Decision Making </a:t>
            </a:r>
            <a:r>
              <a:rPr lang="en-GB" b="1" dirty="0">
                <a:effectLst>
                  <a:outerShdw blurRad="38100" dist="38100" dir="2700000" algn="tl">
                    <a:srgbClr val="000000">
                      <a:alpha val="43137"/>
                    </a:srgbClr>
                  </a:outerShdw>
                </a:effectLst>
              </a:rPr>
              <a:t>(Feedback) </a:t>
            </a:r>
            <a:r>
              <a:rPr lang="en-GB" sz="3200" b="1" i="1" dirty="0">
                <a:effectLst>
                  <a:outerShdw blurRad="38100" dist="38100" dir="2700000" algn="tl">
                    <a:srgbClr val="000000">
                      <a:alpha val="43137"/>
                    </a:srgbClr>
                  </a:outerShdw>
                </a:effectLst>
              </a:rPr>
              <a:t>- </a:t>
            </a:r>
            <a:r>
              <a:rPr lang="en-GB" sz="3200" b="1" i="1" dirty="0">
                <a:solidFill>
                  <a:srgbClr val="FF0000"/>
                </a:solidFill>
                <a:effectLst>
                  <a:outerShdw blurRad="38100" dist="38100" dir="2700000" algn="tl">
                    <a:srgbClr val="000000">
                      <a:alpha val="43137"/>
                    </a:srgbClr>
                  </a:outerShdw>
                </a:effectLst>
              </a:rPr>
              <a:t>Influence </a:t>
            </a:r>
            <a:r>
              <a:rPr lang="en-GB" b="1" dirty="0">
                <a:effectLst>
                  <a:outerShdw blurRad="38100" dist="38100" dir="2700000" algn="tl">
                    <a:srgbClr val="000000">
                      <a:alpha val="43137"/>
                    </a:srgbClr>
                  </a:outerShdw>
                </a:effectLst>
              </a:rPr>
              <a:t>(for Feedforward) </a:t>
            </a:r>
            <a:r>
              <a:rPr lang="en-GB" sz="3200" b="1" i="1" dirty="0">
                <a:effectLst>
                  <a:outerShdw blurRad="38100" dist="38100" dir="2700000" algn="tl">
                    <a:srgbClr val="000000">
                      <a:alpha val="43137"/>
                    </a:srgbClr>
                  </a:outerShdw>
                </a:effectLst>
              </a:rPr>
              <a:t>does not happen</a:t>
            </a:r>
            <a:r>
              <a:rPr lang="sl-SI" sz="3200" b="1" i="1" dirty="0">
                <a:effectLst>
                  <a:outerShdw blurRad="38100" dist="38100" dir="2700000" algn="tl">
                    <a:srgbClr val="000000">
                      <a:alpha val="43137"/>
                    </a:srgbClr>
                  </a:outerShdw>
                </a:effectLst>
              </a:rPr>
              <a:t> </a:t>
            </a:r>
          </a:p>
          <a:p>
            <a:pPr marL="0" indent="0" algn="ctr">
              <a:buNone/>
            </a:pPr>
            <a:r>
              <a:rPr lang="sl-SI" sz="3200" b="1" i="1" dirty="0">
                <a:solidFill>
                  <a:srgbClr val="FF0000"/>
                </a:solidFill>
                <a:effectLst>
                  <a:outerShdw blurRad="38100" dist="38100" dir="2700000" algn="tl">
                    <a:srgbClr val="000000">
                      <a:alpha val="43137"/>
                    </a:srgbClr>
                  </a:outerShdw>
                </a:effectLst>
              </a:rPr>
              <a:t>…In </a:t>
            </a:r>
            <a:r>
              <a:rPr lang="sl-SI" sz="3200" b="1" i="1" dirty="0" err="1">
                <a:solidFill>
                  <a:srgbClr val="FF0000"/>
                </a:solidFill>
                <a:effectLst>
                  <a:outerShdw blurRad="38100" dist="38100" dir="2700000" algn="tl">
                    <a:srgbClr val="000000">
                      <a:alpha val="43137"/>
                    </a:srgbClr>
                  </a:outerShdw>
                </a:effectLst>
              </a:rPr>
              <a:t>Absentia</a:t>
            </a:r>
            <a:endParaRPr lang="sl-SI" sz="3200" b="1" dirty="0">
              <a:solidFill>
                <a:srgbClr val="FF0000"/>
              </a:solidFill>
              <a:effectLst>
                <a:outerShdw blurRad="38100" dist="38100" dir="2700000" algn="tl">
                  <a:srgbClr val="000000">
                    <a:alpha val="43137"/>
                  </a:srgbClr>
                </a:outerShdw>
              </a:effectLst>
            </a:endParaRPr>
          </a:p>
        </p:txBody>
      </p:sp>
      <p:pic>
        <p:nvPicPr>
          <p:cNvPr id="4" name="Slika 3"/>
          <p:cNvPicPr>
            <a:picLocks noChangeAspect="1"/>
          </p:cNvPicPr>
          <p:nvPr/>
        </p:nvPicPr>
        <p:blipFill>
          <a:blip r:embed="rId2"/>
          <a:stretch>
            <a:fillRect/>
          </a:stretch>
        </p:blipFill>
        <p:spPr>
          <a:xfrm>
            <a:off x="8523111" y="-1"/>
            <a:ext cx="3668890" cy="1919111"/>
          </a:xfrm>
          <a:prstGeom prst="rect">
            <a:avLst/>
          </a:prstGeom>
        </p:spPr>
      </p:pic>
    </p:spTree>
    <p:extLst>
      <p:ext uri="{BB962C8B-B14F-4D97-AF65-F5344CB8AC3E}">
        <p14:creationId xmlns:p14="http://schemas.microsoft.com/office/powerpoint/2010/main" val="2286204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1"/>
            <a:ext cx="9648825" cy="1128888"/>
          </a:xfrm>
        </p:spPr>
        <p:txBody>
          <a:bodyPr>
            <a:normAutofit fontScale="90000"/>
          </a:bodyPr>
          <a:lstStyle/>
          <a:p>
            <a:r>
              <a:rPr lang="fr-FR" b="1" i="1" dirty="0">
                <a:effectLst>
                  <a:outerShdw blurRad="38100" dist="38100" dir="2700000" algn="tl">
                    <a:srgbClr val="000000">
                      <a:alpha val="43137"/>
                    </a:srgbClr>
                  </a:outerShdw>
                </a:effectLst>
              </a:rPr>
              <a:t>Tempora mutantur et nos mutamur in illis</a:t>
            </a:r>
            <a:r>
              <a:rPr lang="sl-SI" b="1" i="1" dirty="0">
                <a:effectLst>
                  <a:outerShdw blurRad="38100" dist="38100" dir="2700000" algn="tl">
                    <a:srgbClr val="000000">
                      <a:alpha val="43137"/>
                    </a:srgbClr>
                  </a:outerShdw>
                </a:effectLst>
              </a:rPr>
              <a:t> …</a:t>
            </a:r>
            <a:endParaRPr lang="sl-SI" dirty="0">
              <a:effectLst>
                <a:outerShdw blurRad="38100" dist="38100" dir="2700000" algn="tl">
                  <a:srgbClr val="000000">
                    <a:alpha val="43137"/>
                  </a:srgbClr>
                </a:outerShdw>
              </a:effectLst>
            </a:endParaRPr>
          </a:p>
        </p:txBody>
      </p:sp>
      <p:sp>
        <p:nvSpPr>
          <p:cNvPr id="3" name="Označba mesta vsebine 2"/>
          <p:cNvSpPr>
            <a:spLocks noGrp="1"/>
          </p:cNvSpPr>
          <p:nvPr>
            <p:ph idx="1"/>
          </p:nvPr>
        </p:nvSpPr>
        <p:spPr>
          <a:xfrm>
            <a:off x="417689" y="2472266"/>
            <a:ext cx="11209867" cy="4278491"/>
          </a:xfrm>
        </p:spPr>
        <p:txBody>
          <a:bodyPr>
            <a:normAutofit/>
          </a:bodyPr>
          <a:lstStyle/>
          <a:p>
            <a:pPr marL="0" indent="0">
              <a:buNone/>
            </a:pPr>
            <a:endParaRPr lang="sl-SI" sz="3600" dirty="0"/>
          </a:p>
          <a:p>
            <a:pPr marL="0" indent="0">
              <a:buNone/>
            </a:pPr>
            <a:r>
              <a:rPr lang="sl-SI" sz="4000" i="1" dirty="0">
                <a:solidFill>
                  <a:srgbClr val="FF0000"/>
                </a:solidFill>
              </a:rPr>
              <a:t>1. </a:t>
            </a:r>
            <a:r>
              <a:rPr lang="en-US" sz="4000" b="1" i="1" dirty="0">
                <a:effectLst>
                  <a:outerShdw blurRad="38100" dist="38100" dir="2700000" algn="tl">
                    <a:srgbClr val="000000">
                      <a:alpha val="43137"/>
                    </a:srgbClr>
                  </a:outerShdw>
                </a:effectLst>
              </a:rPr>
              <a:t>Engineering Cybernetics</a:t>
            </a:r>
          </a:p>
          <a:p>
            <a:pPr marL="0" indent="0">
              <a:buNone/>
            </a:pPr>
            <a:r>
              <a:rPr lang="sl-SI" sz="4000" i="1" dirty="0">
                <a:solidFill>
                  <a:srgbClr val="FF0000"/>
                </a:solidFill>
              </a:rPr>
              <a:t>2. </a:t>
            </a:r>
            <a:r>
              <a:rPr lang="en-US" sz="4000" b="1" i="1" dirty="0">
                <a:effectLst>
                  <a:outerShdw blurRad="38100" dist="38100" dir="2700000" algn="tl">
                    <a:srgbClr val="000000">
                      <a:alpha val="43137"/>
                    </a:srgbClr>
                  </a:outerShdw>
                </a:effectLst>
              </a:rPr>
              <a:t>Biological Cybernetics</a:t>
            </a:r>
          </a:p>
          <a:p>
            <a:pPr marL="0" indent="0">
              <a:buNone/>
            </a:pPr>
            <a:r>
              <a:rPr lang="sl-SI" sz="4000" i="1" dirty="0">
                <a:solidFill>
                  <a:srgbClr val="FF0000"/>
                </a:solidFill>
              </a:rPr>
              <a:t>3. </a:t>
            </a:r>
            <a:r>
              <a:rPr lang="en-US" sz="4000" b="1" i="1" u="sng" dirty="0">
                <a:effectLst>
                  <a:outerShdw blurRad="38100" dist="38100" dir="2700000" algn="tl">
                    <a:srgbClr val="000000">
                      <a:alpha val="43137"/>
                    </a:srgbClr>
                  </a:outerShdw>
                </a:effectLst>
              </a:rPr>
              <a:t>Social Cybernetics </a:t>
            </a:r>
            <a:endParaRPr lang="sl-SI" sz="4000" b="1" i="1" u="sng" dirty="0">
              <a:effectLst>
                <a:outerShdw blurRad="38100" dist="38100" dir="2700000" algn="tl">
                  <a:srgbClr val="000000">
                    <a:alpha val="43137"/>
                  </a:srgbClr>
                </a:outerShdw>
              </a:effectLst>
            </a:endParaRPr>
          </a:p>
          <a:p>
            <a:pPr marL="0" indent="0">
              <a:buNone/>
            </a:pPr>
            <a:endParaRPr lang="sl-SI" sz="4000" b="1" i="1" u="sng" dirty="0">
              <a:effectLst>
                <a:outerShdw blurRad="38100" dist="38100" dir="2700000" algn="tl">
                  <a:srgbClr val="000000">
                    <a:alpha val="43137"/>
                  </a:srgbClr>
                </a:outerShdw>
              </a:effectLst>
            </a:endParaRPr>
          </a:p>
          <a:p>
            <a:pPr marL="0" indent="0" algn="ctr">
              <a:buNone/>
            </a:pPr>
            <a:r>
              <a:rPr lang="en-US" sz="4000" b="1" i="1" dirty="0" err="1">
                <a:solidFill>
                  <a:srgbClr val="FF0000"/>
                </a:solidFill>
                <a:effectLst>
                  <a:outerShdw blurRad="38100" dist="38100" dir="2700000" algn="tl">
                    <a:srgbClr val="000000">
                      <a:alpha val="43137"/>
                    </a:srgbClr>
                  </a:outerShdw>
                </a:effectLst>
              </a:rPr>
              <a:t>Morphostasis</a:t>
            </a:r>
            <a:r>
              <a:rPr lang="sl-SI" sz="4000" b="1" i="1" dirty="0">
                <a:solidFill>
                  <a:srgbClr val="FF0000"/>
                </a:solidFill>
                <a:effectLst>
                  <a:outerShdw blurRad="38100" dist="38100" dir="2700000" algn="tl">
                    <a:srgbClr val="000000">
                      <a:alpha val="43137"/>
                    </a:srgbClr>
                  </a:outerShdw>
                </a:effectLst>
              </a:rPr>
              <a:t> of </a:t>
            </a:r>
            <a:r>
              <a:rPr lang="sl-SI" sz="4000" b="1" i="1" dirty="0" err="1">
                <a:solidFill>
                  <a:srgbClr val="FF0000"/>
                </a:solidFill>
                <a:effectLst>
                  <a:outerShdw blurRad="38100" dist="38100" dir="2700000" algn="tl">
                    <a:srgbClr val="000000">
                      <a:alpha val="43137"/>
                    </a:srgbClr>
                  </a:outerShdw>
                </a:effectLst>
              </a:rPr>
              <a:t>Natural</a:t>
            </a:r>
            <a:r>
              <a:rPr lang="sl-SI" sz="4000" b="1" i="1" dirty="0">
                <a:solidFill>
                  <a:srgbClr val="FF0000"/>
                </a:solidFill>
                <a:effectLst>
                  <a:outerShdw blurRad="38100" dist="38100" dir="2700000" algn="tl">
                    <a:srgbClr val="000000">
                      <a:alpha val="43137"/>
                    </a:srgbClr>
                  </a:outerShdw>
                </a:effectLst>
              </a:rPr>
              <a:t> </a:t>
            </a:r>
            <a:r>
              <a:rPr lang="sl-SI" sz="4000" b="1" i="1" dirty="0" err="1">
                <a:solidFill>
                  <a:srgbClr val="FF0000"/>
                </a:solidFill>
                <a:effectLst>
                  <a:outerShdw blurRad="38100" dist="38100" dir="2700000" algn="tl">
                    <a:srgbClr val="000000">
                      <a:alpha val="43137"/>
                    </a:srgbClr>
                  </a:outerShdw>
                </a:effectLst>
              </a:rPr>
              <a:t>Ecosystem</a:t>
            </a:r>
            <a:r>
              <a:rPr lang="en-US" sz="4000" b="1" i="1" dirty="0">
                <a:solidFill>
                  <a:srgbClr val="FF0000"/>
                </a:solidFill>
                <a:effectLst>
                  <a:outerShdw blurRad="38100" dist="38100" dir="2700000" algn="tl">
                    <a:srgbClr val="000000">
                      <a:alpha val="43137"/>
                    </a:srgbClr>
                  </a:outerShdw>
                </a:effectLst>
              </a:rPr>
              <a:t>?</a:t>
            </a:r>
          </a:p>
        </p:txBody>
      </p:sp>
      <p:pic>
        <p:nvPicPr>
          <p:cNvPr id="4" name="Slika 3"/>
          <p:cNvPicPr>
            <a:picLocks noChangeAspect="1"/>
          </p:cNvPicPr>
          <p:nvPr/>
        </p:nvPicPr>
        <p:blipFill>
          <a:blip r:embed="rId2"/>
          <a:stretch>
            <a:fillRect/>
          </a:stretch>
        </p:blipFill>
        <p:spPr>
          <a:xfrm>
            <a:off x="10487025" y="0"/>
            <a:ext cx="1704975" cy="2472266"/>
          </a:xfrm>
          <a:prstGeom prst="rect">
            <a:avLst/>
          </a:prstGeom>
        </p:spPr>
      </p:pic>
      <p:cxnSp>
        <p:nvCxnSpPr>
          <p:cNvPr id="6" name="Raven puščični povezovalnik 5"/>
          <p:cNvCxnSpPr/>
          <p:nvPr/>
        </p:nvCxnSpPr>
        <p:spPr>
          <a:xfrm>
            <a:off x="417689" y="5271911"/>
            <a:ext cx="8026400" cy="801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Raven puščični povezovalnik 8"/>
          <p:cNvCxnSpPr/>
          <p:nvPr/>
        </p:nvCxnSpPr>
        <p:spPr>
          <a:xfrm>
            <a:off x="4899378" y="5215466"/>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aven puščični povezovalnik 10"/>
          <p:cNvCxnSpPr/>
          <p:nvPr/>
        </p:nvCxnSpPr>
        <p:spPr>
          <a:xfrm flipH="1">
            <a:off x="4334934" y="4854222"/>
            <a:ext cx="3239910" cy="1100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371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1"/>
            <a:ext cx="8734425" cy="869243"/>
          </a:xfrm>
        </p:spPr>
        <p:txBody>
          <a:bodyPr>
            <a:normAutofit fontScale="90000"/>
          </a:bodyPr>
          <a:lstStyle/>
          <a:p>
            <a:r>
              <a:rPr lang="en-US" b="1" i="1" dirty="0">
                <a:effectLst>
                  <a:outerShdw blurRad="38100" dist="38100" dir="2700000" algn="tl">
                    <a:srgbClr val="000000">
                      <a:alpha val="43137"/>
                    </a:srgbClr>
                  </a:outerShdw>
                </a:effectLst>
              </a:rPr>
              <a:t>Cybernetics versus </a:t>
            </a:r>
            <a:r>
              <a:rPr lang="sl-SI" b="1" i="1" dirty="0">
                <a:effectLst>
                  <a:outerShdw blurRad="38100" dist="38100" dir="2700000" algn="tl">
                    <a:srgbClr val="000000">
                      <a:alpha val="43137"/>
                    </a:srgbClr>
                  </a:outerShdw>
                </a:effectLst>
              </a:rPr>
              <a:t>a</a:t>
            </a:r>
            <a:r>
              <a:rPr lang="en-US" b="1" i="1" dirty="0" err="1">
                <a:effectLst>
                  <a:outerShdw blurRad="38100" dist="38100" dir="2700000" algn="tl">
                    <a:srgbClr val="000000">
                      <a:alpha val="43137"/>
                    </a:srgbClr>
                  </a:outerShdw>
                </a:effectLst>
              </a:rPr>
              <a:t>dvanced</a:t>
            </a:r>
            <a:r>
              <a:rPr lang="en-US" b="1" i="1" dirty="0">
                <a:effectLst>
                  <a:outerShdw blurRad="38100" dist="38100" dir="2700000" algn="tl">
                    <a:srgbClr val="000000">
                      <a:alpha val="43137"/>
                    </a:srgbClr>
                  </a:outerShdw>
                </a:effectLst>
              </a:rPr>
              <a:t> Complexities</a:t>
            </a:r>
          </a:p>
        </p:txBody>
      </p:sp>
      <p:sp>
        <p:nvSpPr>
          <p:cNvPr id="3" name="Označba mesta vsebine 2"/>
          <p:cNvSpPr>
            <a:spLocks noGrp="1"/>
          </p:cNvSpPr>
          <p:nvPr>
            <p:ph idx="1"/>
          </p:nvPr>
        </p:nvSpPr>
        <p:spPr>
          <a:xfrm>
            <a:off x="530578" y="1975555"/>
            <a:ext cx="10823222" cy="4447823"/>
          </a:xfrm>
        </p:spPr>
        <p:txBody>
          <a:bodyPr>
            <a:normAutofit/>
          </a:bodyPr>
          <a:lstStyle/>
          <a:p>
            <a:pPr marL="0" indent="0" algn="just">
              <a:buNone/>
            </a:pPr>
            <a:r>
              <a:rPr lang="en-US" b="1" dirty="0">
                <a:effectLst>
                  <a:outerShdw blurRad="38100" dist="38100" dir="2700000" algn="tl">
                    <a:srgbClr val="000000">
                      <a:alpha val="43137"/>
                    </a:srgbClr>
                  </a:outerShdw>
                </a:effectLst>
              </a:rPr>
              <a:t>It is possible to conclude that </a:t>
            </a:r>
            <a:r>
              <a:rPr lang="en-US" b="1" i="1" dirty="0">
                <a:solidFill>
                  <a:srgbClr val="FF0000"/>
                </a:solidFill>
                <a:effectLst>
                  <a:outerShdw blurRad="38100" dist="38100" dir="2700000" algn="tl">
                    <a:srgbClr val="000000">
                      <a:alpha val="43137"/>
                    </a:srgbClr>
                  </a:outerShdw>
                </a:effectLst>
              </a:rPr>
              <a:t>Complexity theory </a:t>
            </a:r>
            <a:r>
              <a:rPr lang="en-US" b="1" dirty="0">
                <a:effectLst>
                  <a:outerShdw blurRad="38100" dist="38100" dir="2700000" algn="tl">
                    <a:srgbClr val="000000">
                      <a:alpha val="43137"/>
                    </a:srgbClr>
                  </a:outerShdw>
                </a:effectLst>
              </a:rPr>
              <a:t>restores the principles of General Systems theory after they have essentially lost the competitive struggle with narrow specialization. It developed </a:t>
            </a:r>
            <a:r>
              <a:rPr lang="en-US" b="1" i="1" dirty="0">
                <a:solidFill>
                  <a:srgbClr val="FF0000"/>
                </a:solidFill>
                <a:effectLst>
                  <a:outerShdw blurRad="38100" dist="38100" dir="2700000" algn="tl">
                    <a:srgbClr val="000000">
                      <a:alpha val="43137"/>
                    </a:srgbClr>
                  </a:outerShdw>
                </a:effectLst>
              </a:rPr>
              <a:t>five basic streams</a:t>
            </a:r>
            <a:r>
              <a:rPr lang="en-US" b="1" dirty="0">
                <a:effectLst>
                  <a:outerShdw blurRad="38100" dist="38100" dir="2700000" algn="tl">
                    <a:srgbClr val="000000">
                      <a:alpha val="43137"/>
                    </a:srgbClr>
                  </a:outerShdw>
                </a:effectLst>
              </a:rPr>
              <a:t> of Systems theory and Cybernetics</a:t>
            </a:r>
          </a:p>
          <a:p>
            <a:pPr marL="0" indent="0" algn="just">
              <a:buNone/>
            </a:pPr>
            <a:endParaRPr lang="en-US" b="1" dirty="0">
              <a:effectLst>
                <a:outerShdw blurRad="38100" dist="38100" dir="2700000" algn="tl">
                  <a:srgbClr val="000000">
                    <a:alpha val="43137"/>
                  </a:srgbClr>
                </a:outerShdw>
              </a:effectLst>
            </a:endParaRPr>
          </a:p>
          <a:p>
            <a:pPr marL="0" indent="0" algn="just">
              <a:buNone/>
            </a:pPr>
            <a:r>
              <a:rPr lang="en-US" b="1" dirty="0">
                <a:effectLst>
                  <a:outerShdw blurRad="38100" dist="38100" dir="2700000" algn="tl">
                    <a:srgbClr val="000000">
                      <a:alpha val="43137"/>
                    </a:srgbClr>
                  </a:outerShdw>
                </a:effectLst>
              </a:rPr>
              <a:t>Complexity theory as a Mathematical discipline would fall into stream </a:t>
            </a:r>
            <a:r>
              <a:rPr lang="en-US" b="1" dirty="0">
                <a:solidFill>
                  <a:srgbClr val="FF0000"/>
                </a:solidFill>
                <a:effectLst>
                  <a:outerShdw blurRad="38100" dist="38100" dir="2700000" algn="tl">
                    <a:srgbClr val="000000">
                      <a:alpha val="43137"/>
                    </a:srgbClr>
                  </a:outerShdw>
                </a:effectLst>
              </a:rPr>
              <a:t>1</a:t>
            </a:r>
            <a:r>
              <a:rPr lang="en-US" b="1" dirty="0">
                <a:effectLst>
                  <a:outerShdw blurRad="38100" dist="38100" dir="2700000" algn="tl">
                    <a:srgbClr val="000000">
                      <a:alpha val="43137"/>
                    </a:srgbClr>
                  </a:outerShdw>
                </a:effectLst>
              </a:rPr>
              <a:t>,</a:t>
            </a:r>
            <a:r>
              <a:rPr lang="sl-SI" b="1"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as </a:t>
            </a:r>
            <a:r>
              <a:rPr lang="sl-SI" b="1" dirty="0">
                <a:effectLst>
                  <a:outerShdw blurRad="38100" dist="38100" dir="2700000" algn="tl">
                    <a:srgbClr val="000000">
                      <a:alpha val="43137"/>
                    </a:srgbClr>
                  </a:outerShdw>
                </a:effectLst>
              </a:rPr>
              <a:t>discipline</a:t>
            </a:r>
            <a:r>
              <a:rPr lang="en-US" b="1" dirty="0">
                <a:effectLst>
                  <a:outerShdw blurRad="38100" dist="38100" dir="2700000" algn="tl">
                    <a:srgbClr val="000000">
                      <a:alpha val="43137"/>
                    </a:srgbClr>
                  </a:outerShdw>
                </a:effectLst>
              </a:rPr>
              <a:t> about interdisciplinary treatment of complex phenomena into stream </a:t>
            </a:r>
            <a:r>
              <a:rPr lang="en-US" b="1" dirty="0">
                <a:solidFill>
                  <a:srgbClr val="FF0000"/>
                </a:solidFill>
                <a:effectLst>
                  <a:outerShdw blurRad="38100" dist="38100" dir="2700000" algn="tl">
                    <a:srgbClr val="000000">
                      <a:alpha val="43137"/>
                    </a:srgbClr>
                  </a:outerShdw>
                </a:effectLst>
              </a:rPr>
              <a:t>3</a:t>
            </a:r>
            <a:r>
              <a:rPr lang="en-US" b="1" dirty="0">
                <a:effectLst>
                  <a:outerShdw blurRad="38100" dist="38100" dir="2700000" algn="tl">
                    <a:srgbClr val="000000">
                      <a:alpha val="43137"/>
                    </a:srgbClr>
                  </a:outerShdw>
                </a:effectLst>
              </a:rPr>
              <a:t> if it has a mathematical basis, or stream </a:t>
            </a:r>
            <a:r>
              <a:rPr lang="en-US" b="1" dirty="0">
                <a:solidFill>
                  <a:srgbClr val="FF0000"/>
                </a:solidFill>
                <a:effectLst>
                  <a:outerShdw blurRad="38100" dist="38100" dir="2700000" algn="tl">
                    <a:srgbClr val="000000">
                      <a:alpha val="43137"/>
                    </a:srgbClr>
                  </a:outerShdw>
                </a:effectLst>
              </a:rPr>
              <a:t>5</a:t>
            </a:r>
            <a:r>
              <a:rPr lang="en-US" b="1" dirty="0">
                <a:effectLst>
                  <a:outerShdw blurRad="38100" dist="38100" dir="2700000" algn="tl">
                    <a:srgbClr val="000000">
                      <a:alpha val="43137"/>
                    </a:srgbClr>
                  </a:outerShdw>
                </a:effectLst>
              </a:rPr>
              <a:t> if it has a philosophical one</a:t>
            </a:r>
          </a:p>
          <a:p>
            <a:pPr marL="0" indent="0">
              <a:buNone/>
            </a:pPr>
            <a:r>
              <a:rPr lang="en-US" b="1" dirty="0">
                <a:effectLst>
                  <a:outerShdw blurRad="38100" dist="38100" dir="2700000" algn="tl">
                    <a:srgbClr val="000000">
                      <a:alpha val="43137"/>
                    </a:srgbClr>
                  </a:outerShdw>
                </a:effectLst>
              </a:rPr>
              <a:t> </a:t>
            </a:r>
            <a:r>
              <a:rPr lang="sl-SI" sz="1600" b="1" i="1" dirty="0">
                <a:effectLst>
                  <a:outerShdw blurRad="38100" dist="38100" dir="2700000" algn="tl">
                    <a:srgbClr val="000000">
                      <a:alpha val="43137"/>
                    </a:srgbClr>
                  </a:outerShdw>
                </a:effectLst>
              </a:rPr>
              <a:t>EMCSR: </a:t>
            </a:r>
            <a:r>
              <a:rPr lang="sl-SI" sz="1600" b="1" i="1" dirty="0" err="1">
                <a:effectLst>
                  <a:outerShdw blurRad="38100" dist="38100" dir="2700000" algn="tl">
                    <a:srgbClr val="000000">
                      <a:alpha val="43137"/>
                    </a:srgbClr>
                  </a:outerShdw>
                </a:effectLst>
              </a:rPr>
              <a:t>Trappl</a:t>
            </a:r>
            <a:r>
              <a:rPr lang="sl-SI" sz="1600" b="1" i="1" dirty="0">
                <a:effectLst>
                  <a:outerShdw blurRad="38100" dist="38100" dir="2700000" algn="tl">
                    <a:srgbClr val="000000">
                      <a:alpha val="43137"/>
                    </a:srgbClr>
                  </a:outerShdw>
                </a:effectLst>
              </a:rPr>
              <a:t>, </a:t>
            </a:r>
            <a:r>
              <a:rPr lang="sl-SI" sz="1600" b="1" i="1" dirty="0" err="1">
                <a:effectLst>
                  <a:outerShdw blurRad="38100" dist="38100" dir="2700000" algn="tl">
                    <a:srgbClr val="000000">
                      <a:alpha val="43137"/>
                    </a:srgbClr>
                  </a:outerShdw>
                </a:effectLst>
              </a:rPr>
              <a:t>ed</a:t>
            </a:r>
            <a:r>
              <a:rPr lang="sl-SI" sz="1600" b="1" i="1" dirty="0">
                <a:effectLst>
                  <a:outerShdw blurRad="38100" dist="38100" dir="2700000" algn="tl">
                    <a:srgbClr val="000000">
                      <a:alpha val="43137"/>
                    </a:srgbClr>
                  </a:outerShdw>
                </a:effectLst>
              </a:rPr>
              <a:t>., 2004; Mulej &amp; Potočan, 2006; </a:t>
            </a:r>
            <a:r>
              <a:rPr lang="sl-SI" sz="1600" b="1" i="1" dirty="0" err="1">
                <a:effectLst>
                  <a:outerShdw blurRad="38100" dist="38100" dir="2700000" algn="tl">
                    <a:srgbClr val="000000">
                      <a:alpha val="43137"/>
                    </a:srgbClr>
                  </a:outerShdw>
                </a:effectLst>
              </a:rPr>
              <a:t>Umpleby</a:t>
            </a:r>
            <a:r>
              <a:rPr lang="sl-SI" sz="1600" b="1" i="1" dirty="0">
                <a:effectLst>
                  <a:outerShdw blurRad="38100" dist="38100" dir="2700000" algn="tl">
                    <a:srgbClr val="000000">
                      <a:alpha val="43137"/>
                    </a:srgbClr>
                  </a:outerShdw>
                </a:effectLst>
              </a:rPr>
              <a:t>, 2018</a:t>
            </a:r>
            <a:endParaRPr lang="en-US" sz="1600" b="1" i="1" dirty="0">
              <a:effectLst>
                <a:outerShdw blurRad="38100" dist="38100" dir="2700000" algn="tl">
                  <a:srgbClr val="000000">
                    <a:alpha val="43137"/>
                  </a:srgbClr>
                </a:outerShdw>
              </a:effectLst>
            </a:endParaRPr>
          </a:p>
          <a:p>
            <a:pPr marL="0" indent="0">
              <a:buNone/>
            </a:pPr>
            <a:endParaRPr lang="sl-SI" dirty="0"/>
          </a:p>
        </p:txBody>
      </p:sp>
      <p:pic>
        <p:nvPicPr>
          <p:cNvPr id="4" name="Slika 3"/>
          <p:cNvPicPr>
            <a:picLocks noChangeAspect="1"/>
          </p:cNvPicPr>
          <p:nvPr/>
        </p:nvPicPr>
        <p:blipFill>
          <a:blip r:embed="rId2"/>
          <a:stretch>
            <a:fillRect/>
          </a:stretch>
        </p:blipFill>
        <p:spPr>
          <a:xfrm>
            <a:off x="9572625" y="0"/>
            <a:ext cx="2619375" cy="1743075"/>
          </a:xfrm>
          <a:prstGeom prst="rect">
            <a:avLst/>
          </a:prstGeom>
        </p:spPr>
      </p:pic>
    </p:spTree>
    <p:extLst>
      <p:ext uri="{BB962C8B-B14F-4D97-AF65-F5344CB8AC3E}">
        <p14:creationId xmlns:p14="http://schemas.microsoft.com/office/powerpoint/2010/main" val="2969095650"/>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875</TotalTime>
  <Words>1321</Words>
  <Application>Microsoft Office PowerPoint</Application>
  <PresentationFormat>Widescreen</PresentationFormat>
  <Paragraphs>107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Officeova tema</vt:lpstr>
      <vt:lpstr>An Reflexive Look at several 3rd Order Cybernetics</vt:lpstr>
      <vt:lpstr>Bona Diagnosis, Bona Curatio </vt:lpstr>
      <vt:lpstr>Ubi fumus, ibi ignis …</vt:lpstr>
      <vt:lpstr>Hic Rhodus, hic salta …</vt:lpstr>
      <vt:lpstr>Ignorantia legis non excusat I.</vt:lpstr>
      <vt:lpstr>Ignorantia legis non excusat II.</vt:lpstr>
      <vt:lpstr>In Absentia …</vt:lpstr>
      <vt:lpstr>Tempora mutantur et nos mutamur in illis …</vt:lpstr>
      <vt:lpstr>Cybernetics versus advanced Complexities</vt:lpstr>
      <vt:lpstr>Positive &amp; Negative Feedback and Mutual Causal Loops</vt:lpstr>
      <vt:lpstr>Employing Cybernetic model in Social/Behavioural Sciences …</vt:lpstr>
      <vt:lpstr>Slovenia … Remastering </vt:lpstr>
      <vt:lpstr>+ Feedback = Nemesis?</vt:lpstr>
      <vt:lpstr>Mother Nature - Natural Ecosystem  - in Danger …</vt:lpstr>
      <vt:lpstr>Esse est Percipi aut Percipere</vt:lpstr>
      <vt:lpstr> Vade Retro   … Cartesian Fallacies?</vt:lpstr>
      <vt:lpstr>Miserere mei …</vt:lpstr>
      <vt:lpstr>Acta est Fabula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Teodora Ivanuša</dc:creator>
  <cp:lastModifiedBy>Teodora Ivanuša</cp:lastModifiedBy>
  <cp:revision>245</cp:revision>
  <dcterms:created xsi:type="dcterms:W3CDTF">2019-10-24T06:56:40Z</dcterms:created>
  <dcterms:modified xsi:type="dcterms:W3CDTF">2019-11-07T02:50:00Z</dcterms:modified>
</cp:coreProperties>
</file>