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Override1.xml" ContentType="application/vnd.openxmlformats-officedocument.themeOverr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22"/>
  </p:notesMasterIdLst>
  <p:handoutMasterIdLst>
    <p:handoutMasterId r:id="rId23"/>
  </p:handoutMasterIdLst>
  <p:sldIdLst>
    <p:sldId id="256" r:id="rId3"/>
    <p:sldId id="257" r:id="rId4"/>
    <p:sldId id="260" r:id="rId5"/>
    <p:sldId id="261" r:id="rId6"/>
    <p:sldId id="262" r:id="rId7"/>
    <p:sldId id="274" r:id="rId8"/>
    <p:sldId id="285" r:id="rId9"/>
    <p:sldId id="275" r:id="rId10"/>
    <p:sldId id="276" r:id="rId11"/>
    <p:sldId id="277" r:id="rId12"/>
    <p:sldId id="278" r:id="rId13"/>
    <p:sldId id="279" r:id="rId14"/>
    <p:sldId id="281" r:id="rId15"/>
    <p:sldId id="282" r:id="rId16"/>
    <p:sldId id="284" r:id="rId17"/>
    <p:sldId id="286" r:id="rId18"/>
    <p:sldId id="287" r:id="rId19"/>
    <p:sldId id="290" r:id="rId20"/>
    <p:sldId id="288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53" d="100"/>
          <a:sy n="53" d="100"/>
        </p:scale>
        <p:origin x="1446" y="7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5CF9EB-5130-4546-BAF5-CF4936B8D96B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49089B1-5D54-498F-8081-B61B65529B1E}">
      <dgm:prSet phldrT="[Tekst]" phldr="1"/>
      <dgm:spPr>
        <a:solidFill>
          <a:schemeClr val="bg2">
            <a:lumMod val="90000"/>
          </a:schemeClr>
        </a:solidFill>
      </dgm:spPr>
      <dgm:t>
        <a:bodyPr/>
        <a:lstStyle/>
        <a:p>
          <a:endParaRPr lang="nl-NL" dirty="0"/>
        </a:p>
      </dgm:t>
    </dgm:pt>
    <dgm:pt modelId="{59F0435F-9D28-496E-A582-582C933BCD20}" type="parTrans" cxnId="{9523A0C8-75DE-4283-B70E-98875B6CB852}">
      <dgm:prSet/>
      <dgm:spPr/>
      <dgm:t>
        <a:bodyPr/>
        <a:lstStyle/>
        <a:p>
          <a:endParaRPr lang="nl-NL"/>
        </a:p>
      </dgm:t>
    </dgm:pt>
    <dgm:pt modelId="{B8270B47-8182-4583-8436-31E593CEA503}" type="sibTrans" cxnId="{9523A0C8-75DE-4283-B70E-98875B6CB852}">
      <dgm:prSet/>
      <dgm:spPr/>
      <dgm:t>
        <a:bodyPr/>
        <a:lstStyle/>
        <a:p>
          <a:endParaRPr lang="nl-NL"/>
        </a:p>
      </dgm:t>
    </dgm:pt>
    <dgm:pt modelId="{82C9B422-8359-45CB-9987-6C4BF952C5BB}">
      <dgm:prSet phldrT="[Tekst]" phldr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nl-NL"/>
        </a:p>
      </dgm:t>
    </dgm:pt>
    <dgm:pt modelId="{1E88F072-966B-4F1D-9316-D5863A892386}" type="parTrans" cxnId="{43308875-18D4-4C4C-A3FC-BD9F4951F286}">
      <dgm:prSet/>
      <dgm:spPr/>
      <dgm:t>
        <a:bodyPr/>
        <a:lstStyle/>
        <a:p>
          <a:endParaRPr lang="nl-NL"/>
        </a:p>
      </dgm:t>
    </dgm:pt>
    <dgm:pt modelId="{103E5F5E-9454-431F-A9D1-3B62ADC56D1F}" type="sibTrans" cxnId="{43308875-18D4-4C4C-A3FC-BD9F4951F286}">
      <dgm:prSet/>
      <dgm:spPr/>
      <dgm:t>
        <a:bodyPr/>
        <a:lstStyle/>
        <a:p>
          <a:endParaRPr lang="nl-NL"/>
        </a:p>
      </dgm:t>
    </dgm:pt>
    <dgm:pt modelId="{3E18F6F8-FBC0-4AC3-8F0F-0D2F2026B308}">
      <dgm:prSet phldrT="[Tekst]" phldr="1"/>
      <dgm:spPr>
        <a:solidFill>
          <a:schemeClr val="bg2">
            <a:lumMod val="50000"/>
          </a:schemeClr>
        </a:solidFill>
      </dgm:spPr>
      <dgm:t>
        <a:bodyPr/>
        <a:lstStyle/>
        <a:p>
          <a:endParaRPr lang="nl-NL"/>
        </a:p>
      </dgm:t>
    </dgm:pt>
    <dgm:pt modelId="{82DDFB7D-3DDB-4EC3-BBD9-BD28BEFEFD15}" type="parTrans" cxnId="{2A1B6A85-1026-4D87-BCCD-241D0F2B46B8}">
      <dgm:prSet/>
      <dgm:spPr/>
      <dgm:t>
        <a:bodyPr/>
        <a:lstStyle/>
        <a:p>
          <a:endParaRPr lang="nl-NL"/>
        </a:p>
      </dgm:t>
    </dgm:pt>
    <dgm:pt modelId="{79BEF0CC-0113-4470-8E86-AF38907C0DD9}" type="sibTrans" cxnId="{2A1B6A85-1026-4D87-BCCD-241D0F2B46B8}">
      <dgm:prSet/>
      <dgm:spPr/>
      <dgm:t>
        <a:bodyPr/>
        <a:lstStyle/>
        <a:p>
          <a:endParaRPr lang="nl-NL"/>
        </a:p>
      </dgm:t>
    </dgm:pt>
    <dgm:pt modelId="{8A3A21D6-AB01-4CC3-A8E4-6DA19A9EA074}">
      <dgm:prSet phldrT="[Tekst]" custT="1"/>
      <dgm:spPr/>
      <dgm:t>
        <a:bodyPr/>
        <a:lstStyle/>
        <a:p>
          <a:r>
            <a:rPr lang="nl-NL" sz="2400" dirty="0" err="1" smtClean="0"/>
            <a:t>Better</a:t>
          </a:r>
          <a:r>
            <a:rPr lang="nl-NL" sz="2400" dirty="0" smtClean="0"/>
            <a:t> </a:t>
          </a:r>
          <a:r>
            <a:rPr lang="nl-NL" sz="2400" dirty="0" err="1" smtClean="0"/>
            <a:t>functioning</a:t>
          </a:r>
          <a:r>
            <a:rPr lang="nl-NL" sz="2400" dirty="0" smtClean="0"/>
            <a:t/>
          </a:r>
          <a:br>
            <a:rPr lang="nl-NL" sz="2400" dirty="0" smtClean="0"/>
          </a:br>
          <a:r>
            <a:rPr lang="nl-NL" sz="2400" dirty="0" smtClean="0"/>
            <a:t>systems</a:t>
          </a:r>
          <a:endParaRPr lang="nl-NL" sz="2400" dirty="0"/>
        </a:p>
      </dgm:t>
    </dgm:pt>
    <dgm:pt modelId="{7F413848-24CE-49D8-BC9F-ADD7A71B89FE}" type="parTrans" cxnId="{062AA29B-4738-4F95-B102-E74CF49B95D3}">
      <dgm:prSet/>
      <dgm:spPr/>
      <dgm:t>
        <a:bodyPr/>
        <a:lstStyle/>
        <a:p>
          <a:endParaRPr lang="nl-NL"/>
        </a:p>
      </dgm:t>
    </dgm:pt>
    <dgm:pt modelId="{A32255FF-79A7-4F5C-8575-E624C46871F6}" type="sibTrans" cxnId="{062AA29B-4738-4F95-B102-E74CF49B95D3}">
      <dgm:prSet/>
      <dgm:spPr/>
      <dgm:t>
        <a:bodyPr/>
        <a:lstStyle/>
        <a:p>
          <a:endParaRPr lang="nl-NL"/>
        </a:p>
      </dgm:t>
    </dgm:pt>
    <dgm:pt modelId="{ABE137EE-F8A1-4DA7-AFCB-FDC4115C268C}" type="pres">
      <dgm:prSet presAssocID="{E55CF9EB-5130-4546-BAF5-CF4936B8D96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0C1B277-32F6-4584-BEE0-8EDF226517E1}" type="pres">
      <dgm:prSet presAssocID="{E55CF9EB-5130-4546-BAF5-CF4936B8D96B}" presName="ellipse" presStyleLbl="trBgShp" presStyleIdx="0" presStyleCnt="1"/>
      <dgm:spPr>
        <a:solidFill>
          <a:schemeClr val="bg2">
            <a:lumMod val="90000"/>
            <a:alpha val="40000"/>
          </a:schemeClr>
        </a:solidFill>
      </dgm:spPr>
    </dgm:pt>
    <dgm:pt modelId="{EFD25991-31EE-4FB9-B0B0-75457A92C07A}" type="pres">
      <dgm:prSet presAssocID="{E55CF9EB-5130-4546-BAF5-CF4936B8D96B}" presName="arrow1" presStyleLbl="fgShp" presStyleIdx="0" presStyleCnt="1"/>
      <dgm:spPr>
        <a:solidFill>
          <a:schemeClr val="bg2">
            <a:lumMod val="25000"/>
          </a:schemeClr>
        </a:solidFill>
      </dgm:spPr>
    </dgm:pt>
    <dgm:pt modelId="{C26AEFE0-E44A-4ED3-8B34-6BA990B008D7}" type="pres">
      <dgm:prSet presAssocID="{E55CF9EB-5130-4546-BAF5-CF4936B8D96B}" presName="rectangle" presStyleLbl="revTx" presStyleIdx="0" presStyleCnt="1" custScaleX="13877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B746105-D6F2-43AF-B5E9-5886E75ECBBC}" type="pres">
      <dgm:prSet presAssocID="{82C9B422-8359-45CB-9987-6C4BF952C5BB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A0A88D7-3057-4F12-8077-A5778F244C18}" type="pres">
      <dgm:prSet presAssocID="{3E18F6F8-FBC0-4AC3-8F0F-0D2F2026B308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1DC0584-CF54-42FB-9A76-F0AB0CDC51E5}" type="pres">
      <dgm:prSet presAssocID="{8A3A21D6-AB01-4CC3-A8E4-6DA19A9EA074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C4FB82E-C318-434B-9FDA-98CC6A1865CE}" type="pres">
      <dgm:prSet presAssocID="{E55CF9EB-5130-4546-BAF5-CF4936B8D96B}" presName="funnel" presStyleLbl="trAlignAcc1" presStyleIdx="0" presStyleCnt="1" custLinFactNeighborX="167" custLinFactNeighborY="1125"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lang="nl-NL"/>
        </a:p>
      </dgm:t>
    </dgm:pt>
  </dgm:ptLst>
  <dgm:cxnLst>
    <dgm:cxn modelId="{8DBD0600-B921-45C3-8419-549068F3FCF1}" type="presOf" srcId="{82C9B422-8359-45CB-9987-6C4BF952C5BB}" destId="{1A0A88D7-3057-4F12-8077-A5778F244C18}" srcOrd="0" destOrd="0" presId="urn:microsoft.com/office/officeart/2005/8/layout/funnel1"/>
    <dgm:cxn modelId="{ABB0A337-FB4E-45A2-A37E-8D152F4EFD17}" type="presOf" srcId="{3E18F6F8-FBC0-4AC3-8F0F-0D2F2026B308}" destId="{FB746105-D6F2-43AF-B5E9-5886E75ECBBC}" srcOrd="0" destOrd="0" presId="urn:microsoft.com/office/officeart/2005/8/layout/funnel1"/>
    <dgm:cxn modelId="{D2207F3A-6BA5-4060-BB52-B3F63A486274}" type="presOf" srcId="{8A3A21D6-AB01-4CC3-A8E4-6DA19A9EA074}" destId="{C26AEFE0-E44A-4ED3-8B34-6BA990B008D7}" srcOrd="0" destOrd="0" presId="urn:microsoft.com/office/officeart/2005/8/layout/funnel1"/>
    <dgm:cxn modelId="{43308875-18D4-4C4C-A3FC-BD9F4951F286}" srcId="{E55CF9EB-5130-4546-BAF5-CF4936B8D96B}" destId="{82C9B422-8359-45CB-9987-6C4BF952C5BB}" srcOrd="1" destOrd="0" parTransId="{1E88F072-966B-4F1D-9316-D5863A892386}" sibTransId="{103E5F5E-9454-431F-A9D1-3B62ADC56D1F}"/>
    <dgm:cxn modelId="{7D2FA6DC-7E1D-4E97-A96E-72A87ADBAED2}" type="presOf" srcId="{349089B1-5D54-498F-8081-B61B65529B1E}" destId="{41DC0584-CF54-42FB-9A76-F0AB0CDC51E5}" srcOrd="0" destOrd="0" presId="urn:microsoft.com/office/officeart/2005/8/layout/funnel1"/>
    <dgm:cxn modelId="{C1D358D8-69FB-4A96-873F-89E48FAD5996}" type="presOf" srcId="{E55CF9EB-5130-4546-BAF5-CF4936B8D96B}" destId="{ABE137EE-F8A1-4DA7-AFCB-FDC4115C268C}" srcOrd="0" destOrd="0" presId="urn:microsoft.com/office/officeart/2005/8/layout/funnel1"/>
    <dgm:cxn modelId="{9523A0C8-75DE-4283-B70E-98875B6CB852}" srcId="{E55CF9EB-5130-4546-BAF5-CF4936B8D96B}" destId="{349089B1-5D54-498F-8081-B61B65529B1E}" srcOrd="0" destOrd="0" parTransId="{59F0435F-9D28-496E-A582-582C933BCD20}" sibTransId="{B8270B47-8182-4583-8436-31E593CEA503}"/>
    <dgm:cxn modelId="{2A1B6A85-1026-4D87-BCCD-241D0F2B46B8}" srcId="{E55CF9EB-5130-4546-BAF5-CF4936B8D96B}" destId="{3E18F6F8-FBC0-4AC3-8F0F-0D2F2026B308}" srcOrd="2" destOrd="0" parTransId="{82DDFB7D-3DDB-4EC3-BBD9-BD28BEFEFD15}" sibTransId="{79BEF0CC-0113-4470-8E86-AF38907C0DD9}"/>
    <dgm:cxn modelId="{062AA29B-4738-4F95-B102-E74CF49B95D3}" srcId="{E55CF9EB-5130-4546-BAF5-CF4936B8D96B}" destId="{8A3A21D6-AB01-4CC3-A8E4-6DA19A9EA074}" srcOrd="3" destOrd="0" parTransId="{7F413848-24CE-49D8-BC9F-ADD7A71B89FE}" sibTransId="{A32255FF-79A7-4F5C-8575-E624C46871F6}"/>
    <dgm:cxn modelId="{A085A1DC-6433-43DB-912B-2E4D72C81E17}" type="presParOf" srcId="{ABE137EE-F8A1-4DA7-AFCB-FDC4115C268C}" destId="{F0C1B277-32F6-4584-BEE0-8EDF226517E1}" srcOrd="0" destOrd="0" presId="urn:microsoft.com/office/officeart/2005/8/layout/funnel1"/>
    <dgm:cxn modelId="{A17A4E16-435C-4390-B6E3-44EEE414D80B}" type="presParOf" srcId="{ABE137EE-F8A1-4DA7-AFCB-FDC4115C268C}" destId="{EFD25991-31EE-4FB9-B0B0-75457A92C07A}" srcOrd="1" destOrd="0" presId="urn:microsoft.com/office/officeart/2005/8/layout/funnel1"/>
    <dgm:cxn modelId="{C4D61B11-7495-4469-84B1-5AE5368C4C48}" type="presParOf" srcId="{ABE137EE-F8A1-4DA7-AFCB-FDC4115C268C}" destId="{C26AEFE0-E44A-4ED3-8B34-6BA990B008D7}" srcOrd="2" destOrd="0" presId="urn:microsoft.com/office/officeart/2005/8/layout/funnel1"/>
    <dgm:cxn modelId="{5A7C5AA5-FDCB-4EB4-8156-8FA65E5024EA}" type="presParOf" srcId="{ABE137EE-F8A1-4DA7-AFCB-FDC4115C268C}" destId="{FB746105-D6F2-43AF-B5E9-5886E75ECBBC}" srcOrd="3" destOrd="0" presId="urn:microsoft.com/office/officeart/2005/8/layout/funnel1"/>
    <dgm:cxn modelId="{F5459E57-71F0-4936-8AA1-5335034E156D}" type="presParOf" srcId="{ABE137EE-F8A1-4DA7-AFCB-FDC4115C268C}" destId="{1A0A88D7-3057-4F12-8077-A5778F244C18}" srcOrd="4" destOrd="0" presId="urn:microsoft.com/office/officeart/2005/8/layout/funnel1"/>
    <dgm:cxn modelId="{DE49B254-9974-4F4A-BF10-93D42E4387DF}" type="presParOf" srcId="{ABE137EE-F8A1-4DA7-AFCB-FDC4115C268C}" destId="{41DC0584-CF54-42FB-9A76-F0AB0CDC51E5}" srcOrd="5" destOrd="0" presId="urn:microsoft.com/office/officeart/2005/8/layout/funnel1"/>
    <dgm:cxn modelId="{34B71A5B-FDF0-4C3B-8867-EA1ABE18A9FC}" type="presParOf" srcId="{ABE137EE-F8A1-4DA7-AFCB-FDC4115C268C}" destId="{CC4FB82E-C318-434B-9FDA-98CC6A1865C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E88CF-DE36-4EA0-B076-ACF3A2254753}" type="datetimeFigureOut">
              <a:rPr lang="nl-NL" smtClean="0"/>
              <a:t>9-9-2016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 smtClean="0"/>
              <a:t>(c) Olaf Brugman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A072F-4BFD-477D-8FDD-28B5208E727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97025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66143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58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66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20763" y="687388"/>
            <a:ext cx="3417887" cy="25622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83858" y="8732379"/>
            <a:ext cx="2972547" cy="460141"/>
          </a:xfrm>
          <a:prstGeom prst="rect">
            <a:avLst/>
          </a:prstGeom>
        </p:spPr>
        <p:txBody>
          <a:bodyPr lIns="91138" tIns="45569" rIns="91138" bIns="45569"/>
          <a:lstStyle/>
          <a:p>
            <a:fld id="{BA31F587-6574-4060-8E98-3CEAECCC343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31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20763" y="687388"/>
            <a:ext cx="3417887" cy="25622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83858" y="8732379"/>
            <a:ext cx="2972547" cy="460141"/>
          </a:xfrm>
          <a:prstGeom prst="rect">
            <a:avLst/>
          </a:prstGeom>
        </p:spPr>
        <p:txBody>
          <a:bodyPr lIns="91138" tIns="45569" rIns="91138" bIns="45569"/>
          <a:lstStyle/>
          <a:p>
            <a:fld id="{BA31F587-6574-4060-8E98-3CEAECCC343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44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7811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9824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0238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5.xml"/><Relationship Id="rId7" Type="http://schemas.openxmlformats.org/officeDocument/2006/relationships/image" Target="../media/image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.xml"/><Relationship Id="rId3" Type="http://schemas.openxmlformats.org/officeDocument/2006/relationships/slideMaster" Target="../slideMasters/slideMaster2.xml"/><Relationship Id="rId7" Type="http://schemas.openxmlformats.org/officeDocument/2006/relationships/slide" Target="../slides/slide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slide" Target="../slides/slide1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"Typ hier een citaat."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508000" y="21717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508000" y="6350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600"/>
              </a:spcBef>
              <a:defRPr sz="7000">
                <a:solidFill>
                  <a:srgbClr val="D93E2B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t>Titeltekst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</p:spPr>
        <p:txBody>
          <a:bodyPr/>
          <a:lstStyle>
            <a:lvl1pPr marL="469900" indent="-469900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39800" indent="-469900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409700" indent="-469900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79600" indent="-469900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349500" indent="-469900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" y="-12466"/>
            <a:ext cx="13049293" cy="977696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2" y="936420"/>
            <a:ext cx="5979291" cy="149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82" b="41429"/>
          <a:stretch/>
        </p:blipFill>
        <p:spPr>
          <a:xfrm>
            <a:off x="10067042" y="1371147"/>
            <a:ext cx="1408075" cy="555156"/>
          </a:xfrm>
          <a:prstGeom prst="rect">
            <a:avLst/>
          </a:prstGeom>
        </p:spPr>
      </p:pic>
      <p:sp>
        <p:nvSpPr>
          <p:cNvPr id="28" name="Text Placeholder 10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829472" y="4299988"/>
            <a:ext cx="11359884" cy="948203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ctr" defTabSz="12412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baseline="0">
                <a:solidFill>
                  <a:schemeClr val="bg1"/>
                </a:solidFill>
              </a:defRPr>
            </a:lvl1pPr>
          </a:lstStyle>
          <a:p>
            <a:pPr marL="0" marR="0" lvl="0" indent="0" defTabSz="12412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Subtitle: Arial 18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unbold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sentence case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1" name="Title 1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 bwMode="auto">
          <a:xfrm>
            <a:off x="829473" y="2985171"/>
            <a:ext cx="11345854" cy="10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>
            <a:noAutofit/>
          </a:bodyPr>
          <a:lstStyle>
            <a:lvl1pPr marL="0" marR="0" indent="0" algn="ctr" defTabSz="12412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baseline="0">
                <a:solidFill>
                  <a:schemeClr val="bg1"/>
                </a:solidFill>
              </a:defRPr>
            </a:lvl1pPr>
          </a:lstStyle>
          <a:p>
            <a:pPr marL="0" marR="0" lvl="0" indent="0" defTabSz="12412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Title: Arial 24 </a:t>
            </a:r>
            <a:r>
              <a:rPr kumimoji="0" lang="en-US" sz="3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pt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bold, title case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29473" y="8650308"/>
            <a:ext cx="6314831" cy="345441"/>
          </a:xfrm>
        </p:spPr>
        <p:txBody>
          <a:bodyPr/>
          <a:lstStyle>
            <a:lvl1pPr>
              <a:defRPr kumimoji="0" lang="en-GB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Month DD, YYYY: </a:t>
            </a: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Arial 16pt, </a:t>
            </a:r>
            <a:r>
              <a:rPr kumimoji="0" lang="en-US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unbold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29472" y="5834592"/>
            <a:ext cx="6314832" cy="2560320"/>
          </a:xfrm>
        </p:spPr>
        <p:txBody>
          <a:bodyPr anchor="ctr" anchorCtr="0"/>
          <a:lstStyle>
            <a:lvl1pPr marL="0" marR="0" indent="0" algn="l" defTabSz="1241298" rtl="0" eaLnBrk="1" fontAlgn="base" latinLnBrk="0" hangingPunct="1">
              <a:lnSpc>
                <a:spcPts val="2579"/>
              </a:lnSpc>
              <a:spcBef>
                <a:spcPct val="0"/>
              </a:spcBef>
              <a:spcAft>
                <a:spcPts val="1629"/>
              </a:spcAft>
              <a:buClrTx/>
              <a:buSzTx/>
              <a:buFontTx/>
              <a:buNone/>
              <a:tabLst/>
              <a:defRPr kumimoji="0" lang="en-GB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pPr marL="0" marR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Name: Arial 16pt, </a:t>
            </a:r>
            <a:r>
              <a:rPr kumimoji="0" lang="en-US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unbold</a:t>
            </a: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Function: Arial 16pt, </a:t>
            </a:r>
            <a:r>
              <a:rPr kumimoji="0" lang="en-US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unbold</a:t>
            </a: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Malik Year"/>
          <p:cNvSpPr/>
          <p:nvPr userDrawn="1"/>
        </p:nvSpPr>
        <p:spPr bwMode="auto">
          <a:xfrm>
            <a:off x="332939" y="9207946"/>
            <a:ext cx="1225731" cy="1532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24435" bIns="0" anchor="ctr">
            <a:noAutofit/>
          </a:bodyPr>
          <a:lstStyle/>
          <a:p>
            <a:pPr algn="r" defTabSz="914400" eaLnBrk="0" fontAlgn="base">
              <a:spcBef>
                <a:spcPct val="0"/>
              </a:spcBef>
              <a:spcAft>
                <a:spcPct val="0"/>
              </a:spcAft>
              <a:tabLst>
                <a:tab pos="129302" algn="l"/>
              </a:tabLst>
            </a:pPr>
            <a:r>
              <a:rPr lang="en-US" sz="1000" kern="1200" dirty="0" smtClean="0">
                <a:solidFill>
                  <a:srgbClr val="FFFFFF"/>
                </a:solidFill>
              </a:rPr>
              <a:t>© Malik 2016</a:t>
            </a:r>
          </a:p>
        </p:txBody>
      </p:sp>
      <p:pic>
        <p:nvPicPr>
          <p:cNvPr id="13" name="Grafik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t="94002" r="90176" b="3903"/>
          <a:stretch/>
        </p:blipFill>
        <p:spPr>
          <a:xfrm>
            <a:off x="168652" y="9178078"/>
            <a:ext cx="1091189" cy="204823"/>
          </a:xfrm>
          <a:prstGeom prst="rect">
            <a:avLst/>
          </a:prstGeom>
        </p:spPr>
      </p:pic>
      <p:sp>
        <p:nvSpPr>
          <p:cNvPr id="26" name="Malik Year"/>
          <p:cNvSpPr/>
          <p:nvPr userDrawn="1"/>
        </p:nvSpPr>
        <p:spPr bwMode="auto">
          <a:xfrm>
            <a:off x="846202" y="9207946"/>
            <a:ext cx="1301402" cy="1532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24435" bIns="0" anchor="ctr">
            <a:no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  <a:tabLst>
                <a:tab pos="129302" algn="l"/>
              </a:tabLst>
            </a:pPr>
            <a:r>
              <a:rPr lang="en-US" sz="1000" kern="1200" dirty="0" smtClean="0">
                <a:solidFill>
                  <a:srgbClr val="FFFFFF"/>
                </a:solidFill>
              </a:rPr>
              <a:t>© Malik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50096" y="1110843"/>
            <a:ext cx="2721763" cy="10393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>
                <a:solidFill>
                  <a:schemeClr val="bg1"/>
                </a:solidFill>
              </a:defRPr>
            </a:lvl1pPr>
          </a:lstStyle>
          <a:p>
            <a:pPr marL="0" marR="0" lvl="0" indent="0" defTabSz="12412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Client logo</a:t>
            </a:r>
            <a:b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without shadow, reflection and background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20" name="Grafik 14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3"/>
          <a:stretch/>
        </p:blipFill>
        <p:spPr>
          <a:xfrm>
            <a:off x="9225866" y="5807534"/>
            <a:ext cx="2962549" cy="3191899"/>
          </a:xfrm>
          <a:prstGeom prst="rect">
            <a:avLst/>
          </a:prstGeom>
        </p:spPr>
      </p:pic>
      <p:sp>
        <p:nvSpPr>
          <p:cNvPr id="23" name="TextBox 18"/>
          <p:cNvSpPr txBox="1"/>
          <p:nvPr userDrawn="1">
            <p:custDataLst>
              <p:tags r:id="rId3"/>
            </p:custDataLst>
          </p:nvPr>
        </p:nvSpPr>
        <p:spPr>
          <a:xfrm>
            <a:off x="9757221" y="8379101"/>
            <a:ext cx="2050857" cy="633174"/>
          </a:xfrm>
          <a:prstGeom prst="rect">
            <a:avLst/>
          </a:prstGeom>
          <a:ln algn="ctr"/>
        </p:spPr>
        <p:txBody>
          <a:bodyPr wrap="none" lIns="124130" tIns="62065" rIns="124130" bIns="62065" rtlCol="0" anchor="t">
            <a:spAutoFit/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i="1" dirty="0" smtClean="0">
                <a:solidFill>
                  <a:srgbClr val="FFFFFF"/>
                </a:solidFill>
              </a:rPr>
              <a:t>System-cybernetic</a:t>
            </a:r>
            <a:br>
              <a:rPr lang="en-US" sz="1100" i="1" dirty="0" smtClean="0">
                <a:solidFill>
                  <a:srgbClr val="FFFFFF"/>
                </a:solidFill>
              </a:rPr>
            </a:br>
            <a:r>
              <a:rPr lang="en-US" sz="1100" i="1" dirty="0" smtClean="0">
                <a:solidFill>
                  <a:srgbClr val="FFFFFF"/>
                </a:solidFill>
              </a:rPr>
              <a:t>Malik ManagementSystems</a:t>
            </a:r>
            <a:r>
              <a:rPr lang="en-US" sz="1100" i="1" baseline="30000" dirty="0" smtClean="0">
                <a:solidFill>
                  <a:srgbClr val="FFFFFF"/>
                </a:solidFill>
              </a:rPr>
              <a:t>®</a:t>
            </a: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i="1" dirty="0" smtClean="0">
                <a:solidFill>
                  <a:srgbClr val="FFFFFF"/>
                </a:solidFill>
              </a:rPr>
              <a:t>for mastering complexity</a:t>
            </a:r>
          </a:p>
        </p:txBody>
      </p:sp>
    </p:spTree>
    <p:extLst>
      <p:ext uri="{BB962C8B-B14F-4D97-AF65-F5344CB8AC3E}">
        <p14:creationId xmlns:p14="http://schemas.microsoft.com/office/powerpoint/2010/main" val="21271954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34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29473" y="1088249"/>
            <a:ext cx="11345854" cy="819575"/>
          </a:xfrm>
        </p:spPr>
        <p:txBody>
          <a:bodyPr/>
          <a:lstStyle>
            <a:lvl1pPr>
              <a:defRPr/>
            </a:lvl1pPr>
          </a:lstStyle>
          <a:p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Title: Arial 18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sentence case, bold with a maximum of 2 lines</a:t>
            </a:r>
            <a:endParaRPr lang="en-US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29472" y="9483760"/>
            <a:ext cx="11345856" cy="204365"/>
          </a:xfrm>
        </p:spPr>
        <p:txBody>
          <a:bodyPr anchor="b"/>
          <a:lstStyle>
            <a:lvl1pPr algn="r">
              <a:spcAft>
                <a:spcPts val="0"/>
              </a:spcAft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 dirty="0" smtClean="0"/>
              <a:t>Footer / Document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05020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zsei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9472" y="2214881"/>
            <a:ext cx="11345854" cy="7168444"/>
          </a:xfrm>
        </p:spPr>
        <p:txBody>
          <a:bodyPr/>
          <a:lstStyle>
            <a:lvl1pPr marL="0" marR="0" indent="0" algn="l" defTabSz="12412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15"/>
              </a:spcAft>
              <a:buClr>
                <a:srgbClr val="000000"/>
              </a:buClr>
              <a:buSzTx/>
              <a:buFontTx/>
              <a:buNone/>
              <a:tabLst/>
              <a:defRPr/>
            </a:lvl1pPr>
            <a:lvl2pPr marL="293220" marR="0" indent="-293220" algn="l" defTabSz="12412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15"/>
              </a:spcAft>
              <a:buClr>
                <a:srgbClr val="000000"/>
              </a:buClr>
              <a:buSzTx/>
              <a:buFont typeface="+mj-lt"/>
              <a:buAutoNum type="arabicPeriod"/>
              <a:tabLst>
                <a:tab pos="491347" algn="l"/>
              </a:tabLst>
              <a:defRPr/>
            </a:lvl2pPr>
            <a:lvl3pPr marL="586440" marR="0" indent="-293220" algn="l" defTabSz="1206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15"/>
              </a:spcAft>
              <a:buClr>
                <a:srgbClr val="000000"/>
              </a:buClr>
              <a:buSzTx/>
              <a:buFont typeface="+mj-lt"/>
              <a:buAutoNum type="alphaLcPeriod"/>
              <a:tabLst/>
              <a:defRPr baseline="0"/>
            </a:lvl3pPr>
            <a:lvl4pPr marL="879660" marR="0" indent="-293220" algn="l" defTabSz="12412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15"/>
              </a:spcAft>
              <a:buClr>
                <a:srgbClr val="000000"/>
              </a:buClr>
              <a:buSzTx/>
              <a:buFont typeface="+mj-lt"/>
              <a:buAutoNum type="romanLcPeriod"/>
              <a:tabLst/>
              <a:defRPr/>
            </a:lvl4pPr>
          </a:lstStyle>
          <a:p>
            <a:pPr marL="0" marR="0" lvl="0" indent="0" algn="l" defTabSz="12412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15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level text with no bullet: Arial 16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93220" marR="0" lvl="1" indent="-293220" algn="l" defTabSz="12412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15"/>
              </a:spcAft>
              <a:buClr>
                <a:srgbClr val="000000"/>
              </a:buClr>
              <a:buSzTx/>
              <a:buFont typeface="+mj-lt"/>
              <a:buAutoNum type="arabicPeriod"/>
              <a:tabLst>
                <a:tab pos="491347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 text with numbers</a:t>
            </a:r>
          </a:p>
          <a:p>
            <a:pPr marL="586440" marR="0" lvl="2" indent="-293220" algn="l" defTabSz="1206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15"/>
              </a:spcAft>
              <a:buClr>
                <a:srgbClr val="000000"/>
              </a:buClr>
              <a:buSzTx/>
              <a:buFont typeface="+mj-lt"/>
              <a:buAutoNum type="alphaLcPeriod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 text with alphabet</a:t>
            </a:r>
          </a:p>
          <a:p>
            <a:pPr marL="879660" marR="0" lvl="3" indent="-293220" algn="l" defTabSz="12412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15"/>
              </a:spcAft>
              <a:buClr>
                <a:srgbClr val="000000"/>
              </a:buClr>
              <a:buSzTx/>
              <a:buFont typeface="+mj-lt"/>
              <a:buAutoNum type="romanLcPeriod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 text with roman numbers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Title: Arial 18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sentence case, bold with a maximum of 2 lines</a:t>
            </a:r>
            <a:endParaRPr lang="en-US" noProof="0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29472" y="9443120"/>
            <a:ext cx="11345856" cy="204365"/>
          </a:xfrm>
        </p:spPr>
        <p:txBody>
          <a:bodyPr anchor="b"/>
          <a:lstStyle>
            <a:lvl1pPr>
              <a:spcAft>
                <a:spcPts val="0"/>
              </a:spcAft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 dirty="0" smtClean="0"/>
              <a:t>Footer / Document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35821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ext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29470" y="1088248"/>
            <a:ext cx="11345857" cy="819574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0" dirty="0" smtClean="0"/>
              <a:t>Title: Arial 18 </a:t>
            </a:r>
            <a:r>
              <a:rPr lang="en-US" noProof="0" dirty="0" err="1" smtClean="0"/>
              <a:t>pt</a:t>
            </a:r>
            <a:r>
              <a:rPr lang="en-US" noProof="0" dirty="0" smtClean="0"/>
              <a:t>, sentence case, bold with a maximum of 2 lines</a:t>
            </a:r>
            <a:endParaRPr lang="en-US" noProof="0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2" hasCustomPrompt="1"/>
          </p:nvPr>
        </p:nvSpPr>
        <p:spPr>
          <a:xfrm>
            <a:off x="2367016" y="2214881"/>
            <a:ext cx="8270769" cy="7168000"/>
          </a:xfrm>
        </p:spPr>
        <p:txBody>
          <a:bodyPr/>
          <a:lstStyle>
            <a:lvl1pPr eaLnBrk="1" hangingPunct="1">
              <a:buClr>
                <a:srgbClr val="000000"/>
              </a:buClr>
              <a:defRPr sz="1600"/>
            </a:lvl1pPr>
            <a:lvl2pPr marL="293084" indent="-293084" eaLnBrk="1" hangingPunct="1">
              <a:buClr>
                <a:srgbClr val="000000"/>
              </a:buClr>
              <a:defRPr sz="1600"/>
            </a:lvl2pPr>
            <a:lvl3pPr marL="586169" indent="-293084" eaLnBrk="1" hangingPunct="1">
              <a:buClr>
                <a:srgbClr val="000000"/>
              </a:buClr>
              <a:defRPr sz="1600"/>
            </a:lvl3pPr>
            <a:lvl4pPr marL="879253" indent="-293084" eaLnBrk="1" hangingPunct="1">
              <a:buClr>
                <a:srgbClr val="000000"/>
              </a:buClr>
              <a:defRPr sz="1600"/>
            </a:lvl4pPr>
          </a:lstStyle>
          <a:p>
            <a:pPr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First level text with no bullet: Arial 12 </a:t>
            </a:r>
            <a:r>
              <a:rPr lang="en-US" kern="0" noProof="0" dirty="0" err="1" smtClean="0">
                <a:latin typeface="+mn-lt"/>
              </a:rPr>
              <a:t>pt</a:t>
            </a:r>
            <a:endParaRPr lang="en-US" kern="0" noProof="0" dirty="0" smtClean="0">
              <a:latin typeface="+mn-lt"/>
            </a:endParaRPr>
          </a:p>
          <a:p>
            <a:pPr lvl="1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Second level text with numbers</a:t>
            </a:r>
          </a:p>
          <a:p>
            <a:pPr lvl="2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Third level text with alphabet</a:t>
            </a:r>
          </a:p>
          <a:p>
            <a:pPr lvl="3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Fourth level text with roman numbers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29472" y="9416306"/>
            <a:ext cx="11345854" cy="204365"/>
          </a:xfrm>
        </p:spPr>
        <p:txBody>
          <a:bodyPr anchor="b"/>
          <a:lstStyle>
            <a:lvl1pPr>
              <a:spcAft>
                <a:spcPts val="0"/>
              </a:spcAft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 dirty="0" smtClean="0"/>
              <a:t>Footer / Document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955994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zseitiges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830385" y="2214881"/>
            <a:ext cx="6465431" cy="7168444"/>
          </a:xfrm>
        </p:spPr>
        <p:txBody>
          <a:bodyPr/>
          <a:lstStyle>
            <a:lvl1pPr eaLnBrk="1" hangingPunct="1">
              <a:buClr>
                <a:srgbClr val="000000"/>
              </a:buClr>
              <a:defRPr baseline="0"/>
            </a:lvl1pPr>
            <a:lvl2pPr eaLnBrk="1" hangingPunct="1">
              <a:buClr>
                <a:srgbClr val="000000"/>
              </a:buClr>
              <a:defRPr/>
            </a:lvl2pPr>
            <a:lvl3pPr eaLnBrk="1" hangingPunct="1">
              <a:buClr>
                <a:srgbClr val="000000"/>
              </a:buClr>
              <a:defRPr/>
            </a:lvl3pPr>
            <a:lvl4pPr eaLnBrk="1" hangingPunct="1">
              <a:buClr>
                <a:srgbClr val="000000"/>
              </a:buClr>
              <a:defRPr/>
            </a:lvl4pPr>
          </a:lstStyle>
          <a:p>
            <a:pPr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Picture / diagram / table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29470" y="1088248"/>
            <a:ext cx="11345857" cy="819574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0" dirty="0" smtClean="0"/>
              <a:t>Title: Arial 18 </a:t>
            </a:r>
            <a:r>
              <a:rPr lang="en-US" noProof="0" dirty="0" err="1" smtClean="0"/>
              <a:t>pt</a:t>
            </a:r>
            <a:r>
              <a:rPr lang="en-US" noProof="0" dirty="0" smtClean="0"/>
              <a:t>, sentence case, bold with a maximum of 2 lines</a:t>
            </a:r>
            <a:endParaRPr lang="en-US" noProof="0" dirty="0"/>
          </a:p>
        </p:txBody>
      </p:sp>
      <p:sp>
        <p:nvSpPr>
          <p:cNvPr id="6" name="Inhaltsplatzhalter 3"/>
          <p:cNvSpPr>
            <a:spLocks noGrp="1"/>
          </p:cNvSpPr>
          <p:nvPr>
            <p:ph sz="quarter" idx="17" hasCustomPrompt="1"/>
          </p:nvPr>
        </p:nvSpPr>
        <p:spPr>
          <a:xfrm>
            <a:off x="7579387" y="2214881"/>
            <a:ext cx="4593822" cy="7168000"/>
          </a:xfrm>
        </p:spPr>
        <p:txBody>
          <a:bodyPr/>
          <a:lstStyle>
            <a:lvl1pPr eaLnBrk="1" hangingPunct="1">
              <a:buClr>
                <a:srgbClr val="000000"/>
              </a:buClr>
              <a:defRPr sz="1600"/>
            </a:lvl1pPr>
            <a:lvl2pPr eaLnBrk="1" hangingPunct="1">
              <a:buClr>
                <a:srgbClr val="000000"/>
              </a:buClr>
              <a:defRPr sz="1600"/>
            </a:lvl2pPr>
            <a:lvl3pPr eaLnBrk="1" hangingPunct="1">
              <a:buClr>
                <a:srgbClr val="000000"/>
              </a:buClr>
              <a:defRPr sz="1600"/>
            </a:lvl3pPr>
            <a:lvl4pPr eaLnBrk="1" hangingPunct="1">
              <a:buClr>
                <a:srgbClr val="000000"/>
              </a:buClr>
              <a:defRPr sz="1600"/>
            </a:lvl4pPr>
          </a:lstStyle>
          <a:p>
            <a:pPr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First level text with no bullet: Arial 12 </a:t>
            </a:r>
            <a:r>
              <a:rPr lang="en-US" kern="0" noProof="0" dirty="0" err="1" smtClean="0">
                <a:latin typeface="+mn-lt"/>
              </a:rPr>
              <a:t>pt</a:t>
            </a:r>
            <a:endParaRPr lang="en-US" kern="0" noProof="0" dirty="0" smtClean="0">
              <a:latin typeface="+mn-lt"/>
            </a:endParaRPr>
          </a:p>
          <a:p>
            <a:pPr lvl="1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Second level text with numbers</a:t>
            </a:r>
          </a:p>
          <a:p>
            <a:pPr lvl="2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Third level text with alphabet</a:t>
            </a:r>
          </a:p>
          <a:p>
            <a:pPr lvl="3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Fourth level text with roman numbers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29472" y="9443120"/>
            <a:ext cx="11345854" cy="204365"/>
          </a:xfrm>
        </p:spPr>
        <p:txBody>
          <a:bodyPr anchor="b"/>
          <a:lstStyle>
            <a:lvl1pPr>
              <a:spcAft>
                <a:spcPts val="0"/>
              </a:spcAft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 dirty="0" smtClean="0"/>
              <a:t>Footer / Document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73696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SSES ELEMEN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29473" y="1088248"/>
            <a:ext cx="11345854" cy="819574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0" dirty="0" smtClean="0"/>
              <a:t>Title: Arial 18 </a:t>
            </a:r>
            <a:r>
              <a:rPr lang="en-US" noProof="0" dirty="0" err="1" smtClean="0"/>
              <a:t>pt</a:t>
            </a:r>
            <a:r>
              <a:rPr lang="en-US" noProof="0" dirty="0" smtClean="0"/>
              <a:t>, sentence case, bold with a maximum of 2 lines</a:t>
            </a:r>
            <a:endParaRPr lang="en-US" noProof="0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829472" y="2214881"/>
            <a:ext cx="4092345" cy="7168444"/>
          </a:xfrm>
        </p:spPr>
        <p:txBody>
          <a:bodyPr/>
          <a:lstStyle>
            <a:lvl1pPr eaLnBrk="1" hangingPunct="1">
              <a:buClr>
                <a:srgbClr val="000000"/>
              </a:buClr>
              <a:defRPr baseline="0"/>
            </a:lvl1pPr>
            <a:lvl2pPr eaLnBrk="1" hangingPunct="1">
              <a:buClr>
                <a:srgbClr val="000000"/>
              </a:buClr>
              <a:defRPr/>
            </a:lvl2pPr>
            <a:lvl3pPr eaLnBrk="1" hangingPunct="1">
              <a:buClr>
                <a:srgbClr val="000000"/>
              </a:buClr>
              <a:defRPr/>
            </a:lvl3pPr>
            <a:lvl4pPr eaLnBrk="1" hangingPunct="1">
              <a:buClr>
                <a:srgbClr val="000000"/>
              </a:buClr>
              <a:defRPr/>
            </a:lvl4pPr>
          </a:lstStyle>
          <a:p>
            <a:pPr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Picture / diagram / table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quarter" idx="17" hasCustomPrompt="1"/>
          </p:nvPr>
        </p:nvSpPr>
        <p:spPr>
          <a:xfrm>
            <a:off x="5211924" y="2214881"/>
            <a:ext cx="6961285" cy="7168000"/>
          </a:xfrm>
        </p:spPr>
        <p:txBody>
          <a:bodyPr/>
          <a:lstStyle>
            <a:lvl1pPr eaLnBrk="1" hangingPunct="1">
              <a:buClr>
                <a:srgbClr val="000000"/>
              </a:buClr>
              <a:defRPr sz="1600"/>
            </a:lvl1pPr>
            <a:lvl2pPr eaLnBrk="1" hangingPunct="1">
              <a:buClr>
                <a:srgbClr val="000000"/>
              </a:buClr>
              <a:defRPr sz="1600"/>
            </a:lvl2pPr>
            <a:lvl3pPr eaLnBrk="1" hangingPunct="1">
              <a:buClr>
                <a:srgbClr val="000000"/>
              </a:buClr>
              <a:defRPr sz="1600"/>
            </a:lvl3pPr>
            <a:lvl4pPr eaLnBrk="1" hangingPunct="1">
              <a:buClr>
                <a:srgbClr val="000000"/>
              </a:buClr>
              <a:defRPr sz="1600"/>
            </a:lvl4pPr>
          </a:lstStyle>
          <a:p>
            <a:pPr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First level text with no bullet: Arial 12 </a:t>
            </a:r>
            <a:r>
              <a:rPr lang="en-US" kern="0" noProof="0" dirty="0" err="1" smtClean="0">
                <a:latin typeface="+mn-lt"/>
              </a:rPr>
              <a:t>pt</a:t>
            </a:r>
            <a:endParaRPr lang="en-US" kern="0" noProof="0" dirty="0" smtClean="0">
              <a:latin typeface="+mn-lt"/>
            </a:endParaRPr>
          </a:p>
          <a:p>
            <a:pPr lvl="1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Second level text with numbers</a:t>
            </a:r>
          </a:p>
          <a:p>
            <a:pPr lvl="2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Third level text with alphabet</a:t>
            </a:r>
          </a:p>
          <a:p>
            <a:pPr lvl="3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Fourth level text with roman numbers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29472" y="9443120"/>
            <a:ext cx="11345856" cy="204365"/>
          </a:xfrm>
        </p:spPr>
        <p:txBody>
          <a:bodyPr anchor="b"/>
          <a:lstStyle>
            <a:lvl1pPr>
              <a:spcAft>
                <a:spcPts val="0"/>
              </a:spcAft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 dirty="0" smtClean="0"/>
              <a:t>Footer / Document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91952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ines Element u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29470" y="1088248"/>
            <a:ext cx="11345857" cy="819574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0" dirty="0" smtClean="0"/>
              <a:t>Title: Arial 18 </a:t>
            </a:r>
            <a:r>
              <a:rPr lang="en-US" noProof="0" dirty="0" err="1" smtClean="0"/>
              <a:t>pt</a:t>
            </a:r>
            <a:r>
              <a:rPr lang="en-US" noProof="0" dirty="0" smtClean="0"/>
              <a:t>, sentence case, bold with a maximum of 2 lines</a:t>
            </a:r>
            <a:endParaRPr lang="en-US" noProof="0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29472" y="9443120"/>
            <a:ext cx="11345854" cy="204365"/>
          </a:xfrm>
        </p:spPr>
        <p:txBody>
          <a:bodyPr anchor="b"/>
          <a:lstStyle>
            <a:lvl1pPr>
              <a:spcAft>
                <a:spcPts val="0"/>
              </a:spcAft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 dirty="0" smtClean="0"/>
              <a:t>Footer / Document title</a:t>
            </a:r>
            <a:endParaRPr lang="en-US" noProof="0" dirty="0"/>
          </a:p>
        </p:txBody>
      </p:sp>
      <p:sp>
        <p:nvSpPr>
          <p:cNvPr id="7" name="Inhaltsplatzhalter 4"/>
          <p:cNvSpPr>
            <a:spLocks noGrp="1"/>
          </p:cNvSpPr>
          <p:nvPr>
            <p:ph sz="quarter" idx="13" hasCustomPrompt="1"/>
          </p:nvPr>
        </p:nvSpPr>
        <p:spPr>
          <a:xfrm>
            <a:off x="829473" y="2229965"/>
            <a:ext cx="5529600" cy="7153360"/>
          </a:xfrm>
        </p:spPr>
        <p:txBody>
          <a:bodyPr/>
          <a:lstStyle>
            <a:lvl1pPr eaLnBrk="1" hangingPunct="1">
              <a:buClr>
                <a:srgbClr val="000000"/>
              </a:buClr>
              <a:defRPr sz="1600"/>
            </a:lvl1pPr>
            <a:lvl2pPr eaLnBrk="1" hangingPunct="1">
              <a:buClr>
                <a:srgbClr val="000000"/>
              </a:buClr>
              <a:defRPr sz="1600"/>
            </a:lvl2pPr>
            <a:lvl3pPr eaLnBrk="1" hangingPunct="1">
              <a:buClr>
                <a:srgbClr val="000000"/>
              </a:buClr>
              <a:defRPr sz="1600"/>
            </a:lvl3pPr>
            <a:lvl4pPr eaLnBrk="1" hangingPunct="1">
              <a:buClr>
                <a:srgbClr val="000000"/>
              </a:buClr>
              <a:defRPr sz="1600"/>
            </a:lvl4pPr>
          </a:lstStyle>
          <a:p>
            <a:pPr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First level text with no bullet: Arial 12 </a:t>
            </a:r>
            <a:r>
              <a:rPr lang="en-US" kern="0" noProof="0" dirty="0" err="1" smtClean="0">
                <a:latin typeface="+mn-lt"/>
              </a:rPr>
              <a:t>pt</a:t>
            </a:r>
            <a:endParaRPr lang="en-US" kern="0" noProof="0" dirty="0" smtClean="0">
              <a:latin typeface="+mn-lt"/>
            </a:endParaRPr>
          </a:p>
          <a:p>
            <a:pPr lvl="1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Second level text with numbers</a:t>
            </a:r>
          </a:p>
          <a:p>
            <a:pPr lvl="2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Third level text with alphabet</a:t>
            </a:r>
          </a:p>
          <a:p>
            <a:pPr lvl="3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Fourth level text with roman numbers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 hasCustomPrompt="1"/>
          </p:nvPr>
        </p:nvSpPr>
        <p:spPr>
          <a:xfrm>
            <a:off x="6646521" y="2229965"/>
            <a:ext cx="5529600" cy="7153360"/>
          </a:xfrm>
        </p:spPr>
        <p:txBody>
          <a:bodyPr/>
          <a:lstStyle>
            <a:lvl1pPr eaLnBrk="1" hangingPunct="1">
              <a:buClr>
                <a:srgbClr val="000000"/>
              </a:buClr>
              <a:defRPr sz="1600"/>
            </a:lvl1pPr>
            <a:lvl2pPr eaLnBrk="1" hangingPunct="1">
              <a:buClr>
                <a:srgbClr val="000000"/>
              </a:buClr>
              <a:defRPr sz="1600"/>
            </a:lvl2pPr>
            <a:lvl3pPr eaLnBrk="1" hangingPunct="1">
              <a:buClr>
                <a:srgbClr val="000000"/>
              </a:buClr>
              <a:defRPr sz="1600"/>
            </a:lvl3pPr>
            <a:lvl4pPr eaLnBrk="1" hangingPunct="1">
              <a:buClr>
                <a:srgbClr val="000000"/>
              </a:buClr>
              <a:defRPr sz="1600"/>
            </a:lvl4pPr>
          </a:lstStyle>
          <a:p>
            <a:pPr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First level text with no bullet: Arial 12 </a:t>
            </a:r>
            <a:r>
              <a:rPr lang="en-US" kern="0" noProof="0" dirty="0" err="1" smtClean="0">
                <a:latin typeface="+mn-lt"/>
              </a:rPr>
              <a:t>pt</a:t>
            </a:r>
            <a:endParaRPr lang="en-US" kern="0" noProof="0" dirty="0" smtClean="0">
              <a:latin typeface="+mn-lt"/>
            </a:endParaRPr>
          </a:p>
          <a:p>
            <a:pPr lvl="1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Second level text with numbers</a:t>
            </a:r>
          </a:p>
          <a:p>
            <a:pPr lvl="2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Third level text with alphabet</a:t>
            </a:r>
          </a:p>
          <a:p>
            <a:pPr lvl="3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Fourth level text with roman numbers</a:t>
            </a:r>
          </a:p>
        </p:txBody>
      </p:sp>
    </p:spTree>
    <p:extLst>
      <p:ext uri="{BB962C8B-B14F-4D97-AF65-F5344CB8AC3E}">
        <p14:creationId xmlns:p14="http://schemas.microsoft.com/office/powerpoint/2010/main" val="9528240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WEISS">
    <p:bg>
      <p:bgPr>
        <a:gradFill>
          <a:gsLst>
            <a:gs pos="0">
              <a:schemeClr val="bg1">
                <a:lumMod val="95000"/>
              </a:schemeClr>
            </a:gs>
            <a:gs pos="85000">
              <a:srgbClr val="51D77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829472" y="1095465"/>
            <a:ext cx="11345856" cy="169784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lang="de-DE" sz="2200" b="1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 smtClean="0"/>
              <a:t>Headline</a:t>
            </a:r>
            <a:br>
              <a:rPr lang="en-US" noProof="0" dirty="0" smtClean="0"/>
            </a:br>
            <a:r>
              <a:rPr lang="en-US" noProof="0" dirty="0" smtClean="0"/>
              <a:t>Arial 24 </a:t>
            </a:r>
            <a:r>
              <a:rPr lang="en-US" noProof="0" dirty="0" err="1" smtClean="0"/>
              <a:t>pt</a:t>
            </a:r>
            <a:r>
              <a:rPr lang="en-US" noProof="0" dirty="0" smtClean="0"/>
              <a:t>, bold, title case</a:t>
            </a:r>
            <a:endParaRPr lang="en-US" noProof="0" dirty="0"/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20969" y="3340729"/>
            <a:ext cx="7762860" cy="1472071"/>
          </a:xfrm>
        </p:spPr>
        <p:txBody>
          <a:bodyPr/>
          <a:lstStyle>
            <a:lvl1pPr marL="465487" indent="-465487" algn="l">
              <a:buFont typeface="+mj-lt"/>
              <a:buAutoNum type="arabicPeriod"/>
              <a:defRPr sz="1600" baseline="0">
                <a:solidFill>
                  <a:schemeClr val="tx1"/>
                </a:solidFill>
              </a:defRPr>
            </a:lvl1pPr>
          </a:lstStyle>
          <a:p>
            <a:r>
              <a:rPr lang="en-US" sz="2400" kern="0" noProof="0" dirty="0" smtClean="0"/>
              <a:t>Subtitle/reader guidance text</a:t>
            </a:r>
            <a:br>
              <a:rPr lang="en-US" sz="2400" kern="0" noProof="0" dirty="0" smtClean="0"/>
            </a:br>
            <a:r>
              <a:rPr lang="en-US" sz="2400" kern="0" noProof="0" dirty="0" smtClean="0"/>
              <a:t>Arial 18pt, </a:t>
            </a:r>
            <a:r>
              <a:rPr lang="en-US" sz="2400" kern="0" noProof="0" dirty="0" err="1" smtClean="0"/>
              <a:t>unbold</a:t>
            </a:r>
            <a:r>
              <a:rPr lang="en-US" sz="2400" kern="0" noProof="0" dirty="0" smtClean="0"/>
              <a:t>, sentence case</a:t>
            </a:r>
            <a:endParaRPr lang="en-US" sz="2400" kern="0" noProof="0" dirty="0"/>
          </a:p>
        </p:txBody>
      </p:sp>
    </p:spTree>
    <p:extLst>
      <p:ext uri="{BB962C8B-B14F-4D97-AF65-F5344CB8AC3E}">
        <p14:creationId xmlns:p14="http://schemas.microsoft.com/office/powerpoint/2010/main" val="199946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WEISS_Modell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13"/>
          <p:cNvSpPr>
            <a:spLocks noGrp="1"/>
          </p:cNvSpPr>
          <p:nvPr>
            <p:ph type="pic" sz="quarter" idx="12" hasCustomPrompt="1"/>
          </p:nvPr>
        </p:nvSpPr>
        <p:spPr>
          <a:xfrm>
            <a:off x="829473" y="2230060"/>
            <a:ext cx="5377543" cy="554510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Add picture by clicking the symbol</a:t>
            </a:r>
            <a:endParaRPr lang="en-US" noProof="0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2401" y="4774388"/>
            <a:ext cx="5672927" cy="1019492"/>
          </a:xfrm>
          <a:ln algn="ctr"/>
        </p:spPr>
        <p:txBody>
          <a:bodyPr wrap="none" lIns="48870" tIns="48870" rIns="48870" bIns="48870" rtlCol="0" anchor="t">
            <a:noAutofit/>
          </a:bodyPr>
          <a:lstStyle>
            <a:lvl1pPr>
              <a:defRPr lang="de-CH" sz="2400" kern="120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z="2400" kern="0" noProof="0" dirty="0" smtClean="0"/>
              <a:t>Subtitle/reader guidance text</a:t>
            </a:r>
            <a:br>
              <a:rPr lang="en-US" sz="2400" kern="0" noProof="0" dirty="0" smtClean="0"/>
            </a:br>
            <a:r>
              <a:rPr lang="en-US" sz="2400" kern="0" noProof="0" dirty="0" smtClean="0"/>
              <a:t>Arial 18 </a:t>
            </a:r>
            <a:r>
              <a:rPr lang="en-US" sz="2400" kern="0" noProof="0" dirty="0" err="1" smtClean="0"/>
              <a:t>pt</a:t>
            </a:r>
            <a:r>
              <a:rPr lang="en-US" sz="2400" kern="0" noProof="0" dirty="0" smtClean="0"/>
              <a:t>, </a:t>
            </a:r>
            <a:r>
              <a:rPr lang="en-US" sz="2400" kern="0" noProof="0" dirty="0" err="1" smtClean="0"/>
              <a:t>unbold</a:t>
            </a:r>
            <a:endParaRPr lang="en-US" sz="2400" kern="0" noProof="0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502401" y="2726161"/>
            <a:ext cx="5672927" cy="1697849"/>
          </a:xfrm>
        </p:spPr>
        <p:txBody>
          <a:bodyPr anchor="b">
            <a:noAutofit/>
          </a:bodyPr>
          <a:lstStyle>
            <a:lvl1pPr>
              <a:defRPr sz="33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Headline, Arial 24 </a:t>
            </a:r>
            <a:r>
              <a:rPr lang="en-US" noProof="0" dirty="0" err="1" smtClean="0"/>
              <a:t>pt</a:t>
            </a:r>
            <a:r>
              <a:rPr lang="en-US" noProof="0" dirty="0" smtClean="0"/>
              <a:t>, bold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04886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5" y="0"/>
            <a:ext cx="13049293" cy="9776969"/>
          </a:xfrm>
          <a:prstGeom prst="rect">
            <a:avLst/>
          </a:prstGeom>
        </p:spPr>
      </p:pic>
      <p:sp>
        <p:nvSpPr>
          <p:cNvPr id="15" name="Title 18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829472" y="2759899"/>
            <a:ext cx="11345856" cy="169784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defRPr lang="de-DE" sz="3300" b="1" baseline="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 smtClean="0"/>
              <a:t>Headline</a:t>
            </a:r>
            <a:br>
              <a:rPr lang="en-US" noProof="0" dirty="0" smtClean="0"/>
            </a:br>
            <a:r>
              <a:rPr lang="en-US" noProof="0" dirty="0" smtClean="0"/>
              <a:t>Arial 24 </a:t>
            </a:r>
            <a:r>
              <a:rPr lang="en-US" noProof="0" dirty="0" err="1" smtClean="0"/>
              <a:t>pt</a:t>
            </a:r>
            <a:r>
              <a:rPr lang="en-US" noProof="0" dirty="0" smtClean="0"/>
              <a:t>, bold, title case</a:t>
            </a:r>
            <a:endParaRPr lang="en-US" noProof="0" dirty="0"/>
          </a:p>
        </p:txBody>
      </p:sp>
      <p:sp>
        <p:nvSpPr>
          <p:cNvPr id="19" name="Text Box 114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12117858" y="9446401"/>
            <a:ext cx="604948" cy="199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 anchor="b" anchorCtr="0">
            <a:noAutofit/>
          </a:bodyPr>
          <a:lstStyle/>
          <a:p>
            <a:pPr algn="r" defTabSz="914400" eaLnBrk="0" fontAlgn="base">
              <a:spcBef>
                <a:spcPct val="0"/>
              </a:spcBef>
              <a:spcAft>
                <a:spcPct val="0"/>
              </a:spcAft>
              <a:tabLst>
                <a:tab pos="129302" algn="l"/>
              </a:tabLst>
            </a:pPr>
            <a:r>
              <a:rPr lang="en-US" sz="1000" kern="1200" dirty="0" smtClean="0">
                <a:solidFill>
                  <a:srgbClr val="FFFFFF"/>
                </a:solidFill>
              </a:rPr>
              <a:t>page </a:t>
            </a:r>
            <a:fld id="{F3FE6D16-D978-4CD7-AD58-EC27A530E682}" type="slidenum">
              <a:rPr lang="en-US" sz="1000" kern="1200" smtClean="0">
                <a:solidFill>
                  <a:srgbClr val="FFFFFF"/>
                </a:solidFill>
              </a:rPr>
              <a:pPr algn="r" defTabSz="914400" eaLnBrk="0" fontAlgn="base">
                <a:spcBef>
                  <a:spcPct val="0"/>
                </a:spcBef>
                <a:spcAft>
                  <a:spcPct val="0"/>
                </a:spcAft>
                <a:tabLst>
                  <a:tab pos="129302" algn="l"/>
                </a:tabLst>
              </a:pPr>
              <a:t>‹#›</a:t>
            </a:fld>
            <a:endParaRPr lang="en-US" sz="1000" kern="1200" dirty="0">
              <a:solidFill>
                <a:srgbClr val="FFFFFF"/>
              </a:solidFill>
            </a:endParaRP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9471" y="4812800"/>
            <a:ext cx="11345856" cy="1472071"/>
          </a:xfrm>
        </p:spPr>
        <p:txBody>
          <a:bodyPr/>
          <a:lstStyle>
            <a:lvl1pPr algn="ctr">
              <a:defRPr sz="1900" baseline="0">
                <a:solidFill>
                  <a:schemeClr val="bg1"/>
                </a:solidFill>
              </a:defRPr>
            </a:lvl1pPr>
          </a:lstStyle>
          <a:p>
            <a:r>
              <a:rPr lang="en-US" sz="2400" kern="0" noProof="0" dirty="0" smtClean="0"/>
              <a:t>Subtitle/reader guidance text</a:t>
            </a:r>
            <a:br>
              <a:rPr lang="en-US" sz="2400" kern="0" noProof="0" dirty="0" smtClean="0"/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Arial 18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unbold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sentence case</a:t>
            </a:r>
            <a:endParaRPr lang="en-US" sz="2400" kern="0" noProof="0" dirty="0"/>
          </a:p>
        </p:txBody>
      </p:sp>
      <p:pic>
        <p:nvPicPr>
          <p:cNvPr id="21" name="Picture 13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82" b="41429"/>
          <a:stretch/>
        </p:blipFill>
        <p:spPr>
          <a:xfrm>
            <a:off x="11660359" y="154878"/>
            <a:ext cx="1087015" cy="428574"/>
          </a:xfrm>
          <a:prstGeom prst="rect">
            <a:avLst/>
          </a:prstGeom>
        </p:spPr>
      </p:pic>
      <p:sp>
        <p:nvSpPr>
          <p:cNvPr id="22" name="Textfeld 21"/>
          <p:cNvSpPr txBox="1"/>
          <p:nvPr userDrawn="1"/>
        </p:nvSpPr>
        <p:spPr>
          <a:xfrm>
            <a:off x="556755" y="9443015"/>
            <a:ext cx="1023628" cy="252583"/>
          </a:xfrm>
          <a:prstGeom prst="rect">
            <a:avLst/>
          </a:prstGeom>
          <a:ln algn="ctr"/>
        </p:spPr>
        <p:txBody>
          <a:bodyPr wrap="none" lIns="48870" tIns="48870" rIns="48870" bIns="48870" rtlCol="0" anchor="t">
            <a:spAutoFit/>
          </a:bodyPr>
          <a:lstStyle/>
          <a:p>
            <a:pPr algn="r" defTabSz="1241298" fontAlgn="base" hangingPunct="1">
              <a:spcBef>
                <a:spcPct val="0"/>
              </a:spcBef>
              <a:spcAft>
                <a:spcPct val="0"/>
              </a:spcAft>
            </a:pPr>
            <a:fld id="{57345E0F-2BC9-46AC-A1FF-13EEBF9AC1B2}" type="datetime4">
              <a:rPr lang="en-US" sz="1000" kern="1200" smtClean="0">
                <a:solidFill>
                  <a:srgbClr val="FFFFFF"/>
                </a:solidFill>
              </a:rPr>
              <a:pPr algn="r" defTabSz="1241298" fontAlgn="base" hangingPunct="1">
                <a:spcBef>
                  <a:spcPct val="0"/>
                </a:spcBef>
                <a:spcAft>
                  <a:spcPct val="0"/>
                </a:spcAft>
              </a:pPr>
              <a:t>September 9, 2016</a:t>
            </a:fld>
            <a:endParaRPr lang="en-US" sz="1000" kern="1200" dirty="0" smtClean="0">
              <a:solidFill>
                <a:srgbClr val="FFFFFF"/>
              </a:solidFill>
            </a:endParaRPr>
          </a:p>
        </p:txBody>
      </p:sp>
      <p:pic>
        <p:nvPicPr>
          <p:cNvPr id="23" name="Grafik 17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t="97221" r="90176" b="760"/>
          <a:stretch/>
        </p:blipFill>
        <p:spPr>
          <a:xfrm>
            <a:off x="168652" y="9492748"/>
            <a:ext cx="1091189" cy="197386"/>
          </a:xfrm>
          <a:prstGeom prst="rect">
            <a:avLst/>
          </a:prstGeom>
        </p:spPr>
      </p:pic>
      <p:sp>
        <p:nvSpPr>
          <p:cNvPr id="25" name="Malik Year"/>
          <p:cNvSpPr/>
          <p:nvPr userDrawn="1"/>
        </p:nvSpPr>
        <p:spPr bwMode="auto">
          <a:xfrm>
            <a:off x="846202" y="9492749"/>
            <a:ext cx="1301402" cy="1532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24435" bIns="0" anchor="ctr">
            <a:no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  <a:tabLst>
                <a:tab pos="129302" algn="l"/>
              </a:tabLst>
            </a:pPr>
            <a:r>
              <a:rPr lang="en-US" sz="1000" kern="1200" dirty="0" smtClean="0">
                <a:solidFill>
                  <a:srgbClr val="FFFFFF"/>
                </a:solidFill>
              </a:rPr>
              <a:t>© Malik</a:t>
            </a:r>
          </a:p>
        </p:txBody>
      </p:sp>
      <p:sp>
        <p:nvSpPr>
          <p:cNvPr id="13" name="Abgerundetes Rechteck 4">
            <a:hlinkClick r:id="rId7" action="ppaction://hlinksldjump"/>
          </p:cNvPr>
          <p:cNvSpPr/>
          <p:nvPr userDrawn="1"/>
        </p:nvSpPr>
        <p:spPr bwMode="auto">
          <a:xfrm>
            <a:off x="2245749" y="130126"/>
            <a:ext cx="1320487" cy="390144"/>
          </a:xfrm>
          <a:prstGeom prst="round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870" tIns="63531" rIns="48870" bIns="63531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/>
            <a:r>
              <a:rPr lang="en-US" sz="1200" kern="1200" dirty="0" smtClean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17" name="Abgerundetes Rechteck 4">
            <a:hlinkClick r:id="rId8" action="ppaction://hlinksldjump"/>
          </p:cNvPr>
          <p:cNvSpPr/>
          <p:nvPr userDrawn="1"/>
        </p:nvSpPr>
        <p:spPr bwMode="auto">
          <a:xfrm>
            <a:off x="829470" y="130126"/>
            <a:ext cx="1320487" cy="390144"/>
          </a:xfrm>
          <a:prstGeom prst="round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870" tIns="63531" rIns="48870" bIns="63531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/>
            <a:r>
              <a:rPr lang="en-US" sz="1200" kern="1200" dirty="0" smtClean="0">
                <a:solidFill>
                  <a:srgbClr val="FFFFFF"/>
                </a:solidFill>
              </a:rPr>
              <a:t>Contents</a:t>
            </a:r>
          </a:p>
        </p:txBody>
      </p:sp>
      <p:sp>
        <p:nvSpPr>
          <p:cNvPr id="24" name="Abgerundetes Rechteck 4">
            <a:hlinkClick r:id="rId9" action="ppaction://hlinksldjump"/>
          </p:cNvPr>
          <p:cNvSpPr/>
          <p:nvPr userDrawn="1"/>
        </p:nvSpPr>
        <p:spPr bwMode="auto">
          <a:xfrm>
            <a:off x="3662028" y="130126"/>
            <a:ext cx="1320487" cy="390144"/>
          </a:xfrm>
          <a:prstGeom prst="round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870" tIns="63531" rIns="48870" bIns="63531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/>
            <a:r>
              <a:rPr lang="en-US" sz="1200" kern="1200" dirty="0" smtClean="0">
                <a:solidFill>
                  <a:srgbClr val="FFFFFF"/>
                </a:solidFill>
              </a:rPr>
              <a:t>Topics Overview</a:t>
            </a:r>
          </a:p>
        </p:txBody>
      </p:sp>
    </p:spTree>
    <p:extLst>
      <p:ext uri="{BB962C8B-B14F-4D97-AF65-F5344CB8AC3E}">
        <p14:creationId xmlns:p14="http://schemas.microsoft.com/office/powerpoint/2010/main" val="9590905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5" y="0"/>
            <a:ext cx="13049293" cy="977696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5" y="-31449"/>
            <a:ext cx="13049293" cy="9776969"/>
          </a:xfrm>
          <a:prstGeom prst="rect">
            <a:avLst/>
          </a:prstGeom>
        </p:spPr>
      </p:pic>
      <p:sp>
        <p:nvSpPr>
          <p:cNvPr id="19" name="TextBox 14"/>
          <p:cNvSpPr txBox="1"/>
          <p:nvPr userDrawn="1">
            <p:custDataLst>
              <p:tags r:id="rId1"/>
            </p:custDataLst>
          </p:nvPr>
        </p:nvSpPr>
        <p:spPr>
          <a:xfrm>
            <a:off x="834924" y="6412971"/>
            <a:ext cx="6651661" cy="2687829"/>
          </a:xfrm>
          <a:prstGeom prst="rect">
            <a:avLst/>
          </a:prstGeom>
          <a:ln algn="ctr"/>
        </p:spPr>
        <p:txBody>
          <a:bodyPr wrap="none" lIns="0" tIns="62065" rIns="124130" bIns="62065" rtlCol="0" anchor="t">
            <a:noAutofit/>
          </a:bodyPr>
          <a:lstStyle/>
          <a:p>
            <a:pPr algn="l" defTabSz="914400" fontAlgn="base" hangingPunct="1">
              <a:spcAft>
                <a:spcPts val="1629"/>
              </a:spcAft>
            </a:pPr>
            <a:r>
              <a:rPr lang="en-US" sz="1900" b="1" dirty="0" smtClean="0">
                <a:solidFill>
                  <a:srgbClr val="FFFFFF"/>
                </a:solidFill>
              </a:rPr>
              <a:t>Malik Institute</a:t>
            </a:r>
            <a:r>
              <a:rPr lang="en-US" sz="1900" dirty="0" smtClean="0">
                <a:solidFill>
                  <a:srgbClr val="FFFFFF"/>
                </a:solidFill>
              </a:rPr>
              <a:t/>
            </a:r>
            <a:br>
              <a:rPr lang="en-US" sz="1900" dirty="0" smtClean="0">
                <a:solidFill>
                  <a:srgbClr val="FFFFFF"/>
                </a:solidFill>
              </a:rPr>
            </a:br>
            <a:r>
              <a:rPr lang="en-US" sz="1900" dirty="0" smtClean="0">
                <a:solidFill>
                  <a:srgbClr val="FFFFFF"/>
                </a:solidFill>
              </a:rPr>
              <a:t>Geltenwilenstrasse 16</a:t>
            </a:r>
            <a:br>
              <a:rPr lang="en-US" sz="1900" dirty="0" smtClean="0">
                <a:solidFill>
                  <a:srgbClr val="FFFFFF"/>
                </a:solidFill>
              </a:rPr>
            </a:br>
            <a:r>
              <a:rPr lang="en-US" sz="1900" dirty="0" smtClean="0">
                <a:solidFill>
                  <a:srgbClr val="FFFFFF"/>
                </a:solidFill>
              </a:rPr>
              <a:t>CH-9001 St. Gallen, Switzerland</a:t>
            </a:r>
          </a:p>
          <a:p>
            <a:pPr algn="l" defTabSz="914400" fontAlgn="base" hangingPunct="1">
              <a:spcAft>
                <a:spcPts val="1629"/>
              </a:spcAft>
            </a:pPr>
            <a:r>
              <a:rPr lang="en-US" sz="1900" dirty="0" smtClean="0">
                <a:solidFill>
                  <a:srgbClr val="FFFFFF"/>
                </a:solidFill>
              </a:rPr>
              <a:t>T +41 71 274 34 00</a:t>
            </a:r>
            <a:br>
              <a:rPr lang="en-US" sz="1900" dirty="0" smtClean="0">
                <a:solidFill>
                  <a:srgbClr val="FFFFFF"/>
                </a:solidFill>
              </a:rPr>
            </a:br>
            <a:r>
              <a:rPr lang="en-US" sz="1900" dirty="0" smtClean="0">
                <a:solidFill>
                  <a:srgbClr val="FFFFFF"/>
                </a:solidFill>
              </a:rPr>
              <a:t>F +41 71 274 34 99</a:t>
            </a:r>
          </a:p>
          <a:p>
            <a:pPr algn="l" defTabSz="914400" fontAlgn="base" hangingPunct="1">
              <a:spcAft>
                <a:spcPts val="1629"/>
              </a:spcAft>
            </a:pPr>
            <a:r>
              <a:rPr lang="en-US" sz="1900" dirty="0" smtClean="0">
                <a:solidFill>
                  <a:srgbClr val="FFFFFF"/>
                </a:solidFill>
              </a:rPr>
              <a:t>info@malik-mzsg.ch</a:t>
            </a:r>
            <a:br>
              <a:rPr lang="en-US" sz="1900" dirty="0" smtClean="0">
                <a:solidFill>
                  <a:srgbClr val="FFFFFF"/>
                </a:solidFill>
              </a:rPr>
            </a:br>
            <a:r>
              <a:rPr lang="en-US" sz="1900" dirty="0" smtClean="0">
                <a:solidFill>
                  <a:srgbClr val="FFFFFF"/>
                </a:solidFill>
              </a:rPr>
              <a:t>www.malik-management.com</a:t>
            </a:r>
          </a:p>
        </p:txBody>
      </p:sp>
      <p:pic>
        <p:nvPicPr>
          <p:cNvPr id="21" name="Picture 13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82" b="41429"/>
          <a:stretch/>
        </p:blipFill>
        <p:spPr>
          <a:xfrm>
            <a:off x="10766341" y="1467568"/>
            <a:ext cx="1408075" cy="555156"/>
          </a:xfrm>
          <a:prstGeom prst="rect">
            <a:avLst/>
          </a:prstGeom>
        </p:spPr>
      </p:pic>
      <p:sp>
        <p:nvSpPr>
          <p:cNvPr id="22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834019" y="2214881"/>
            <a:ext cx="6652566" cy="3109919"/>
          </a:xfrm>
        </p:spPr>
        <p:txBody>
          <a:bodyPr anchor="ctr"/>
          <a:lstStyle>
            <a:lvl1pPr marL="0" marR="0" indent="0" algn="l" defTabSz="1241298" rtl="0" eaLnBrk="1" fontAlgn="base" latinLnBrk="0" hangingPunct="1">
              <a:lnSpc>
                <a:spcPts val="2579"/>
              </a:lnSpc>
              <a:spcBef>
                <a:spcPct val="0"/>
              </a:spcBef>
              <a:spcAft>
                <a:spcPts val="1629"/>
              </a:spcAft>
              <a:buClrTx/>
              <a:buSzTx/>
              <a:buFontTx/>
              <a:buNone/>
              <a:tabLst/>
              <a:defRPr lang="de-DE" sz="1900" smtClean="0"/>
            </a:lvl1pPr>
          </a:lstStyle>
          <a:p>
            <a:pPr marL="0" marR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" name="Grafik 1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3"/>
          <a:stretch/>
        </p:blipFill>
        <p:spPr>
          <a:xfrm>
            <a:off x="9225866" y="5807534"/>
            <a:ext cx="2962549" cy="3191899"/>
          </a:xfrm>
          <a:prstGeom prst="rect">
            <a:avLst/>
          </a:prstGeom>
        </p:spPr>
      </p:pic>
      <p:sp>
        <p:nvSpPr>
          <p:cNvPr id="24" name="TextBox 18"/>
          <p:cNvSpPr txBox="1"/>
          <p:nvPr userDrawn="1">
            <p:custDataLst>
              <p:tags r:id="rId2"/>
            </p:custDataLst>
          </p:nvPr>
        </p:nvSpPr>
        <p:spPr>
          <a:xfrm>
            <a:off x="9757221" y="8379101"/>
            <a:ext cx="2050857" cy="633174"/>
          </a:xfrm>
          <a:prstGeom prst="rect">
            <a:avLst/>
          </a:prstGeom>
          <a:ln algn="ctr"/>
        </p:spPr>
        <p:txBody>
          <a:bodyPr wrap="none" lIns="124130" tIns="62065" rIns="124130" bIns="62065" rtlCol="0" anchor="t">
            <a:spAutoFit/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i="1" dirty="0" smtClean="0">
                <a:solidFill>
                  <a:srgbClr val="FFFFFF"/>
                </a:solidFill>
              </a:rPr>
              <a:t>System-cybernetic</a:t>
            </a:r>
            <a:br>
              <a:rPr lang="en-US" sz="1100" i="1" dirty="0" smtClean="0">
                <a:solidFill>
                  <a:srgbClr val="FFFFFF"/>
                </a:solidFill>
              </a:rPr>
            </a:br>
            <a:r>
              <a:rPr lang="en-US" sz="1100" i="1" dirty="0" smtClean="0">
                <a:solidFill>
                  <a:srgbClr val="FFFFFF"/>
                </a:solidFill>
              </a:rPr>
              <a:t>Malik ManagementSystems</a:t>
            </a:r>
            <a:r>
              <a:rPr lang="en-US" sz="1100" i="1" baseline="30000" dirty="0" smtClean="0">
                <a:solidFill>
                  <a:srgbClr val="FFFFFF"/>
                </a:solidFill>
              </a:rPr>
              <a:t>®</a:t>
            </a: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i="1" dirty="0" smtClean="0">
                <a:solidFill>
                  <a:srgbClr val="FFFFFF"/>
                </a:solidFill>
              </a:rPr>
              <a:t>for mastering complexity</a:t>
            </a: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56755" y="9155574"/>
            <a:ext cx="1023628" cy="252583"/>
          </a:xfrm>
          <a:prstGeom prst="rect">
            <a:avLst/>
          </a:prstGeom>
          <a:ln algn="ctr"/>
        </p:spPr>
        <p:txBody>
          <a:bodyPr wrap="none" lIns="48870" tIns="48870" rIns="48870" bIns="48870" rtlCol="0" anchor="t">
            <a:spAutoFit/>
          </a:bodyPr>
          <a:lstStyle/>
          <a:p>
            <a:pPr algn="r" defTabSz="1241298" fontAlgn="base" hangingPunct="1">
              <a:spcBef>
                <a:spcPct val="0"/>
              </a:spcBef>
              <a:spcAft>
                <a:spcPct val="0"/>
              </a:spcAft>
            </a:pPr>
            <a:fld id="{8928EB49-1345-4459-99D5-099E43E10C15}" type="datetime4">
              <a:rPr lang="en-US" sz="1000" kern="1200" smtClean="0">
                <a:solidFill>
                  <a:srgbClr val="FFFFFF"/>
                </a:solidFill>
              </a:rPr>
              <a:pPr algn="r" defTabSz="1241298" fontAlgn="base" hangingPunct="1">
                <a:spcBef>
                  <a:spcPct val="0"/>
                </a:spcBef>
                <a:spcAft>
                  <a:spcPct val="0"/>
                </a:spcAft>
              </a:pPr>
              <a:t>September 9, 2016</a:t>
            </a:fld>
            <a:endParaRPr lang="en-US" sz="1000" kern="1200" dirty="0" smtClean="0">
              <a:solidFill>
                <a:srgbClr val="FFFFFF"/>
              </a:solidFill>
            </a:endParaRPr>
          </a:p>
        </p:txBody>
      </p:sp>
      <p:pic>
        <p:nvPicPr>
          <p:cNvPr id="26" name="Grafik 1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t="94002" r="90176" b="3903"/>
          <a:stretch/>
        </p:blipFill>
        <p:spPr>
          <a:xfrm>
            <a:off x="168652" y="9178078"/>
            <a:ext cx="1091189" cy="204823"/>
          </a:xfrm>
          <a:prstGeom prst="rect">
            <a:avLst/>
          </a:prstGeom>
        </p:spPr>
      </p:pic>
      <p:sp>
        <p:nvSpPr>
          <p:cNvPr id="27" name="Malik Year"/>
          <p:cNvSpPr/>
          <p:nvPr userDrawn="1"/>
        </p:nvSpPr>
        <p:spPr bwMode="auto">
          <a:xfrm>
            <a:off x="830571" y="9207946"/>
            <a:ext cx="1301402" cy="1532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24435" bIns="0" anchor="ctr">
            <a:no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  <a:tabLst>
                <a:tab pos="129302" algn="l"/>
              </a:tabLst>
            </a:pPr>
            <a:r>
              <a:rPr lang="en-US" sz="1000" kern="1200" dirty="0" smtClean="0">
                <a:solidFill>
                  <a:srgbClr val="FFFFFF"/>
                </a:solidFill>
              </a:rPr>
              <a:t>© Malik</a:t>
            </a:r>
          </a:p>
        </p:txBody>
      </p:sp>
    </p:spTree>
    <p:extLst>
      <p:ext uri="{BB962C8B-B14F-4D97-AF65-F5344CB8AC3E}">
        <p14:creationId xmlns:p14="http://schemas.microsoft.com/office/powerpoint/2010/main" val="3420838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nzseitiges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3216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kleines Element u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3517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3.emf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15.xml"/><Relationship Id="rId16" Type="http://schemas.openxmlformats.org/officeDocument/2006/relationships/tags" Target="../tags/tag1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18.xml"/><Relationship Id="rId15" Type="http://schemas.openxmlformats.org/officeDocument/2006/relationships/vmlDrawing" Target="../drawings/vmlDrawing1.vml"/><Relationship Id="rId23" Type="http://schemas.openxmlformats.org/officeDocument/2006/relationships/slide" Target="../slides/slide4.xml"/><Relationship Id="rId10" Type="http://schemas.openxmlformats.org/officeDocument/2006/relationships/slideLayout" Target="../slideLayouts/slideLayout23.xml"/><Relationship Id="rId19" Type="http://schemas.openxmlformats.org/officeDocument/2006/relationships/slide" Target="../slides/slide19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Relationship Id="rId22" Type="http://schemas.openxmlformats.org/officeDocument/2006/relationships/slide" Target="../slides/slide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ransition spd="med"/>
  <p:hf hd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\\pfcpt.local\PF.CLIENTDATA\production\Nicola Rowe\Malik\Malik PPT-Template Erstellung\Images\Cover image 2.jpg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0" y="1"/>
            <a:ext cx="13004800" cy="650240"/>
          </a:xfrm>
          <a:prstGeom prst="rect">
            <a:avLst/>
          </a:prstGeom>
          <a:noFill/>
        </p:spPr>
      </p:pic>
      <p:sp>
        <p:nvSpPr>
          <p:cNvPr id="17" name="Abgerundetes Rechteck 4">
            <a:hlinkClick r:id="rId19" action="ppaction://hlinksldjump"/>
          </p:cNvPr>
          <p:cNvSpPr/>
          <p:nvPr userDrawn="1"/>
        </p:nvSpPr>
        <p:spPr bwMode="auto">
          <a:xfrm>
            <a:off x="3662028" y="130126"/>
            <a:ext cx="1320487" cy="390144"/>
          </a:xfrm>
          <a:prstGeom prst="round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870" tIns="63531" rIns="48870" bIns="63531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/>
            <a:r>
              <a:rPr lang="en-US" sz="1200" kern="1200" dirty="0" smtClean="0">
                <a:solidFill>
                  <a:srgbClr val="FFFFFF"/>
                </a:solidFill>
              </a:rPr>
              <a:t>Topics Overview</a:t>
            </a:r>
          </a:p>
        </p:txBody>
      </p:sp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6"/>
            </p:custDataLst>
            <p:extLst/>
          </p:nvPr>
        </p:nvGraphicFramePr>
        <p:xfrm>
          <a:off x="2086" y="2259"/>
          <a:ext cx="2083" cy="2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think-cell Folie" r:id="rId20" imgW="508" imgH="508" progId="TCLayout.ActiveDocument.1">
                  <p:embed/>
                </p:oleObj>
              </mc:Choice>
              <mc:Fallback>
                <p:oleObj name="think-cell Folie" r:id="rId20" imgW="508" imgH="50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086" y="2259"/>
                        <a:ext cx="2083" cy="2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109"/>
          <p:cNvSpPr>
            <a:spLocks noGrp="1" noChangeArrowheads="1"/>
          </p:cNvSpPr>
          <p:nvPr>
            <p:ph type="title"/>
          </p:nvPr>
        </p:nvSpPr>
        <p:spPr bwMode="auto">
          <a:xfrm>
            <a:off x="830385" y="1088248"/>
            <a:ext cx="11344941" cy="81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Title: Arial 18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sentence case, bold with a maximum of 2 lines</a:t>
            </a:r>
            <a:endParaRPr lang="en-US" noProof="0" dirty="0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829471" y="2214881"/>
            <a:ext cx="11345856" cy="71684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First level text with no bullet: Arial 16 </a:t>
            </a:r>
            <a:r>
              <a:rPr lang="en-US" kern="0" noProof="0" dirty="0" err="1" smtClean="0">
                <a:latin typeface="+mn-lt"/>
              </a:rPr>
              <a:t>pt</a:t>
            </a:r>
            <a:endParaRPr lang="en-US" kern="0" noProof="0" dirty="0" smtClean="0">
              <a:latin typeface="+mn-lt"/>
            </a:endParaRPr>
          </a:p>
          <a:p>
            <a:pPr lvl="1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Second level text with numbers</a:t>
            </a:r>
          </a:p>
          <a:p>
            <a:pPr lvl="2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Third level text with alphabet</a:t>
            </a:r>
          </a:p>
          <a:p>
            <a:pPr lvl="3" eaLnBrk="1" hangingPunct="1">
              <a:buClr>
                <a:srgbClr val="000000"/>
              </a:buClr>
              <a:defRPr/>
            </a:pPr>
            <a:r>
              <a:rPr lang="en-US" kern="0" noProof="0" dirty="0" smtClean="0">
                <a:latin typeface="+mn-lt"/>
              </a:rPr>
              <a:t>Fourth level text with roman numbers</a:t>
            </a:r>
          </a:p>
        </p:txBody>
      </p:sp>
      <p:sp>
        <p:nvSpPr>
          <p:cNvPr id="8" name="Rectangle 26"/>
          <p:cNvSpPr/>
          <p:nvPr/>
        </p:nvSpPr>
        <p:spPr bwMode="auto">
          <a:xfrm>
            <a:off x="0" y="651659"/>
            <a:ext cx="13004800" cy="165877"/>
          </a:xfrm>
          <a:prstGeom prst="rect">
            <a:avLst/>
          </a:prstGeom>
          <a:solidFill>
            <a:srgbClr val="EDEDE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175" tIns="63531" rIns="122175" bIns="63531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20000"/>
              </a:spcAft>
            </a:pPr>
            <a:endParaRPr lang="en-US" sz="2200" kern="1200" dirty="0" smtClean="0"/>
          </a:p>
        </p:txBody>
      </p:sp>
      <p:sp>
        <p:nvSpPr>
          <p:cNvPr id="10" name="Malik Year"/>
          <p:cNvSpPr/>
          <p:nvPr userDrawn="1"/>
        </p:nvSpPr>
        <p:spPr bwMode="auto">
          <a:xfrm>
            <a:off x="11450155" y="651659"/>
            <a:ext cx="1301402" cy="1532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24435" bIns="0" anchor="ctr">
            <a:noAutofit/>
          </a:bodyPr>
          <a:lstStyle/>
          <a:p>
            <a:pPr algn="r" defTabSz="914400" eaLnBrk="0" fontAlgn="base">
              <a:spcBef>
                <a:spcPct val="0"/>
              </a:spcBef>
              <a:spcAft>
                <a:spcPct val="0"/>
              </a:spcAft>
              <a:tabLst>
                <a:tab pos="129302" algn="l"/>
              </a:tabLst>
            </a:pPr>
            <a:r>
              <a:rPr lang="en-US" sz="1000" kern="1200" dirty="0" smtClean="0"/>
              <a:t>© Malik 2016</a:t>
            </a:r>
          </a:p>
        </p:txBody>
      </p:sp>
      <p:sp>
        <p:nvSpPr>
          <p:cNvPr id="11" name="Rectangle 26"/>
          <p:cNvSpPr/>
          <p:nvPr userDrawn="1"/>
        </p:nvSpPr>
        <p:spPr bwMode="auto">
          <a:xfrm>
            <a:off x="10567344" y="651659"/>
            <a:ext cx="1890672" cy="165877"/>
          </a:xfrm>
          <a:prstGeom prst="rect">
            <a:avLst/>
          </a:prstGeom>
          <a:solidFill>
            <a:srgbClr val="EDEDE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2175" tIns="63531" rIns="122175" bIns="63531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20000"/>
              </a:spcAft>
            </a:pPr>
            <a:r>
              <a:rPr lang="en-US" sz="2200" kern="1200" dirty="0" smtClean="0"/>
              <a:t> </a:t>
            </a:r>
          </a:p>
        </p:txBody>
      </p:sp>
      <p:sp>
        <p:nvSpPr>
          <p:cNvPr id="15" name="Malik Year"/>
          <p:cNvSpPr/>
          <p:nvPr userDrawn="1"/>
        </p:nvSpPr>
        <p:spPr bwMode="auto">
          <a:xfrm>
            <a:off x="11542717" y="651659"/>
            <a:ext cx="915298" cy="1532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24435" bIns="0" anchor="ctr">
            <a:noAutofit/>
          </a:bodyPr>
          <a:lstStyle/>
          <a:p>
            <a:pPr algn="r" defTabSz="914400" eaLnBrk="0" fontAlgn="base">
              <a:spcBef>
                <a:spcPct val="0"/>
              </a:spcBef>
              <a:spcAft>
                <a:spcPct val="0"/>
              </a:spcAft>
              <a:tabLst>
                <a:tab pos="129302" algn="l"/>
              </a:tabLst>
            </a:pPr>
            <a:r>
              <a:rPr lang="en-US" sz="1000" kern="1200" dirty="0" smtClean="0"/>
              <a:t>© Malik</a:t>
            </a:r>
          </a:p>
        </p:txBody>
      </p:sp>
      <p:sp>
        <p:nvSpPr>
          <p:cNvPr id="13" name="Abgerundetes Rechteck 4">
            <a:hlinkClick r:id="rId22" action="ppaction://hlinksldjump"/>
          </p:cNvPr>
          <p:cNvSpPr/>
          <p:nvPr userDrawn="1"/>
        </p:nvSpPr>
        <p:spPr bwMode="auto">
          <a:xfrm>
            <a:off x="2245749" y="130126"/>
            <a:ext cx="1320487" cy="390144"/>
          </a:xfrm>
          <a:prstGeom prst="round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870" tIns="63531" rIns="48870" bIns="63531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/>
            <a:r>
              <a:rPr lang="en-US" sz="1200" kern="1200" dirty="0" smtClean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19" name="Abgerundetes Rechteck 4">
            <a:hlinkClick r:id="rId23" action="ppaction://hlinksldjump"/>
          </p:cNvPr>
          <p:cNvSpPr/>
          <p:nvPr userDrawn="1"/>
        </p:nvSpPr>
        <p:spPr bwMode="auto">
          <a:xfrm>
            <a:off x="829470" y="130126"/>
            <a:ext cx="1320487" cy="390144"/>
          </a:xfrm>
          <a:prstGeom prst="round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870" tIns="63531" rIns="48870" bIns="63531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/>
            <a:r>
              <a:rPr lang="en-US" sz="1200" kern="1200" dirty="0" smtClean="0">
                <a:solidFill>
                  <a:srgbClr val="FFFFFF"/>
                </a:solidFill>
              </a:rPr>
              <a:t>Contents</a:t>
            </a:r>
          </a:p>
        </p:txBody>
      </p:sp>
      <p:pic>
        <p:nvPicPr>
          <p:cNvPr id="20" name="Picture 13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82" b="41429"/>
          <a:stretch/>
        </p:blipFill>
        <p:spPr>
          <a:xfrm>
            <a:off x="11660359" y="154878"/>
            <a:ext cx="1087015" cy="428574"/>
          </a:xfrm>
          <a:prstGeom prst="rect">
            <a:avLst/>
          </a:prstGeom>
        </p:spPr>
      </p:pic>
      <p:sp>
        <p:nvSpPr>
          <p:cNvPr id="21" name="Text Box 114"/>
          <p:cNvSpPr txBox="1">
            <a:spLocks noChangeArrowheads="1"/>
          </p:cNvSpPr>
          <p:nvPr userDrawn="1">
            <p:custDataLst>
              <p:tags r:id="rId17"/>
            </p:custDataLst>
          </p:nvPr>
        </p:nvSpPr>
        <p:spPr bwMode="auto">
          <a:xfrm>
            <a:off x="12175327" y="9424631"/>
            <a:ext cx="602398" cy="199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 anchor="b" anchorCtr="0">
            <a:noAutofit/>
          </a:bodyPr>
          <a:lstStyle/>
          <a:p>
            <a:pPr algn="r" defTabSz="914400" eaLnBrk="0" fontAlgn="base">
              <a:spcBef>
                <a:spcPct val="0"/>
              </a:spcBef>
              <a:spcAft>
                <a:spcPct val="0"/>
              </a:spcAft>
              <a:tabLst>
                <a:tab pos="129302" algn="l"/>
              </a:tabLst>
            </a:pPr>
            <a:r>
              <a:rPr lang="en-US" sz="1000" kern="1200" dirty="0" smtClean="0"/>
              <a:t>page </a:t>
            </a:r>
            <a:fld id="{F3FE6D16-D978-4CD7-AD58-EC27A530E682}" type="slidenum">
              <a:rPr lang="en-US" sz="1000" kern="1200" smtClean="0"/>
              <a:pPr algn="r" defTabSz="914400" eaLnBrk="0" fontAlgn="base">
                <a:spcBef>
                  <a:spcPct val="0"/>
                </a:spcBef>
                <a:spcAft>
                  <a:spcPct val="0"/>
                </a:spcAft>
                <a:tabLst>
                  <a:tab pos="129302" algn="l"/>
                </a:tabLst>
              </a:pPr>
              <a:t>‹#›</a:t>
            </a:fld>
            <a:endParaRPr lang="en-US" sz="1000" kern="1200" dirty="0"/>
          </a:p>
        </p:txBody>
      </p:sp>
      <p:sp>
        <p:nvSpPr>
          <p:cNvPr id="18" name="Text Placeholder 10"/>
          <p:cNvSpPr txBox="1">
            <a:spLocks/>
          </p:cNvSpPr>
          <p:nvPr userDrawn="1"/>
        </p:nvSpPr>
        <p:spPr>
          <a:xfrm>
            <a:off x="729435" y="9433061"/>
            <a:ext cx="11345856" cy="204365"/>
          </a:xfrm>
          <a:prstGeom prst="rect">
            <a:avLst/>
          </a:prstGeom>
        </p:spPr>
        <p:txBody>
          <a:bodyPr lIns="124130" tIns="62065" rIns="124130" bIns="62065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7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marR="0" indent="-216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>
                <a:tab pos="361950" algn="l"/>
              </a:tabLst>
              <a:defRPr sz="700" b="0" baseline="0">
                <a:solidFill>
                  <a:schemeClr val="tx1"/>
                </a:solidFill>
                <a:latin typeface="+mn-lt"/>
              </a:defRPr>
            </a:lvl2pPr>
            <a:lvl3pPr marL="432000" marR="0" indent="-21600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lphaLcPeriod"/>
              <a:tabLst/>
              <a:defRPr sz="700" b="0" baseline="0">
                <a:solidFill>
                  <a:schemeClr val="tx1"/>
                </a:solidFill>
                <a:latin typeface="+mn-lt"/>
              </a:defRPr>
            </a:lvl3pPr>
            <a:lvl4pPr marL="648000" indent="-2160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Font typeface="+mj-lt"/>
              <a:buAutoNum type="romanLcPeriod"/>
              <a:defRPr sz="700" b="0" baseline="0">
                <a:solidFill>
                  <a:schemeClr val="tx1"/>
                </a:solidFill>
                <a:latin typeface="+mn-lt"/>
              </a:defRPr>
            </a:lvl4pPr>
            <a:lvl5pPr marL="13462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700">
                <a:solidFill>
                  <a:schemeClr val="tx1"/>
                </a:solidFill>
                <a:latin typeface="+mn-lt"/>
              </a:defRPr>
            </a:lvl5pPr>
            <a:lvl6pPr marL="18034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22606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7178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31750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© Malik 2016. All rights reserved. Publication and distribution only with explicit consent of Malik.</a:t>
            </a:r>
          </a:p>
        </p:txBody>
      </p:sp>
    </p:spTree>
    <p:extLst>
      <p:ext uri="{BB962C8B-B14F-4D97-AF65-F5344CB8AC3E}">
        <p14:creationId xmlns:p14="http://schemas.microsoft.com/office/powerpoint/2010/main" val="34315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ransition spd="slow"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00" b="1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5pPr>
      <a:lvl6pPr marL="620649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6pPr>
      <a:lvl7pPr marL="1241298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7pPr>
      <a:lvl8pPr marL="1861947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8pPr>
      <a:lvl9pPr marL="2482596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9pPr>
    </p:titleStyle>
    <p:bodyStyle>
      <a:lvl1pPr marL="0" marR="0" indent="0" algn="l" defTabSz="1241298" rtl="0" eaLnBrk="1" fontAlgn="base" latinLnBrk="0" hangingPunct="1">
        <a:lnSpc>
          <a:spcPct val="100000"/>
        </a:lnSpc>
        <a:spcBef>
          <a:spcPct val="0"/>
        </a:spcBef>
        <a:spcAft>
          <a:spcPts val="815"/>
        </a:spcAft>
        <a:buClr>
          <a:srgbClr val="000000"/>
        </a:buClr>
        <a:buSzTx/>
        <a:buFontTx/>
        <a:buNone/>
        <a:tabLst/>
        <a:defRPr sz="2200" b="0" baseline="0">
          <a:solidFill>
            <a:schemeClr val="tx1"/>
          </a:solidFill>
          <a:latin typeface="+mn-lt"/>
          <a:ea typeface="+mn-ea"/>
          <a:cs typeface="+mn-cs"/>
        </a:defRPr>
      </a:lvl1pPr>
      <a:lvl2pPr marL="293220" marR="0" indent="-293220" algn="l" defTabSz="1241298" rtl="0" eaLnBrk="1" fontAlgn="base" latinLnBrk="0" hangingPunct="1">
        <a:lnSpc>
          <a:spcPct val="100000"/>
        </a:lnSpc>
        <a:spcBef>
          <a:spcPct val="0"/>
        </a:spcBef>
        <a:spcAft>
          <a:spcPts val="815"/>
        </a:spcAft>
        <a:buClr>
          <a:srgbClr val="000000"/>
        </a:buClr>
        <a:buSzTx/>
        <a:buFont typeface="+mj-lt"/>
        <a:buAutoNum type="arabicPeriod"/>
        <a:tabLst>
          <a:tab pos="491347" algn="l"/>
        </a:tabLst>
        <a:defRPr sz="2200" b="0" baseline="0">
          <a:solidFill>
            <a:schemeClr val="tx1"/>
          </a:solidFill>
          <a:latin typeface="+mn-lt"/>
        </a:defRPr>
      </a:lvl2pPr>
      <a:lvl3pPr marL="586440" marR="0" indent="-293220" algn="l" defTabSz="1206818" rtl="0" eaLnBrk="1" fontAlgn="base" latinLnBrk="0" hangingPunct="1">
        <a:lnSpc>
          <a:spcPct val="100000"/>
        </a:lnSpc>
        <a:spcBef>
          <a:spcPct val="0"/>
        </a:spcBef>
        <a:spcAft>
          <a:spcPts val="815"/>
        </a:spcAft>
        <a:buClr>
          <a:srgbClr val="000000"/>
        </a:buClr>
        <a:buSzTx/>
        <a:buFont typeface="+mj-lt"/>
        <a:buAutoNum type="alphaLcPeriod"/>
        <a:tabLst/>
        <a:defRPr sz="2200" b="0" baseline="0">
          <a:solidFill>
            <a:schemeClr val="tx1"/>
          </a:solidFill>
          <a:latin typeface="+mn-lt"/>
        </a:defRPr>
      </a:lvl3pPr>
      <a:lvl4pPr marL="879660" indent="-293220" algn="l" rtl="0" eaLnBrk="1" fontAlgn="base" hangingPunct="1">
        <a:lnSpc>
          <a:spcPct val="100000"/>
        </a:lnSpc>
        <a:spcBef>
          <a:spcPct val="0"/>
        </a:spcBef>
        <a:spcAft>
          <a:spcPts val="815"/>
        </a:spcAft>
        <a:buClr>
          <a:srgbClr val="000000"/>
        </a:buClr>
        <a:buFont typeface="+mj-lt"/>
        <a:buAutoNum type="romanLcPeriod"/>
        <a:defRPr sz="2200" b="0" baseline="0">
          <a:solidFill>
            <a:schemeClr val="tx1"/>
          </a:solidFill>
          <a:latin typeface="+mn-lt"/>
        </a:defRPr>
      </a:lvl4pPr>
      <a:lvl5pPr marL="1827467" indent="-241364" algn="l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Char char="-"/>
        <a:defRPr sz="2200">
          <a:solidFill>
            <a:schemeClr val="tx1"/>
          </a:solidFill>
          <a:latin typeface="+mn-lt"/>
        </a:defRPr>
      </a:lvl5pPr>
      <a:lvl6pPr marL="2448116" indent="-241364" algn="l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Char char="-"/>
        <a:defRPr sz="2200">
          <a:solidFill>
            <a:schemeClr val="tx1"/>
          </a:solidFill>
          <a:latin typeface="+mn-lt"/>
        </a:defRPr>
      </a:lvl6pPr>
      <a:lvl7pPr marL="3068765" indent="-241364" algn="l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Char char="-"/>
        <a:defRPr sz="2200">
          <a:solidFill>
            <a:schemeClr val="tx1"/>
          </a:solidFill>
          <a:latin typeface="+mn-lt"/>
        </a:defRPr>
      </a:lvl7pPr>
      <a:lvl8pPr marL="3689414" indent="-241364" algn="l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Char char="-"/>
        <a:defRPr sz="2200">
          <a:solidFill>
            <a:schemeClr val="tx1"/>
          </a:solidFill>
          <a:latin typeface="+mn-lt"/>
        </a:defRPr>
      </a:lvl8pPr>
      <a:lvl9pPr marL="4310063" indent="-241364" algn="l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Char char="-"/>
        <a:defRPr sz="2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412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0649" algn="l" defTabSz="12412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41298" algn="l" defTabSz="12412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61947" algn="l" defTabSz="12412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82596" algn="l" defTabSz="12412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103245" algn="l" defTabSz="12412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23894" algn="l" defTabSz="12412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44543" algn="l" defTabSz="12412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65192" algn="l" defTabSz="12412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81">
          <p15:clr>
            <a:srgbClr val="F26B43"/>
          </p15:clr>
        </p15:guide>
        <p15:guide id="2" pos="398">
          <p15:clr>
            <a:srgbClr val="F26B43"/>
          </p15:clr>
        </p15:guide>
        <p15:guide id="3" pos="5842">
          <p15:clr>
            <a:srgbClr val="F26B43"/>
          </p15:clr>
        </p15:guide>
        <p15:guide id="4" orient="horz" pos="845">
          <p15:clr>
            <a:srgbClr val="F26B43"/>
          </p15:clr>
        </p15:guide>
        <p15:guide id="5" orient="horz" pos="482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1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lideshare.net/obrugman/malik-responsible-soy-syntegration" TargetMode="Externa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slideshare.net/obrugman/malik-responsible-soy-syntegration" TargetMode="External"/><Relationship Id="rId5" Type="http://schemas.openxmlformats.org/officeDocument/2006/relationships/image" Target="../media/image40.jpe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slideshare.net/obrugman/malik-responsible-soy-syntegration" TargetMode="External"/><Relationship Id="rId5" Type="http://schemas.openxmlformats.org/officeDocument/2006/relationships/image" Target="../media/image40.jpe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lideshare.net/obrugman/malik-responsible-soy-syntegration" TargetMode="Externa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emf"/><Relationship Id="rId2" Type="http://schemas.openxmlformats.org/officeDocument/2006/relationships/tags" Target="../tags/tag1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emf"/><Relationship Id="rId2" Type="http://schemas.openxmlformats.org/officeDocument/2006/relationships/tags" Target="../tags/tag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6.xml"/><Relationship Id="rId9" Type="http://schemas.openxmlformats.org/officeDocument/2006/relationships/hyperlink" Target="http://www.slideshare.net/obrugman/malik-responsible-soy-syntegratio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obrugman/malik-responsible-soy-syntegrat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rofile/Olaf_Brugman2" TargetMode="External"/><Relationship Id="rId2" Type="http://schemas.openxmlformats.org/officeDocument/2006/relationships/hyperlink" Target="mailto:obrugman@me.com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hyperlink" Target="https://www.linkedin.com/public-profile/settings?trk=prof-edit-edit-public_profil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slideshare.net/obrugman/malik-responsible-soy-syntegration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hyperlink" Target="http://www.slideshare.net/obrugman/malik-responsible-soy-syntegration" TargetMode="External"/><Relationship Id="rId5" Type="http://schemas.openxmlformats.org/officeDocument/2006/relationships/image" Target="../media/image20.png"/><Relationship Id="rId15" Type="http://schemas.openxmlformats.org/officeDocument/2006/relationships/image" Target="../media/image30.jp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8ED9FFF9-6316-48F6-926E-3816D9AEC2FF-L0-001.jpeg"/>
          <p:cNvPicPr preferRelativeResize="0">
            <a:picLocks/>
          </p:cNvPicPr>
          <p:nvPr/>
        </p:nvPicPr>
        <p:blipFill>
          <a:blip r:embed="rId3"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40000"/>
                    </a14:imgEffect>
                    <a14:imgEffect>
                      <a14:brightnessContrast bright="-27000" contrast="-1000"/>
                    </a14:imgEffect>
                  </a14:imgLayer>
                </a14:imgProps>
              </a:ext>
            </a:extLst>
          </a:blip>
          <a:srcRect l="1829" t="1829" r="1829" b="1829"/>
          <a:stretch>
            <a:fillRect/>
          </a:stretch>
        </p:blipFill>
        <p:spPr>
          <a:xfrm>
            <a:off x="29011" y="-8131"/>
            <a:ext cx="12975789" cy="9761731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>
            <a:spLocks noGrp="1"/>
          </p:cNvSpPr>
          <p:nvPr>
            <p:ph type="ctrTitle"/>
          </p:nvPr>
        </p:nvSpPr>
        <p:spPr>
          <a:xfrm>
            <a:off x="832257" y="1996480"/>
            <a:ext cx="10935537" cy="1872208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lnSpc>
                <a:spcPts val="9200"/>
              </a:lnSpc>
              <a:defRPr sz="6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6600" b="1" dirty="0">
                <a:solidFill>
                  <a:schemeClr val="accent1">
                    <a:lumMod val="75000"/>
                  </a:schemeClr>
                </a:solidFill>
              </a:rPr>
              <a:t>The Model in The Middle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ubTitle" sz="quarter" idx="1"/>
          </p:nvPr>
        </p:nvSpPr>
        <p:spPr>
          <a:xfrm>
            <a:off x="1461840" y="4873895"/>
            <a:ext cx="9577064" cy="1503784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57200">
              <a:lnSpc>
                <a:spcPts val="5400"/>
              </a:lnSpc>
              <a:defRPr sz="3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000" b="1" dirty="0">
                <a:solidFill>
                  <a:schemeClr val="accent1">
                    <a:lumMod val="75000"/>
                  </a:schemeClr>
                </a:solidFill>
              </a:rPr>
              <a:t>Reflections on Dialogue and Governance</a:t>
            </a:r>
          </a:p>
          <a:p>
            <a:pPr defTabSz="457200">
              <a:lnSpc>
                <a:spcPts val="5400"/>
              </a:lnSpc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000" b="1" dirty="0">
                <a:solidFill>
                  <a:schemeClr val="accent1">
                    <a:lumMod val="75000"/>
                  </a:schemeClr>
                </a:solidFill>
              </a:rPr>
              <a:t>from a Viable System Model Perspective</a:t>
            </a:r>
          </a:p>
        </p:txBody>
      </p:sp>
      <p:sp>
        <p:nvSpPr>
          <p:cNvPr id="142" name="Shape 142"/>
          <p:cNvSpPr/>
          <p:nvPr/>
        </p:nvSpPr>
        <p:spPr>
          <a:xfrm>
            <a:off x="4554829" y="7535704"/>
            <a:ext cx="3924151" cy="1928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b="1" dirty="0">
                <a:solidFill>
                  <a:schemeClr val="accent1">
                    <a:lumMod val="75000"/>
                  </a:schemeClr>
                </a:solidFill>
              </a:rPr>
              <a:t>Dr. Olaf </a:t>
            </a:r>
            <a:r>
              <a:rPr b="1" dirty="0" smtClean="0">
                <a:solidFill>
                  <a:schemeClr val="accent1">
                    <a:lumMod val="75000"/>
                  </a:schemeClr>
                </a:solidFill>
              </a:rPr>
              <a:t>Brugman</a:t>
            </a:r>
          </a:p>
          <a:p>
            <a:pPr>
              <a:spcBef>
                <a:spcPts val="3200"/>
              </a:spcBef>
              <a:defRPr sz="2800"/>
            </a:pPr>
            <a:r>
              <a:rPr b="1" dirty="0" err="1" smtClean="0">
                <a:solidFill>
                  <a:schemeClr val="accent1">
                    <a:lumMod val="75000"/>
                  </a:schemeClr>
                </a:solidFill>
              </a:rPr>
              <a:t>Metaphorum</a:t>
            </a:r>
            <a:r>
              <a:rPr b="1" dirty="0" smtClean="0">
                <a:solidFill>
                  <a:schemeClr val="accent1">
                    <a:lumMod val="75000"/>
                  </a:schemeClr>
                </a:solidFill>
              </a:rPr>
              <a:t> 2016</a:t>
            </a:r>
            <a: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  <a:t>Leeds, 5 </a:t>
            </a:r>
            <a:r>
              <a:rPr lang="nl-NL" b="1" dirty="0" err="1" smtClean="0">
                <a:solidFill>
                  <a:schemeClr val="accent1">
                    <a:lumMod val="75000"/>
                  </a:schemeClr>
                </a:solidFill>
              </a:rPr>
              <a:t>October</a:t>
            </a:r>
            <a: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  <a:t> 2016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418671" y="9496231"/>
            <a:ext cx="3600913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noProof="0" dirty="0" err="1" smtClean="0">
                <a:solidFill>
                  <a:schemeClr val="tx1"/>
                </a:solidFill>
                <a:ea typeface="+mj-ea"/>
                <a:cs typeface="+mj-cs"/>
              </a:rPr>
              <a:t>Graphic</a:t>
            </a:r>
            <a:r>
              <a:rPr lang="nl-NL" sz="1200" i="1" noProof="0" dirty="0" smtClean="0">
                <a:solidFill>
                  <a:schemeClr val="tx1"/>
                </a:solidFill>
                <a:ea typeface="+mj-ea"/>
                <a:cs typeface="+mj-cs"/>
              </a:rPr>
              <a:t>: </a:t>
            </a:r>
            <a:r>
              <a:rPr lang="nl-NL" sz="1200" i="1" noProof="0" dirty="0" err="1" smtClean="0">
                <a:solidFill>
                  <a:schemeClr val="tx1"/>
                </a:solidFill>
                <a:ea typeface="+mj-ea"/>
                <a:cs typeface="+mj-cs"/>
              </a:rPr>
              <a:t>Floating</a:t>
            </a:r>
            <a:r>
              <a:rPr lang="nl-NL" sz="1200" i="1" noProof="0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noProof="0" dirty="0" err="1" smtClean="0">
                <a:solidFill>
                  <a:schemeClr val="tx1"/>
                </a:solidFill>
                <a:ea typeface="+mj-ea"/>
                <a:cs typeface="+mj-cs"/>
              </a:rPr>
              <a:t>Models</a:t>
            </a:r>
            <a:r>
              <a:rPr lang="nl-NL" sz="1200" i="1" noProof="0" dirty="0" smtClean="0">
                <a:solidFill>
                  <a:schemeClr val="tx1"/>
                </a:solidFill>
                <a:ea typeface="+mj-ea"/>
                <a:cs typeface="+mj-cs"/>
              </a:rPr>
              <a:t>, </a:t>
            </a:r>
            <a:r>
              <a:rPr lang="nl-NL" sz="1200" i="1" noProof="0" dirty="0" err="1" smtClean="0">
                <a:solidFill>
                  <a:schemeClr val="tx1"/>
                </a:solidFill>
                <a:ea typeface="+mj-ea"/>
                <a:cs typeface="+mj-cs"/>
              </a:rPr>
              <a:t>by</a:t>
            </a:r>
            <a:r>
              <a:rPr lang="nl-NL" sz="1200" i="1" noProof="0" dirty="0" smtClean="0">
                <a:solidFill>
                  <a:schemeClr val="tx1"/>
                </a:solidFill>
                <a:ea typeface="+mj-ea"/>
                <a:cs typeface="+mj-cs"/>
              </a:rPr>
              <a:t> © Olaf Brugman, 2016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-1704" y="9496230"/>
            <a:ext cx="1669294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(c) Olaf Brugman, 2016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200" dirty="0"/>
              <a:t>The Syntegration changed the participants’ perspective</a:t>
            </a:r>
            <a:endParaRPr lang="en-GB" b="0" dirty="0"/>
          </a:p>
        </p:txBody>
      </p:sp>
      <p:sp>
        <p:nvSpPr>
          <p:cNvPr id="9" name="Abgerundetes Rechteck 8"/>
          <p:cNvSpPr/>
          <p:nvPr/>
        </p:nvSpPr>
        <p:spPr bwMode="auto">
          <a:xfrm>
            <a:off x="2367016" y="2193924"/>
            <a:ext cx="4081506" cy="910336"/>
          </a:xfrm>
          <a:prstGeom prst="roundRect">
            <a:avLst>
              <a:gd name="adj" fmla="val 875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248243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algn="l" defTabSz="1241298" eaLnBrk="0" fontAlgn="base"/>
            <a:r>
              <a:rPr lang="en-GB" sz="1800" kern="1200" dirty="0">
                <a:solidFill>
                  <a:srgbClr val="FFFFFF"/>
                </a:solidFill>
              </a:rPr>
              <a:t>1. Focus on crops</a:t>
            </a: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6548039" y="2193924"/>
            <a:ext cx="4081506" cy="910336"/>
          </a:xfrm>
          <a:prstGeom prst="roundRect">
            <a:avLst>
              <a:gd name="adj" fmla="val 875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248243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algn="l" defTabSz="1241298" eaLnBrk="0" fontAlgn="base"/>
            <a:r>
              <a:rPr lang="en-GB" sz="1800" b="1" kern="1200" dirty="0">
                <a:solidFill>
                  <a:srgbClr val="FFFFFF"/>
                </a:solidFill>
              </a:rPr>
              <a:t>… value proposition of stakeholders in the value chain </a:t>
            </a:r>
          </a:p>
        </p:txBody>
      </p:sp>
      <p:sp>
        <p:nvSpPr>
          <p:cNvPr id="11" name="Abgerundetes Rechteck 10"/>
          <p:cNvSpPr/>
          <p:nvPr/>
        </p:nvSpPr>
        <p:spPr bwMode="auto">
          <a:xfrm>
            <a:off x="2367016" y="3235745"/>
            <a:ext cx="4081506" cy="910336"/>
          </a:xfrm>
          <a:prstGeom prst="roundRect">
            <a:avLst>
              <a:gd name="adj" fmla="val 875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248243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algn="l" defTabSz="1241298" eaLnBrk="0" fontAlgn="base"/>
            <a:r>
              <a:rPr lang="en-GB" sz="1800" kern="1200" dirty="0">
                <a:solidFill>
                  <a:srgbClr val="FFFFFF"/>
                </a:solidFill>
              </a:rPr>
              <a:t>2. Perfection </a:t>
            </a:r>
          </a:p>
        </p:txBody>
      </p:sp>
      <p:sp>
        <p:nvSpPr>
          <p:cNvPr id="12" name="Abgerundetes Rechteck 11"/>
          <p:cNvSpPr/>
          <p:nvPr/>
        </p:nvSpPr>
        <p:spPr bwMode="auto">
          <a:xfrm>
            <a:off x="6548039" y="3235745"/>
            <a:ext cx="4081506" cy="910336"/>
          </a:xfrm>
          <a:prstGeom prst="roundRect">
            <a:avLst>
              <a:gd name="adj" fmla="val 875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248243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algn="l" defTabSz="1241298" eaLnBrk="0" fontAlgn="base"/>
            <a:r>
              <a:rPr lang="en-GB" sz="1800" b="1" kern="1200" dirty="0">
                <a:solidFill>
                  <a:srgbClr val="FFFFFF"/>
                </a:solidFill>
              </a:rPr>
              <a:t>… stepwise approach, living labs and lessons learned </a:t>
            </a:r>
          </a:p>
        </p:txBody>
      </p:sp>
      <p:sp>
        <p:nvSpPr>
          <p:cNvPr id="13" name="Abgerundetes Rechteck 12"/>
          <p:cNvSpPr/>
          <p:nvPr/>
        </p:nvSpPr>
        <p:spPr bwMode="auto">
          <a:xfrm>
            <a:off x="2367016" y="5319386"/>
            <a:ext cx="4081506" cy="910336"/>
          </a:xfrm>
          <a:prstGeom prst="roundRect">
            <a:avLst>
              <a:gd name="adj" fmla="val 875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248243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algn="l" defTabSz="1241298" eaLnBrk="0" fontAlgn="base"/>
            <a:r>
              <a:rPr lang="en-GB" sz="1800" kern="1200" dirty="0">
                <a:solidFill>
                  <a:srgbClr val="FFFFFF"/>
                </a:solidFill>
              </a:rPr>
              <a:t>4. Why </a:t>
            </a:r>
          </a:p>
        </p:txBody>
      </p:sp>
      <p:sp>
        <p:nvSpPr>
          <p:cNvPr id="14" name="Abgerundetes Rechteck 13"/>
          <p:cNvSpPr/>
          <p:nvPr/>
        </p:nvSpPr>
        <p:spPr bwMode="auto">
          <a:xfrm>
            <a:off x="6548039" y="5319386"/>
            <a:ext cx="4081506" cy="910336"/>
          </a:xfrm>
          <a:prstGeom prst="roundRect">
            <a:avLst>
              <a:gd name="adj" fmla="val 875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248243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algn="l" defTabSz="1241298" eaLnBrk="0" fontAlgn="base"/>
            <a:r>
              <a:rPr lang="en-GB" sz="1800" b="1" kern="1200" dirty="0">
                <a:solidFill>
                  <a:srgbClr val="FFFFFF"/>
                </a:solidFill>
              </a:rPr>
              <a:t>… What and How</a:t>
            </a: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2367016" y="6361206"/>
            <a:ext cx="4081506" cy="910336"/>
          </a:xfrm>
          <a:prstGeom prst="roundRect">
            <a:avLst>
              <a:gd name="adj" fmla="val 875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248243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algn="l" defTabSz="1241298" eaLnBrk="0" fontAlgn="base"/>
            <a:r>
              <a:rPr lang="en-GB" sz="1800" kern="1200" dirty="0">
                <a:solidFill>
                  <a:srgbClr val="FFFFFF"/>
                </a:solidFill>
              </a:rPr>
              <a:t>5. Proliferating complexity </a:t>
            </a:r>
            <a:br>
              <a:rPr lang="en-GB" sz="1800" kern="1200" dirty="0">
                <a:solidFill>
                  <a:srgbClr val="FFFFFF"/>
                </a:solidFill>
              </a:rPr>
            </a:br>
            <a:r>
              <a:rPr lang="en-GB" sz="1800" kern="1200" dirty="0">
                <a:solidFill>
                  <a:srgbClr val="FFFFFF"/>
                </a:solidFill>
              </a:rPr>
              <a:t>    of the soy world</a:t>
            </a: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6548039" y="6361206"/>
            <a:ext cx="4081506" cy="910336"/>
          </a:xfrm>
          <a:prstGeom prst="roundRect">
            <a:avLst>
              <a:gd name="adj" fmla="val 875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248243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algn="l" defTabSz="1241298" eaLnBrk="0" fontAlgn="base"/>
            <a:r>
              <a:rPr lang="en-GB" sz="1800" b="1" kern="1200" dirty="0">
                <a:solidFill>
                  <a:srgbClr val="FFFFFF"/>
                </a:solidFill>
              </a:rPr>
              <a:t>… stakeholder driven strategic pathways and pilot initiatives bring clarity </a:t>
            </a:r>
          </a:p>
        </p:txBody>
      </p:sp>
      <p:sp>
        <p:nvSpPr>
          <p:cNvPr id="17" name="Abgerundetes Rechteck 16"/>
          <p:cNvSpPr/>
          <p:nvPr/>
        </p:nvSpPr>
        <p:spPr bwMode="auto">
          <a:xfrm>
            <a:off x="2367016" y="7403026"/>
            <a:ext cx="4081506" cy="910336"/>
          </a:xfrm>
          <a:prstGeom prst="roundRect">
            <a:avLst>
              <a:gd name="adj" fmla="val 875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248243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algn="l" defTabSz="1241298" eaLnBrk="0" fontAlgn="base"/>
            <a:r>
              <a:rPr lang="en-GB" sz="1800" kern="1200" dirty="0">
                <a:solidFill>
                  <a:srgbClr val="FFFFFF"/>
                </a:solidFill>
              </a:rPr>
              <a:t>6. Blockages </a:t>
            </a:r>
          </a:p>
        </p:txBody>
      </p:sp>
      <p:sp>
        <p:nvSpPr>
          <p:cNvPr id="18" name="Abgerundetes Rechteck 17"/>
          <p:cNvSpPr/>
          <p:nvPr/>
        </p:nvSpPr>
        <p:spPr bwMode="auto">
          <a:xfrm>
            <a:off x="6548039" y="7403026"/>
            <a:ext cx="4081506" cy="910336"/>
          </a:xfrm>
          <a:prstGeom prst="roundRect">
            <a:avLst>
              <a:gd name="adj" fmla="val 875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248243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algn="l" defTabSz="1241298" eaLnBrk="0" fontAlgn="base"/>
            <a:r>
              <a:rPr lang="en-GB" sz="1800" b="1" kern="1200" dirty="0">
                <a:solidFill>
                  <a:srgbClr val="FFFFFF"/>
                </a:solidFill>
              </a:rPr>
              <a:t>… opportunities </a:t>
            </a: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2367016" y="4277565"/>
            <a:ext cx="4081506" cy="910336"/>
          </a:xfrm>
          <a:prstGeom prst="roundRect">
            <a:avLst>
              <a:gd name="adj" fmla="val 875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248243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algn="l" defTabSz="1241298" eaLnBrk="0" fontAlgn="base"/>
            <a:r>
              <a:rPr lang="en-GB" sz="1800" kern="1200" dirty="0">
                <a:solidFill>
                  <a:srgbClr val="FFFFFF"/>
                </a:solidFill>
              </a:rPr>
              <a:t>3. Everything</a:t>
            </a:r>
          </a:p>
        </p:txBody>
      </p:sp>
      <p:sp>
        <p:nvSpPr>
          <p:cNvPr id="21" name="Abgerundetes Rechteck 20"/>
          <p:cNvSpPr/>
          <p:nvPr/>
        </p:nvSpPr>
        <p:spPr bwMode="auto">
          <a:xfrm>
            <a:off x="6548039" y="4277565"/>
            <a:ext cx="4081506" cy="910336"/>
          </a:xfrm>
          <a:prstGeom prst="roundRect">
            <a:avLst>
              <a:gd name="adj" fmla="val 875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248243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algn="l" defTabSz="1241298" eaLnBrk="0" fontAlgn="base"/>
            <a:r>
              <a:rPr lang="en-GB" sz="1800" b="1" kern="1200" dirty="0">
                <a:solidFill>
                  <a:srgbClr val="FFFFFF"/>
                </a:solidFill>
              </a:rPr>
              <a:t>… Focussed</a:t>
            </a:r>
          </a:p>
        </p:txBody>
      </p:sp>
      <p:sp>
        <p:nvSpPr>
          <p:cNvPr id="31" name="Abgerundetes Rechteck 30"/>
          <p:cNvSpPr/>
          <p:nvPr/>
        </p:nvSpPr>
        <p:spPr bwMode="auto">
          <a:xfrm>
            <a:off x="2367016" y="8444846"/>
            <a:ext cx="4081506" cy="910336"/>
          </a:xfrm>
          <a:prstGeom prst="roundRect">
            <a:avLst>
              <a:gd name="adj" fmla="val 875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248243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algn="l" defTabSz="1241298" eaLnBrk="0" fontAlgn="base"/>
            <a:r>
              <a:rPr lang="en-GB" sz="1800" kern="1200" dirty="0">
                <a:solidFill>
                  <a:srgbClr val="FFFFFF"/>
                </a:solidFill>
              </a:rPr>
              <a:t>7. Defensive</a:t>
            </a:r>
          </a:p>
        </p:txBody>
      </p:sp>
      <p:sp>
        <p:nvSpPr>
          <p:cNvPr id="32" name="Abgerundetes Rechteck 31"/>
          <p:cNvSpPr/>
          <p:nvPr/>
        </p:nvSpPr>
        <p:spPr bwMode="auto">
          <a:xfrm>
            <a:off x="6548039" y="8444846"/>
            <a:ext cx="4081506" cy="910336"/>
          </a:xfrm>
          <a:prstGeom prst="roundRect">
            <a:avLst>
              <a:gd name="adj" fmla="val 875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248243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algn="l" defTabSz="1241298" eaLnBrk="0" fontAlgn="base"/>
            <a:r>
              <a:rPr lang="en-GB" sz="1800" b="1" kern="1200" dirty="0">
                <a:solidFill>
                  <a:srgbClr val="FFFFFF"/>
                </a:solidFill>
              </a:rPr>
              <a:t>… experimental  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4702200" y="9469980"/>
            <a:ext cx="7286216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Source: 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2"/>
              </a:rPr>
              <a:t>Malik Super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2"/>
              </a:rPr>
              <a:t>Syntegration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2"/>
              </a:rPr>
              <a:t>® on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2"/>
              </a:rPr>
              <a:t>responsible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2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2"/>
              </a:rPr>
              <a:t>soy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2"/>
              </a:rPr>
              <a:t>,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2"/>
              </a:rPr>
              <a:t>by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2"/>
              </a:rPr>
              <a:t> RTRS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2"/>
              </a:rPr>
              <a:t>and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2"/>
              </a:rPr>
              <a:t> Malik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2"/>
              </a:rPr>
              <a:t>Institute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.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Used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with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permission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37496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bgerundetes Rechteck 10"/>
          <p:cNvSpPr/>
          <p:nvPr/>
        </p:nvSpPr>
        <p:spPr bwMode="auto">
          <a:xfrm>
            <a:off x="1668719" y="2095220"/>
            <a:ext cx="9450384" cy="6946214"/>
          </a:xfrm>
          <a:prstGeom prst="roundRect">
            <a:avLst>
              <a:gd name="adj" fmla="val 2235"/>
            </a:avLst>
          </a:prstGeom>
          <a:solidFill>
            <a:srgbClr val="FCFEA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52400" dist="25400" dir="5400000" algn="t" rotWithShape="0">
              <a:prstClr val="black">
                <a:alpha val="12000"/>
              </a:prstClr>
            </a:outerShdw>
          </a:effectLst>
        </p:spPr>
        <p:txBody>
          <a:bodyPr vert="horz" wrap="square" lIns="48867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endParaRPr lang="en-US" sz="1600" b="1" kern="1200" dirty="0">
              <a:solidFill>
                <a:srgbClr val="FFFFFF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5295" y="2289068"/>
            <a:ext cx="9055361" cy="6604217"/>
          </a:xfrm>
          <a:prstGeom prst="rect">
            <a:avLst/>
          </a:prstGeom>
        </p:spPr>
      </p:pic>
      <p:sp>
        <p:nvSpPr>
          <p:cNvPr id="55" name="Titel 54"/>
          <p:cNvSpPr>
            <a:spLocks noGrp="1"/>
          </p:cNvSpPr>
          <p:nvPr>
            <p:ph type="title"/>
          </p:nvPr>
        </p:nvSpPr>
        <p:spPr>
          <a:xfrm>
            <a:off x="829473" y="1088249"/>
            <a:ext cx="11345856" cy="819575"/>
          </a:xfrm>
        </p:spPr>
        <p:txBody>
          <a:bodyPr/>
          <a:lstStyle/>
          <a:p>
            <a:pPr lvl="2" algn="ctr">
              <a:lnSpc>
                <a:spcPct val="95000"/>
              </a:lnSpc>
            </a:pPr>
            <a:r>
              <a:rPr lang="en-US" sz="2200" dirty="0"/>
              <a:t>Having a holistic understanding of the system is crucial before taking action</a:t>
            </a:r>
          </a:p>
        </p:txBody>
      </p:sp>
      <p:sp>
        <p:nvSpPr>
          <p:cNvPr id="2" name="Abgerundetes Rechteck 1"/>
          <p:cNvSpPr/>
          <p:nvPr/>
        </p:nvSpPr>
        <p:spPr>
          <a:xfrm>
            <a:off x="10987147" y="3197279"/>
            <a:ext cx="1866831" cy="4662419"/>
          </a:xfrm>
          <a:prstGeom prst="roundRect">
            <a:avLst>
              <a:gd name="adj" fmla="val 5432"/>
            </a:avLst>
          </a:prstGeom>
          <a:gradFill>
            <a:gsLst>
              <a:gs pos="0">
                <a:srgbClr val="FEFEA7"/>
              </a:gs>
              <a:gs pos="100000">
                <a:srgbClr val="FBFB7D"/>
              </a:gs>
            </a:gsLst>
            <a:lin ang="5400000" scaled="1"/>
          </a:gradFill>
          <a:ln>
            <a:noFill/>
          </a:ln>
          <a:effectLst>
            <a:outerShdw blurRad="76200" dist="25400" dir="5400000" algn="t" rotWithShape="0">
              <a:prstClr val="black">
                <a:alpha val="23000"/>
              </a:prstClr>
            </a:outerShdw>
          </a:effectLst>
        </p:spPr>
        <p:txBody>
          <a:bodyPr wrap="square" lIns="58640" tIns="62061" rIns="0" bIns="0">
            <a:spAutoFit/>
          </a:bodyPr>
          <a:lstStyle/>
          <a:p>
            <a:pPr marL="245657" lvl="2" indent="-245657" algn="l" defTabSz="1309607" eaLnBrk="0" fontAlgn="base">
              <a:spcBef>
                <a:spcPts val="1629"/>
              </a:spcBef>
              <a:spcAft>
                <a:spcPts val="815"/>
              </a:spcAft>
              <a:defRPr/>
            </a:pPr>
            <a:r>
              <a:rPr lang="en-US" sz="1200" b="1" kern="1200" dirty="0"/>
              <a:t>Interpretation:</a:t>
            </a:r>
          </a:p>
          <a:p>
            <a:pPr marL="181012" lvl="2" indent="-181012" algn="l" defTabSz="1309607" eaLnBrk="0" fontAlgn="base">
              <a:spcBef>
                <a:spcPct val="0"/>
              </a:spcBef>
              <a:spcAft>
                <a:spcPts val="815"/>
              </a:spcAft>
              <a:buFont typeface="+mj-lt"/>
              <a:buAutoNum type="arabicPeriod"/>
              <a:defRPr/>
            </a:pPr>
            <a:r>
              <a:rPr lang="en-US" sz="1200" kern="1200" dirty="0"/>
              <a:t>The system is </a:t>
            </a:r>
            <a:r>
              <a:rPr lang="en-US" sz="1200" u="sng" kern="1200" dirty="0"/>
              <a:t>strongly interconnected</a:t>
            </a:r>
            <a:r>
              <a:rPr lang="en-US" sz="1200" kern="1200" dirty="0"/>
              <a:t> (degree of networking 3.32 = 32% more than average). </a:t>
            </a:r>
          </a:p>
          <a:p>
            <a:pPr marL="181012" lvl="2" indent="-181012" algn="l" defTabSz="1309607" eaLnBrk="0" fontAlgn="base">
              <a:spcBef>
                <a:spcPct val="0"/>
              </a:spcBef>
              <a:spcAft>
                <a:spcPts val="815"/>
              </a:spcAft>
              <a:buFont typeface="+mj-lt"/>
              <a:buAutoNum type="arabicPeriod"/>
              <a:defRPr/>
            </a:pPr>
            <a:r>
              <a:rPr lang="en-US" sz="1200" kern="1200" dirty="0"/>
              <a:t>There are more stabilizing than reinforcing feedback loops. This means the </a:t>
            </a:r>
            <a:r>
              <a:rPr lang="en-US" sz="1200" kern="1200" dirty="0">
                <a:solidFill>
                  <a:srgbClr val="4B4B4B">
                    <a:lumMod val="50000"/>
                  </a:srgbClr>
                </a:solidFill>
              </a:rPr>
              <a:t>Responsible Soy </a:t>
            </a:r>
            <a:r>
              <a:rPr lang="en-US" sz="1200" kern="1200" dirty="0"/>
              <a:t>System </a:t>
            </a:r>
            <a:r>
              <a:rPr lang="en-US" sz="1200" kern="1200" dirty="0">
                <a:solidFill>
                  <a:srgbClr val="4B4B4B">
                    <a:lumMod val="50000"/>
                  </a:srgbClr>
                </a:solidFill>
              </a:rPr>
              <a:t>is </a:t>
            </a:r>
            <a:r>
              <a:rPr lang="en-US" sz="1200" u="sng" kern="1200" dirty="0">
                <a:solidFill>
                  <a:srgbClr val="4B4B4B">
                    <a:lumMod val="50000"/>
                  </a:srgbClr>
                </a:solidFill>
              </a:rPr>
              <a:t>rather slow to move</a:t>
            </a:r>
            <a:r>
              <a:rPr lang="en-US" sz="1200" kern="1200" dirty="0">
                <a:solidFill>
                  <a:srgbClr val="4B4B4B">
                    <a:lumMod val="50000"/>
                  </a:srgbClr>
                </a:solidFill>
              </a:rPr>
              <a:t>.</a:t>
            </a:r>
          </a:p>
          <a:p>
            <a:pPr marL="181012" lvl="2" indent="-181012" algn="l" defTabSz="1309607" eaLnBrk="0" fontAlgn="base">
              <a:spcBef>
                <a:spcPct val="0"/>
              </a:spcBef>
              <a:spcAft>
                <a:spcPts val="815"/>
              </a:spcAft>
              <a:buFont typeface="+mj-lt"/>
              <a:buAutoNum type="arabicPeriod"/>
              <a:defRPr/>
            </a:pPr>
            <a:r>
              <a:rPr lang="en-US" sz="1200" kern="1200" dirty="0">
                <a:solidFill>
                  <a:srgbClr val="4B4B4B">
                    <a:lumMod val="50000"/>
                  </a:srgbClr>
                </a:solidFill>
              </a:rPr>
              <a:t>Though, there are several short and quickly reacting reinforcing feedback loops, e.g. </a:t>
            </a:r>
            <a:r>
              <a:rPr lang="en-US" sz="1100" b="1" kern="1200" dirty="0">
                <a:solidFill>
                  <a:srgbClr val="3175E3"/>
                </a:solidFill>
              </a:rPr>
              <a:t>14</a:t>
            </a:r>
            <a:r>
              <a:rPr lang="en-US" sz="1100" b="1" kern="1200" dirty="0">
                <a:solidFill>
                  <a:srgbClr val="3175E3"/>
                </a:solidFill>
                <a:sym typeface="Wingdings" panose="05000000000000000000" pitchFamily="2" charset="2"/>
              </a:rPr>
              <a:t>1214</a:t>
            </a:r>
            <a:r>
              <a:rPr lang="en-US" sz="1200" b="1" kern="1200" dirty="0">
                <a:solidFill>
                  <a:srgbClr val="4B4B4B">
                    <a:lumMod val="50000"/>
                  </a:srgbClr>
                </a:solidFill>
                <a:sym typeface="Wingdings" panose="05000000000000000000" pitchFamily="2" charset="2"/>
              </a:rPr>
              <a:t>,</a:t>
            </a:r>
            <a:br>
              <a:rPr lang="en-US" sz="1200" b="1" kern="1200" dirty="0">
                <a:solidFill>
                  <a:srgbClr val="4B4B4B">
                    <a:lumMod val="50000"/>
                  </a:srgbClr>
                </a:solidFill>
                <a:sym typeface="Wingdings" panose="05000000000000000000" pitchFamily="2" charset="2"/>
              </a:rPr>
            </a:br>
            <a:r>
              <a:rPr lang="en-US" sz="1100" b="1" kern="1200" dirty="0">
                <a:solidFill>
                  <a:srgbClr val="3175E3"/>
                </a:solidFill>
                <a:sym typeface="Wingdings" panose="05000000000000000000" pitchFamily="2" charset="2"/>
              </a:rPr>
              <a:t>131413</a:t>
            </a:r>
            <a:r>
              <a:rPr lang="en-US" sz="1200" b="1" kern="1200" dirty="0">
                <a:solidFill>
                  <a:srgbClr val="4B4B4B">
                    <a:lumMod val="50000"/>
                  </a:srgbClr>
                </a:solidFill>
                <a:sym typeface="Wingdings" panose="05000000000000000000" pitchFamily="2" charset="2"/>
              </a:rPr>
              <a:t>,  </a:t>
            </a:r>
            <a:r>
              <a:rPr lang="en-US" sz="1100" b="1" kern="1200" dirty="0">
                <a:solidFill>
                  <a:srgbClr val="3175E3"/>
                </a:solidFill>
                <a:sym typeface="Wingdings" panose="05000000000000000000" pitchFamily="2" charset="2"/>
              </a:rPr>
              <a:t>4164</a:t>
            </a:r>
            <a:r>
              <a:rPr lang="en-US" sz="1200" kern="1200" dirty="0">
                <a:solidFill>
                  <a:srgbClr val="4B4B4B">
                    <a:lumMod val="50000"/>
                  </a:srgbClr>
                </a:solidFill>
                <a:sym typeface="Wingdings" panose="05000000000000000000" pitchFamily="2" charset="2"/>
              </a:rPr>
              <a:t>.</a:t>
            </a:r>
            <a:r>
              <a:rPr lang="en-US" sz="1200" kern="1200" dirty="0">
                <a:solidFill>
                  <a:srgbClr val="4B4B4B">
                    <a:lumMod val="50000"/>
                  </a:srgbClr>
                </a:solidFill>
              </a:rPr>
              <a:t> They can </a:t>
            </a:r>
            <a:r>
              <a:rPr lang="en-US" sz="1200" u="sng" kern="1200" dirty="0">
                <a:solidFill>
                  <a:srgbClr val="4B4B4B">
                    <a:lumMod val="50000"/>
                  </a:srgbClr>
                </a:solidFill>
              </a:rPr>
              <a:t>activate the system</a:t>
            </a:r>
            <a:r>
              <a:rPr lang="en-US" sz="1200" kern="1200" dirty="0">
                <a:solidFill>
                  <a:srgbClr val="4B4B4B">
                    <a:lumMod val="50000"/>
                  </a:srgbClr>
                </a:solidFill>
              </a:rPr>
              <a:t>, if the variables are functioning properly. </a:t>
            </a:r>
          </a:p>
        </p:txBody>
      </p:sp>
      <p:sp>
        <p:nvSpPr>
          <p:cNvPr id="20" name="Abgerundetes Rechteck 1"/>
          <p:cNvSpPr/>
          <p:nvPr/>
        </p:nvSpPr>
        <p:spPr>
          <a:xfrm>
            <a:off x="195328" y="3197280"/>
            <a:ext cx="1630523" cy="2311698"/>
          </a:xfrm>
          <a:prstGeom prst="roundRect">
            <a:avLst>
              <a:gd name="adj" fmla="val 5432"/>
            </a:avLst>
          </a:prstGeom>
          <a:gradFill>
            <a:gsLst>
              <a:gs pos="21000">
                <a:srgbClr val="7FEBA8"/>
              </a:gs>
              <a:gs pos="0">
                <a:srgbClr val="B1FECA"/>
              </a:gs>
              <a:gs pos="100000">
                <a:srgbClr val="4DD785"/>
              </a:gs>
            </a:gsLst>
            <a:lin ang="5400000" scaled="1"/>
          </a:gradFill>
          <a:effectLst>
            <a:outerShdw blurRad="63500" dist="12700" dir="5400000" algn="t" rotWithShape="0">
              <a:prstClr val="black">
                <a:alpha val="23000"/>
              </a:prstClr>
            </a:outerShdw>
          </a:effectLst>
        </p:spPr>
        <p:txBody>
          <a:bodyPr wrap="none" lIns="0" tIns="62061" rIns="0" bIns="62061">
            <a:noAutofit/>
          </a:bodyPr>
          <a:lstStyle/>
          <a:p>
            <a:pPr marL="355558" lvl="1" indent="-237037" algn="l" defTabSz="1309607" eaLnBrk="0" fontAlgn="base">
              <a:spcBef>
                <a:spcPct val="0"/>
              </a:spcBef>
              <a:spcAft>
                <a:spcPts val="815"/>
              </a:spcAft>
            </a:pPr>
            <a:r>
              <a:rPr lang="en-US" sz="1200" b="1" kern="1200" dirty="0"/>
              <a:t>System Facts:</a:t>
            </a:r>
          </a:p>
          <a:p>
            <a:pPr marL="355558" lvl="1" indent="-237037" algn="l" defTabSz="1309607" eaLnBrk="0" fontAlgn="base">
              <a:spcBef>
                <a:spcPct val="0"/>
              </a:spcBef>
              <a:spcAft>
                <a:spcPts val="815"/>
              </a:spcAft>
            </a:pPr>
            <a:r>
              <a:rPr lang="en-US" sz="1200" b="1" kern="1200" dirty="0"/>
              <a:t>19</a:t>
            </a:r>
            <a:r>
              <a:rPr lang="en-US" sz="1200" kern="1200" dirty="0"/>
              <a:t> Variables</a:t>
            </a:r>
          </a:p>
          <a:p>
            <a:pPr marL="355558" lvl="1" indent="-237037" algn="l" defTabSz="1309607" eaLnBrk="0" fontAlgn="base">
              <a:spcBef>
                <a:spcPct val="0"/>
              </a:spcBef>
              <a:spcAft>
                <a:spcPts val="815"/>
              </a:spcAft>
            </a:pPr>
            <a:r>
              <a:rPr lang="en-US" sz="1200" b="1" kern="1200" dirty="0"/>
              <a:t>63 </a:t>
            </a:r>
            <a:r>
              <a:rPr lang="en-US" sz="1200" kern="1200" dirty="0"/>
              <a:t>Interrelations</a:t>
            </a:r>
          </a:p>
          <a:p>
            <a:pPr marL="355558" lvl="1" indent="-237037" algn="l" defTabSz="1309607" eaLnBrk="0" fontAlgn="base">
              <a:spcBef>
                <a:spcPct val="0"/>
              </a:spcBef>
              <a:spcAft>
                <a:spcPts val="815"/>
              </a:spcAft>
            </a:pPr>
            <a:r>
              <a:rPr lang="en-US" sz="1200" b="1" kern="1200" dirty="0"/>
              <a:t>1874 </a:t>
            </a:r>
            <a:r>
              <a:rPr lang="en-US" sz="1200" kern="1200" dirty="0"/>
              <a:t>Feedback loops</a:t>
            </a:r>
          </a:p>
          <a:p>
            <a:pPr marL="439801" lvl="1" indent="-195468" algn="l" defTabSz="1309607" eaLnBrk="0" fontAlgn="base">
              <a:spcBef>
                <a:spcPct val="0"/>
              </a:spcBef>
              <a:spcAft>
                <a:spcPts val="815"/>
              </a:spcAft>
              <a:buFont typeface="+mj-lt"/>
              <a:buAutoNum type="alphaLcParenR"/>
            </a:pPr>
            <a:r>
              <a:rPr lang="en-US" sz="1200" b="1" kern="1200" dirty="0"/>
              <a:t>981</a:t>
            </a:r>
            <a:r>
              <a:rPr lang="en-US" sz="1200" kern="1200" dirty="0"/>
              <a:t> stabilizing</a:t>
            </a:r>
            <a:br>
              <a:rPr lang="en-US" sz="1200" kern="1200" dirty="0"/>
            </a:br>
            <a:r>
              <a:rPr lang="en-US" sz="1200" kern="1200" dirty="0"/>
              <a:t>feedback loops</a:t>
            </a:r>
          </a:p>
          <a:p>
            <a:pPr marL="439801" lvl="1" indent="-195468" algn="l" defTabSz="1309607" eaLnBrk="0" fontAlgn="base">
              <a:spcBef>
                <a:spcPct val="0"/>
              </a:spcBef>
              <a:spcAft>
                <a:spcPts val="815"/>
              </a:spcAft>
              <a:buFont typeface="+mj-lt"/>
              <a:buAutoNum type="alphaLcParenR"/>
            </a:pPr>
            <a:r>
              <a:rPr lang="en-US" sz="1200" b="1" kern="1200" dirty="0"/>
              <a:t>893 </a:t>
            </a:r>
            <a:r>
              <a:rPr lang="en-US" sz="1200" kern="1200" dirty="0"/>
              <a:t>reinforcing</a:t>
            </a:r>
            <a:br>
              <a:rPr lang="en-US" sz="1200" kern="1200" dirty="0"/>
            </a:br>
            <a:r>
              <a:rPr lang="en-US" sz="1200" kern="1200" dirty="0"/>
              <a:t>feedback loops</a:t>
            </a:r>
            <a:endParaRPr lang="en-US" sz="1200" b="1" kern="1200" dirty="0"/>
          </a:p>
        </p:txBody>
      </p:sp>
      <p:grpSp>
        <p:nvGrpSpPr>
          <p:cNvPr id="17" name="Group 30"/>
          <p:cNvGrpSpPr/>
          <p:nvPr/>
        </p:nvGrpSpPr>
        <p:grpSpPr>
          <a:xfrm>
            <a:off x="7000041" y="9012183"/>
            <a:ext cx="3266248" cy="400111"/>
            <a:chOff x="5616534" y="6465683"/>
            <a:chExt cx="2487962" cy="281328"/>
          </a:xfrm>
        </p:grpSpPr>
        <p:cxnSp>
          <p:nvCxnSpPr>
            <p:cNvPr id="18" name="Gerade Verbindung mit Pfeil 8"/>
            <p:cNvCxnSpPr/>
            <p:nvPr/>
          </p:nvCxnSpPr>
          <p:spPr bwMode="auto">
            <a:xfrm>
              <a:off x="5616534" y="6693007"/>
              <a:ext cx="234000" cy="0"/>
            </a:xfrm>
            <a:prstGeom prst="straightConnector1">
              <a:avLst/>
            </a:prstGeom>
            <a:noFill/>
            <a:ln w="6350" cap="rnd" cmpd="sng" algn="ctr">
              <a:solidFill>
                <a:schemeClr val="accent3">
                  <a:lumMod val="50000"/>
                </a:schemeClr>
              </a:solidFill>
              <a:prstDash val="lgDash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19" name="Gerade Verbindung mit Pfeil 41"/>
            <p:cNvCxnSpPr/>
            <p:nvPr/>
          </p:nvCxnSpPr>
          <p:spPr bwMode="auto">
            <a:xfrm>
              <a:off x="5616534" y="6566788"/>
              <a:ext cx="234000" cy="0"/>
            </a:xfrm>
            <a:prstGeom prst="straightConnector1">
              <a:avLst/>
            </a:prstGeom>
            <a:noFill/>
            <a:ln w="6350" cap="rnd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sp>
          <p:nvSpPr>
            <p:cNvPr id="21" name="Rechteck 42"/>
            <p:cNvSpPr/>
            <p:nvPr/>
          </p:nvSpPr>
          <p:spPr>
            <a:xfrm>
              <a:off x="5805238" y="6465683"/>
              <a:ext cx="2299258" cy="281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1241298" eaLnBrk="0" fontAlgn="base">
                <a:spcBef>
                  <a:spcPct val="0"/>
                </a:spcBef>
              </a:pPr>
              <a:r>
                <a:rPr lang="en-US" sz="1000" b="1" kern="1200" dirty="0">
                  <a:solidFill>
                    <a:srgbClr val="4B4B4B">
                      <a:lumMod val="50000"/>
                    </a:srgbClr>
                  </a:solidFill>
                </a:rPr>
                <a:t>Confirming effect</a:t>
              </a:r>
              <a:r>
                <a:rPr lang="en-US" sz="1000" kern="1200" dirty="0">
                  <a:solidFill>
                    <a:srgbClr val="4B4B4B">
                      <a:lumMod val="50000"/>
                    </a:srgbClr>
                  </a:solidFill>
                </a:rPr>
                <a:t>: The more/less, the more/less</a:t>
              </a:r>
            </a:p>
            <a:p>
              <a:pPr algn="l" defTabSz="1241298" eaLnBrk="0" fontAlgn="base">
                <a:spcBef>
                  <a:spcPct val="0"/>
                </a:spcBef>
                <a:spcAft>
                  <a:spcPct val="20000"/>
                </a:spcAft>
              </a:pPr>
              <a:r>
                <a:rPr lang="en-US" sz="1000" b="1" kern="1200" dirty="0">
                  <a:solidFill>
                    <a:srgbClr val="4B4B4B">
                      <a:lumMod val="50000"/>
                    </a:srgbClr>
                  </a:solidFill>
                </a:rPr>
                <a:t>Opposing effect</a:t>
              </a:r>
              <a:r>
                <a:rPr lang="en-US" sz="1000" kern="1200" dirty="0">
                  <a:solidFill>
                    <a:srgbClr val="4B4B4B">
                      <a:lumMod val="50000"/>
                    </a:srgbClr>
                  </a:solidFill>
                </a:rPr>
                <a:t>: The more/less, less/more</a:t>
              </a:r>
            </a:p>
          </p:txBody>
        </p:sp>
      </p:grpSp>
      <p:sp>
        <p:nvSpPr>
          <p:cNvPr id="22" name="Textplatzhalter 3"/>
          <p:cNvSpPr txBox="1">
            <a:spLocks/>
          </p:cNvSpPr>
          <p:nvPr/>
        </p:nvSpPr>
        <p:spPr>
          <a:xfrm>
            <a:off x="2092684" y="9150747"/>
            <a:ext cx="3977892" cy="2043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7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marR="0" indent="-216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>
                <a:tab pos="361950" algn="l"/>
              </a:tabLst>
              <a:defRPr sz="700" b="0" baseline="0">
                <a:solidFill>
                  <a:schemeClr val="tx1"/>
                </a:solidFill>
                <a:latin typeface="+mn-lt"/>
              </a:defRPr>
            </a:lvl2pPr>
            <a:lvl3pPr marL="432000" marR="0" indent="-21600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lphaLcPeriod"/>
              <a:tabLst/>
              <a:defRPr sz="700" b="0" baseline="0">
                <a:solidFill>
                  <a:schemeClr val="tx1"/>
                </a:solidFill>
                <a:latin typeface="+mn-lt"/>
              </a:defRPr>
            </a:lvl3pPr>
            <a:lvl4pPr marL="648000" indent="-2160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Font typeface="+mj-lt"/>
              <a:buAutoNum type="romanLcPeriod"/>
              <a:defRPr sz="700" b="0" baseline="0">
                <a:solidFill>
                  <a:schemeClr val="tx1"/>
                </a:solidFill>
                <a:latin typeface="+mn-lt"/>
              </a:defRPr>
            </a:lvl4pPr>
            <a:lvl5pPr marL="13462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700">
                <a:solidFill>
                  <a:schemeClr val="tx1"/>
                </a:solidFill>
                <a:latin typeface="+mn-lt"/>
              </a:defRPr>
            </a:lvl5pPr>
            <a:lvl6pPr marL="18034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22606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7178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31750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84041" indent="-84041"/>
            <a:r>
              <a:rPr lang="en-US" dirty="0">
                <a:solidFill>
                  <a:srgbClr val="000000"/>
                </a:solidFill>
              </a:rPr>
              <a:t>The color of each variable correlates with its position in the </a:t>
            </a:r>
            <a:r>
              <a:rPr lang="en-US" dirty="0">
                <a:solidFill>
                  <a:srgbClr val="000000"/>
                </a:solidFill>
                <a:hlinkClick r:id="rId4" action="ppaction://hlinksldjump"/>
              </a:rPr>
              <a:t>Impact Map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 rot="5400000" flipV="1">
            <a:off x="5280958" y="4264960"/>
            <a:ext cx="606214" cy="942589"/>
            <a:chOff x="3101039" y="2532858"/>
            <a:chExt cx="619200" cy="193673"/>
          </a:xfrm>
        </p:grpSpPr>
        <p:sp>
          <p:nvSpPr>
            <p:cNvPr id="3" name="Bent Arrow 2"/>
            <p:cNvSpPr/>
            <p:nvPr/>
          </p:nvSpPr>
          <p:spPr bwMode="auto">
            <a:xfrm rot="5400000">
              <a:off x="3362617" y="2271280"/>
              <a:ext cx="96044" cy="619200"/>
            </a:xfrm>
            <a:prstGeom prst="bentArrow">
              <a:avLst>
                <a:gd name="adj1" fmla="val 0"/>
                <a:gd name="adj2" fmla="val 0"/>
                <a:gd name="adj3" fmla="val 0"/>
                <a:gd name="adj4" fmla="val 26339"/>
              </a:avLst>
            </a:prstGeom>
            <a:solidFill>
              <a:srgbClr val="3175E3"/>
            </a:solidFill>
            <a:ln w="22225" cap="flat" cmpd="sng" algn="ctr">
              <a:solidFill>
                <a:srgbClr val="3175E3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endParaRPr lang="en-US" sz="1600" b="1" kern="1200" dirty="0">
                <a:solidFill>
                  <a:srgbClr val="FFFFFF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3720239" y="2628902"/>
              <a:ext cx="0" cy="97629"/>
            </a:xfrm>
            <a:prstGeom prst="straightConnector1">
              <a:avLst/>
            </a:prstGeom>
            <a:solidFill>
              <a:srgbClr val="3175E3"/>
            </a:solidFill>
            <a:ln w="22225" cap="flat" cmpd="sng" algn="ctr">
              <a:solidFill>
                <a:srgbClr val="3175E3"/>
              </a:solidFill>
              <a:prstDash val="solid"/>
              <a:bevel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 rot="16200000" flipV="1">
            <a:off x="5524806" y="4161607"/>
            <a:ext cx="417749" cy="836532"/>
            <a:chOff x="3101035" y="2532858"/>
            <a:chExt cx="619204" cy="193673"/>
          </a:xfrm>
        </p:grpSpPr>
        <p:sp>
          <p:nvSpPr>
            <p:cNvPr id="33" name="Bent Arrow 32"/>
            <p:cNvSpPr/>
            <p:nvPr/>
          </p:nvSpPr>
          <p:spPr bwMode="auto">
            <a:xfrm rot="5400000">
              <a:off x="3362614" y="2271279"/>
              <a:ext cx="96044" cy="619202"/>
            </a:xfrm>
            <a:prstGeom prst="bentArrow">
              <a:avLst>
                <a:gd name="adj1" fmla="val 0"/>
                <a:gd name="adj2" fmla="val 0"/>
                <a:gd name="adj3" fmla="val 0"/>
                <a:gd name="adj4" fmla="val 31030"/>
              </a:avLst>
            </a:prstGeom>
            <a:solidFill>
              <a:srgbClr val="3175E3"/>
            </a:solidFill>
            <a:ln w="22225" cap="rnd" cmpd="sng" algn="ctr">
              <a:solidFill>
                <a:srgbClr val="3175E3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endParaRPr lang="en-US" sz="1600" b="1" kern="1200" dirty="0">
                <a:solidFill>
                  <a:srgbClr val="FFFFFF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 bwMode="auto">
            <a:xfrm>
              <a:off x="3720239" y="2628902"/>
              <a:ext cx="0" cy="97629"/>
            </a:xfrm>
            <a:prstGeom prst="straightConnector1">
              <a:avLst/>
            </a:prstGeom>
            <a:solidFill>
              <a:srgbClr val="3175E3"/>
            </a:solidFill>
            <a:ln w="22225" cap="flat" cmpd="sng" algn="ctr">
              <a:solidFill>
                <a:srgbClr val="3175E3"/>
              </a:solidFill>
              <a:prstDash val="solid"/>
              <a:bevel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4" t="7361" r="8285" b="972"/>
          <a:stretch/>
        </p:blipFill>
        <p:spPr>
          <a:xfrm>
            <a:off x="1668718" y="9071821"/>
            <a:ext cx="359167" cy="373265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 rot="5400000" flipV="1">
            <a:off x="8819696" y="6958858"/>
            <a:ext cx="294645" cy="885413"/>
            <a:chOff x="3101041" y="2532858"/>
            <a:chExt cx="619200" cy="193673"/>
          </a:xfrm>
        </p:grpSpPr>
        <p:sp>
          <p:nvSpPr>
            <p:cNvPr id="40" name="Bent Arrow 39"/>
            <p:cNvSpPr/>
            <p:nvPr/>
          </p:nvSpPr>
          <p:spPr bwMode="auto">
            <a:xfrm rot="5400000">
              <a:off x="3362619" y="2271280"/>
              <a:ext cx="96044" cy="619200"/>
            </a:xfrm>
            <a:prstGeom prst="bentArrow">
              <a:avLst>
                <a:gd name="adj1" fmla="val 0"/>
                <a:gd name="adj2" fmla="val 0"/>
                <a:gd name="adj3" fmla="val 0"/>
                <a:gd name="adj4" fmla="val 40699"/>
              </a:avLst>
            </a:prstGeom>
            <a:solidFill>
              <a:srgbClr val="3175E3"/>
            </a:solidFill>
            <a:ln w="22225" cap="flat" cmpd="sng" algn="ctr">
              <a:solidFill>
                <a:srgbClr val="3175E3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endParaRPr lang="en-US" sz="1600" b="1" kern="1200" dirty="0">
                <a:solidFill>
                  <a:srgbClr val="FFFFFF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>
              <a:off x="3720239" y="2628902"/>
              <a:ext cx="0" cy="97629"/>
            </a:xfrm>
            <a:prstGeom prst="straightConnector1">
              <a:avLst/>
            </a:prstGeom>
            <a:solidFill>
              <a:srgbClr val="3175E3"/>
            </a:solidFill>
            <a:ln w="22225" cap="flat" cmpd="sng" algn="ctr">
              <a:solidFill>
                <a:srgbClr val="3175E3"/>
              </a:solidFill>
              <a:prstDash val="solid"/>
              <a:bevel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2" name="Group 41"/>
          <p:cNvGrpSpPr/>
          <p:nvPr/>
        </p:nvGrpSpPr>
        <p:grpSpPr>
          <a:xfrm rot="16200000" flipV="1">
            <a:off x="8892093" y="6680333"/>
            <a:ext cx="331894" cy="897197"/>
            <a:chOff x="3101035" y="2532858"/>
            <a:chExt cx="619203" cy="193672"/>
          </a:xfrm>
        </p:grpSpPr>
        <p:sp>
          <p:nvSpPr>
            <p:cNvPr id="43" name="Bent Arrow 42"/>
            <p:cNvSpPr/>
            <p:nvPr/>
          </p:nvSpPr>
          <p:spPr bwMode="auto">
            <a:xfrm rot="5400000">
              <a:off x="3362614" y="2271279"/>
              <a:ext cx="96044" cy="619201"/>
            </a:xfrm>
            <a:prstGeom prst="bentArrow">
              <a:avLst>
                <a:gd name="adj1" fmla="val 0"/>
                <a:gd name="adj2" fmla="val 0"/>
                <a:gd name="adj3" fmla="val 0"/>
                <a:gd name="adj4" fmla="val 34863"/>
              </a:avLst>
            </a:prstGeom>
            <a:solidFill>
              <a:srgbClr val="3175E3"/>
            </a:solidFill>
            <a:ln w="22225" cap="rnd" cmpd="sng" algn="ctr">
              <a:solidFill>
                <a:srgbClr val="3175E3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endParaRPr lang="en-US" sz="1600" b="1" kern="1200" dirty="0">
                <a:solidFill>
                  <a:srgbClr val="FFFFFF"/>
                </a:solidFill>
              </a:endParaRPr>
            </a:p>
          </p:txBody>
        </p:sp>
        <p:cxnSp>
          <p:nvCxnSpPr>
            <p:cNvPr id="44" name="Straight Arrow Connector 43"/>
            <p:cNvCxnSpPr>
              <a:stCxn id="43" idx="0"/>
            </p:cNvCxnSpPr>
            <p:nvPr/>
          </p:nvCxnSpPr>
          <p:spPr bwMode="auto">
            <a:xfrm rot="16200000" flipH="1" flipV="1">
              <a:off x="3671423" y="2677716"/>
              <a:ext cx="97629" cy="0"/>
            </a:xfrm>
            <a:prstGeom prst="straightConnector1">
              <a:avLst/>
            </a:prstGeom>
            <a:solidFill>
              <a:srgbClr val="3175E3"/>
            </a:solidFill>
            <a:ln w="22225" cap="flat" cmpd="sng" algn="ctr">
              <a:solidFill>
                <a:srgbClr val="3175E3"/>
              </a:solidFill>
              <a:prstDash val="solid"/>
              <a:bevel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57" name="Group 56"/>
          <p:cNvGrpSpPr/>
          <p:nvPr/>
        </p:nvGrpSpPr>
        <p:grpSpPr>
          <a:xfrm rot="5400000" flipV="1">
            <a:off x="4065711" y="3633519"/>
            <a:ext cx="563922" cy="683118"/>
            <a:chOff x="3101039" y="2532858"/>
            <a:chExt cx="619200" cy="193673"/>
          </a:xfrm>
        </p:grpSpPr>
        <p:sp>
          <p:nvSpPr>
            <p:cNvPr id="58" name="Bent Arrow 57"/>
            <p:cNvSpPr/>
            <p:nvPr/>
          </p:nvSpPr>
          <p:spPr bwMode="auto">
            <a:xfrm rot="5400000">
              <a:off x="3362617" y="2271280"/>
              <a:ext cx="96044" cy="619200"/>
            </a:xfrm>
            <a:prstGeom prst="bentArrow">
              <a:avLst>
                <a:gd name="adj1" fmla="val 0"/>
                <a:gd name="adj2" fmla="val 0"/>
                <a:gd name="adj3" fmla="val 0"/>
                <a:gd name="adj4" fmla="val 34323"/>
              </a:avLst>
            </a:prstGeom>
            <a:solidFill>
              <a:srgbClr val="3175E3"/>
            </a:solidFill>
            <a:ln w="22225" cap="flat" cmpd="sng" algn="ctr">
              <a:solidFill>
                <a:srgbClr val="3175E3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endParaRPr lang="en-US" sz="1600" b="1" kern="1200" dirty="0">
                <a:solidFill>
                  <a:srgbClr val="FFFFFF"/>
                </a:solidFill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 bwMode="auto">
            <a:xfrm>
              <a:off x="3720239" y="2628902"/>
              <a:ext cx="0" cy="97629"/>
            </a:xfrm>
            <a:prstGeom prst="straightConnector1">
              <a:avLst/>
            </a:prstGeom>
            <a:solidFill>
              <a:srgbClr val="3175E3"/>
            </a:solidFill>
            <a:ln w="22225" cap="flat" cmpd="sng" algn="ctr">
              <a:solidFill>
                <a:srgbClr val="3175E3"/>
              </a:solidFill>
              <a:prstDash val="solid"/>
              <a:bevel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0" name="Group 59"/>
          <p:cNvGrpSpPr/>
          <p:nvPr/>
        </p:nvGrpSpPr>
        <p:grpSpPr>
          <a:xfrm rot="16200000" flipV="1">
            <a:off x="4308935" y="3417457"/>
            <a:ext cx="270741" cy="683675"/>
            <a:chOff x="3101036" y="2532858"/>
            <a:chExt cx="619203" cy="193673"/>
          </a:xfrm>
        </p:grpSpPr>
        <p:sp>
          <p:nvSpPr>
            <p:cNvPr id="61" name="Bent Arrow 60"/>
            <p:cNvSpPr/>
            <p:nvPr/>
          </p:nvSpPr>
          <p:spPr bwMode="auto">
            <a:xfrm rot="5400000">
              <a:off x="3362615" y="2271279"/>
              <a:ext cx="96044" cy="619201"/>
            </a:xfrm>
            <a:prstGeom prst="bentArrow">
              <a:avLst>
                <a:gd name="adj1" fmla="val 0"/>
                <a:gd name="adj2" fmla="val 0"/>
                <a:gd name="adj3" fmla="val 0"/>
                <a:gd name="adj4" fmla="val 45601"/>
              </a:avLst>
            </a:prstGeom>
            <a:solidFill>
              <a:srgbClr val="3175E3"/>
            </a:solidFill>
            <a:ln w="22225" cap="flat" cmpd="sng" algn="ctr">
              <a:solidFill>
                <a:srgbClr val="3175E3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endParaRPr lang="en-US" sz="1600" b="1" kern="1200" dirty="0">
                <a:solidFill>
                  <a:srgbClr val="FFFFFF"/>
                </a:solidFill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>
              <a:off x="3720239" y="2628902"/>
              <a:ext cx="0" cy="97629"/>
            </a:xfrm>
            <a:prstGeom prst="straightConnector1">
              <a:avLst/>
            </a:prstGeom>
            <a:solidFill>
              <a:srgbClr val="3175E3"/>
            </a:solidFill>
            <a:ln w="22225" cap="flat" cmpd="sng" algn="ctr">
              <a:solidFill>
                <a:srgbClr val="3175E3"/>
              </a:solidFill>
              <a:prstDash val="solid"/>
              <a:bevel/>
              <a:headEnd type="none" w="med" len="med"/>
              <a:tailEnd type="triangle" w="med" len="med"/>
            </a:ln>
            <a:effectLst/>
          </p:spPr>
        </p:cxnSp>
      </p:grpSp>
      <p:sp>
        <p:nvSpPr>
          <p:cNvPr id="31" name="Tekstvak 30"/>
          <p:cNvSpPr txBox="1"/>
          <p:nvPr/>
        </p:nvSpPr>
        <p:spPr>
          <a:xfrm>
            <a:off x="4689231" y="9463023"/>
            <a:ext cx="7286216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Source: 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Malik Super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Syntegration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® on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responsible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soy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,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by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 RTRS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and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 Malik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Institute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.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Used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with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permission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43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gerundetes Rechteck 10"/>
          <p:cNvSpPr/>
          <p:nvPr/>
        </p:nvSpPr>
        <p:spPr bwMode="auto">
          <a:xfrm>
            <a:off x="1668719" y="2095220"/>
            <a:ext cx="9450384" cy="6946214"/>
          </a:xfrm>
          <a:prstGeom prst="roundRect">
            <a:avLst>
              <a:gd name="adj" fmla="val 2235"/>
            </a:avLst>
          </a:prstGeom>
          <a:solidFill>
            <a:srgbClr val="FCFEA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52400" dist="25400" dir="5400000" algn="t" rotWithShape="0">
              <a:prstClr val="black">
                <a:alpha val="12000"/>
              </a:prstClr>
            </a:outerShdw>
          </a:effectLst>
        </p:spPr>
        <p:txBody>
          <a:bodyPr vert="horz" wrap="square" lIns="48867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endParaRPr lang="en-US" sz="1600" b="1" kern="1200" dirty="0">
              <a:solidFill>
                <a:srgbClr val="FFFFFF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5295" y="2289068"/>
            <a:ext cx="9055361" cy="6604217"/>
          </a:xfrm>
          <a:prstGeom prst="rect">
            <a:avLst/>
          </a:prstGeom>
        </p:spPr>
      </p:pic>
      <p:sp>
        <p:nvSpPr>
          <p:cNvPr id="55" name="Titel 54"/>
          <p:cNvSpPr>
            <a:spLocks noGrp="1"/>
          </p:cNvSpPr>
          <p:nvPr>
            <p:ph type="title"/>
          </p:nvPr>
        </p:nvSpPr>
        <p:spPr>
          <a:xfrm>
            <a:off x="829473" y="1088249"/>
            <a:ext cx="11345856" cy="819575"/>
          </a:xfrm>
        </p:spPr>
        <p:txBody>
          <a:bodyPr/>
          <a:lstStyle/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Effective Governance is the most essential variable for moving the system  </a:t>
            </a:r>
          </a:p>
        </p:txBody>
      </p:sp>
      <p:sp>
        <p:nvSpPr>
          <p:cNvPr id="2" name="Abgerundetes Rechteck 1"/>
          <p:cNvSpPr/>
          <p:nvPr/>
        </p:nvSpPr>
        <p:spPr>
          <a:xfrm>
            <a:off x="10617553" y="2821287"/>
            <a:ext cx="1857378" cy="1798128"/>
          </a:xfrm>
          <a:prstGeom prst="roundRect">
            <a:avLst>
              <a:gd name="adj" fmla="val 5432"/>
            </a:avLst>
          </a:prstGeom>
          <a:gradFill>
            <a:gsLst>
              <a:gs pos="0">
                <a:srgbClr val="FEFEA7"/>
              </a:gs>
              <a:gs pos="51000">
                <a:srgbClr val="FBFB7D"/>
              </a:gs>
            </a:gsLst>
            <a:lin ang="5400000" scaled="1"/>
          </a:gradFill>
          <a:ln>
            <a:noFill/>
          </a:ln>
          <a:effectLst>
            <a:outerShdw blurRad="76200" dist="25400" dir="5400000" algn="t" rotWithShape="0">
              <a:prstClr val="black">
                <a:alpha val="23000"/>
              </a:prstClr>
            </a:outerShdw>
          </a:effectLst>
        </p:spPr>
        <p:txBody>
          <a:bodyPr wrap="square" lIns="146600" tIns="62061" rIns="0" bIns="0">
            <a:noAutofit/>
          </a:bodyPr>
          <a:lstStyle/>
          <a:p>
            <a:pPr indent="-1241217" algn="l" defTabSz="1309607" eaLnBrk="0" fontAlgn="base">
              <a:spcBef>
                <a:spcPts val="1629"/>
              </a:spcBef>
              <a:spcAft>
                <a:spcPts val="815"/>
              </a:spcAft>
              <a:defRPr/>
            </a:pPr>
            <a:r>
              <a:rPr lang="en-US" sz="1200" b="1" kern="1200" dirty="0"/>
              <a:t>System diagnosis:</a:t>
            </a:r>
          </a:p>
          <a:p>
            <a:pPr indent="-1241217" algn="l" defTabSz="1309607" eaLnBrk="0" fontAlgn="base">
              <a:spcBef>
                <a:spcPct val="0"/>
              </a:spcBef>
              <a:spcAft>
                <a:spcPts val="815"/>
              </a:spcAft>
              <a:defRPr/>
            </a:pPr>
            <a:r>
              <a:rPr lang="en-US" sz="1200" kern="1200" dirty="0"/>
              <a:t>If the variable “Effective RS Governance” is deactivated, the </a:t>
            </a:r>
            <a:r>
              <a:rPr lang="en-US" sz="1200" u="sng" kern="1200" dirty="0"/>
              <a:t>number of reinforcing feedback loops is reduced to 12%</a:t>
            </a:r>
            <a:r>
              <a:rPr lang="en-US" sz="1200" kern="1200" dirty="0"/>
              <a:t/>
            </a:r>
            <a:br>
              <a:rPr lang="en-US" sz="1200" kern="1200" dirty="0"/>
            </a:br>
            <a:r>
              <a:rPr lang="en-US" sz="1200" kern="1200" dirty="0"/>
              <a:t>(114 instead of 893).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4687245" y="3891283"/>
            <a:ext cx="1405630" cy="176107"/>
          </a:xfrm>
          <a:prstGeom prst="roundRect">
            <a:avLst>
              <a:gd name="adj" fmla="val 26954"/>
            </a:avLst>
          </a:prstGeom>
          <a:solidFill>
            <a:schemeClr val="bg1">
              <a:lumMod val="50000"/>
              <a:alpha val="40000"/>
            </a:schemeClr>
          </a:solidFill>
          <a:ln w="12700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867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endParaRPr lang="en-US" sz="1600" b="1" kern="1200" dirty="0">
              <a:solidFill>
                <a:srgbClr val="FFFFFF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4689231" y="3918375"/>
            <a:ext cx="1398942" cy="118535"/>
          </a:xfrm>
          <a:prstGeom prst="line">
            <a:avLst/>
          </a:prstGeom>
          <a:solidFill>
            <a:schemeClr val="accent1"/>
          </a:solidFill>
          <a:ln w="12700" cap="rnd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platzhalter 3"/>
          <p:cNvSpPr txBox="1">
            <a:spLocks/>
          </p:cNvSpPr>
          <p:nvPr/>
        </p:nvSpPr>
        <p:spPr>
          <a:xfrm>
            <a:off x="2092684" y="9161958"/>
            <a:ext cx="3977892" cy="2043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7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marR="0" indent="-216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>
                <a:tab pos="361950" algn="l"/>
              </a:tabLst>
              <a:defRPr sz="700" b="0" baseline="0">
                <a:solidFill>
                  <a:schemeClr val="tx1"/>
                </a:solidFill>
                <a:latin typeface="+mn-lt"/>
              </a:defRPr>
            </a:lvl2pPr>
            <a:lvl3pPr marL="432000" marR="0" indent="-21600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lphaLcPeriod"/>
              <a:tabLst/>
              <a:defRPr sz="700" b="0" baseline="0">
                <a:solidFill>
                  <a:schemeClr val="tx1"/>
                </a:solidFill>
                <a:latin typeface="+mn-lt"/>
              </a:defRPr>
            </a:lvl3pPr>
            <a:lvl4pPr marL="648000" indent="-2160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Font typeface="+mj-lt"/>
              <a:buAutoNum type="romanLcPeriod"/>
              <a:defRPr sz="700" b="0" baseline="0">
                <a:solidFill>
                  <a:schemeClr val="tx1"/>
                </a:solidFill>
                <a:latin typeface="+mn-lt"/>
              </a:defRPr>
            </a:lvl4pPr>
            <a:lvl5pPr marL="13462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700">
                <a:solidFill>
                  <a:schemeClr val="tx1"/>
                </a:solidFill>
                <a:latin typeface="+mn-lt"/>
              </a:defRPr>
            </a:lvl5pPr>
            <a:lvl6pPr marL="18034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22606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7178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31750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84041" indent="-84041"/>
            <a:r>
              <a:rPr lang="en-US" dirty="0">
                <a:solidFill>
                  <a:srgbClr val="000000"/>
                </a:solidFill>
              </a:rPr>
              <a:t>The color of each variable correlates with its position in the </a:t>
            </a:r>
            <a:r>
              <a:rPr lang="en-US" dirty="0">
                <a:solidFill>
                  <a:srgbClr val="000000"/>
                </a:solidFill>
                <a:hlinkClick r:id="rId4" action="ppaction://hlinksldjump"/>
              </a:rPr>
              <a:t>Impact Map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33" name="Group 30"/>
          <p:cNvGrpSpPr/>
          <p:nvPr/>
        </p:nvGrpSpPr>
        <p:grpSpPr>
          <a:xfrm>
            <a:off x="7000041" y="9023394"/>
            <a:ext cx="3266248" cy="400111"/>
            <a:chOff x="5616534" y="6465683"/>
            <a:chExt cx="2487962" cy="281328"/>
          </a:xfrm>
        </p:grpSpPr>
        <p:cxnSp>
          <p:nvCxnSpPr>
            <p:cNvPr id="34" name="Gerade Verbindung mit Pfeil 8"/>
            <p:cNvCxnSpPr/>
            <p:nvPr/>
          </p:nvCxnSpPr>
          <p:spPr bwMode="auto">
            <a:xfrm>
              <a:off x="5616534" y="6693007"/>
              <a:ext cx="234000" cy="0"/>
            </a:xfrm>
            <a:prstGeom prst="straightConnector1">
              <a:avLst/>
            </a:prstGeom>
            <a:noFill/>
            <a:ln w="6350" cap="rnd" cmpd="sng" algn="ctr">
              <a:solidFill>
                <a:schemeClr val="accent3">
                  <a:lumMod val="50000"/>
                </a:schemeClr>
              </a:solidFill>
              <a:prstDash val="lgDash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5" name="Gerade Verbindung mit Pfeil 41"/>
            <p:cNvCxnSpPr/>
            <p:nvPr/>
          </p:nvCxnSpPr>
          <p:spPr bwMode="auto">
            <a:xfrm>
              <a:off x="5616534" y="6566788"/>
              <a:ext cx="234000" cy="0"/>
            </a:xfrm>
            <a:prstGeom prst="straightConnector1">
              <a:avLst/>
            </a:prstGeom>
            <a:noFill/>
            <a:ln w="6350" cap="rnd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sp>
          <p:nvSpPr>
            <p:cNvPr id="36" name="Rechteck 42"/>
            <p:cNvSpPr/>
            <p:nvPr/>
          </p:nvSpPr>
          <p:spPr>
            <a:xfrm>
              <a:off x="5805238" y="6465683"/>
              <a:ext cx="2299258" cy="281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1241298" eaLnBrk="0" fontAlgn="base">
                <a:spcBef>
                  <a:spcPct val="0"/>
                </a:spcBef>
              </a:pPr>
              <a:r>
                <a:rPr lang="en-US" sz="1000" b="1" kern="1200" dirty="0">
                  <a:solidFill>
                    <a:srgbClr val="4B4B4B">
                      <a:lumMod val="50000"/>
                    </a:srgbClr>
                  </a:solidFill>
                </a:rPr>
                <a:t>Confirming effect</a:t>
              </a:r>
              <a:r>
                <a:rPr lang="en-US" sz="1000" kern="1200" dirty="0">
                  <a:solidFill>
                    <a:srgbClr val="4B4B4B">
                      <a:lumMod val="50000"/>
                    </a:srgbClr>
                  </a:solidFill>
                </a:rPr>
                <a:t>: The more/less, the more/less</a:t>
              </a:r>
            </a:p>
            <a:p>
              <a:pPr algn="l" defTabSz="1241298" eaLnBrk="0" fontAlgn="base">
                <a:spcBef>
                  <a:spcPct val="0"/>
                </a:spcBef>
                <a:spcAft>
                  <a:spcPct val="20000"/>
                </a:spcAft>
              </a:pPr>
              <a:r>
                <a:rPr lang="en-US" sz="1000" b="1" kern="1200" dirty="0">
                  <a:solidFill>
                    <a:srgbClr val="4B4B4B">
                      <a:lumMod val="50000"/>
                    </a:srgbClr>
                  </a:solidFill>
                </a:rPr>
                <a:t>Opposing effect</a:t>
              </a:r>
              <a:r>
                <a:rPr lang="en-US" sz="1000" kern="1200" dirty="0">
                  <a:solidFill>
                    <a:srgbClr val="4B4B4B">
                      <a:lumMod val="50000"/>
                    </a:srgbClr>
                  </a:solidFill>
                </a:rPr>
                <a:t>: The more/less, less/more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4" t="7361" r="8285" b="972"/>
          <a:stretch/>
        </p:blipFill>
        <p:spPr>
          <a:xfrm>
            <a:off x="1668718" y="9083032"/>
            <a:ext cx="359167" cy="373265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4689231" y="9497909"/>
            <a:ext cx="7286216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Source: 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Malik Super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Syntegration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® on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responsible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soy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,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by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 RTRS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and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 Malik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6"/>
              </a:rPr>
              <a:t>Institute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.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Used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with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permission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5345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737772" y="1934919"/>
            <a:ext cx="11545928" cy="7647093"/>
            <a:chOff x="561975" y="1284289"/>
            <a:chExt cx="8794750" cy="5376862"/>
          </a:xfrm>
        </p:grpSpPr>
        <p:sp>
          <p:nvSpPr>
            <p:cNvPr id="9" name="Textfeld 8"/>
            <p:cNvSpPr txBox="1"/>
            <p:nvPr/>
          </p:nvSpPr>
          <p:spPr>
            <a:xfrm>
              <a:off x="7792857" y="1310404"/>
              <a:ext cx="1254384" cy="170142"/>
            </a:xfrm>
            <a:prstGeom prst="rect">
              <a:avLst/>
            </a:prstGeom>
            <a:ln algn="ctr"/>
          </p:spPr>
          <p:txBody>
            <a:bodyPr wrap="square" lIns="36000" tIns="36000" rIns="36000" bIns="36000" rtlCol="0" anchor="t">
              <a:spAutoFit/>
            </a:bodyPr>
            <a:lstStyle/>
            <a:p>
              <a:pPr algn="l" defTabSz="1241217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4F81BD"/>
                  </a:solidFill>
                </a:rPr>
                <a:t>   Accumulated effect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975" y="1595683"/>
              <a:ext cx="8273093" cy="5065468"/>
            </a:xfrm>
            <a:prstGeom prst="rect">
              <a:avLst/>
            </a:prstGeom>
          </p:spPr>
        </p:pic>
        <p:sp>
          <p:nvSpPr>
            <p:cNvPr id="4" name="Textfeld 3"/>
            <p:cNvSpPr txBox="1"/>
            <p:nvPr/>
          </p:nvSpPr>
          <p:spPr>
            <a:xfrm>
              <a:off x="1530568" y="1284289"/>
              <a:ext cx="2602364" cy="408188"/>
            </a:xfrm>
            <a:prstGeom prst="rect">
              <a:avLst/>
            </a:prstGeom>
            <a:ln algn="ctr"/>
          </p:spPr>
          <p:txBody>
            <a:bodyPr wrap="square" lIns="36000" tIns="36000" rIns="36000" bIns="36000" rtlCol="0" anchor="t">
              <a:spAutoFit/>
            </a:bodyPr>
            <a:lstStyle/>
            <a:p>
              <a:pPr algn="l" defTabSz="1241217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solidFill>
                    <a:srgbClr val="C00000"/>
                  </a:solidFill>
                </a:rPr>
                <a:t>Single effect</a:t>
              </a:r>
              <a:r>
                <a:rPr lang="en-US" sz="1100" b="1" baseline="30000" dirty="0">
                  <a:solidFill>
                    <a:srgbClr val="C00000"/>
                  </a:solidFill>
                </a:rPr>
                <a:t>1</a:t>
              </a:r>
              <a:r>
                <a:rPr lang="en-US" sz="1100" b="1" dirty="0">
                  <a:solidFill>
                    <a:srgbClr val="C00000"/>
                  </a:solidFill>
                </a:rPr>
                <a:t> of 12 (=35%) of the 34 actions, which account for 50% of the total systemic impact.</a:t>
              </a: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4327045" y="1284289"/>
              <a:ext cx="3135466" cy="408188"/>
            </a:xfrm>
            <a:prstGeom prst="rect">
              <a:avLst/>
            </a:prstGeom>
            <a:ln algn="ctr"/>
          </p:spPr>
          <p:txBody>
            <a:bodyPr wrap="square" lIns="36000" tIns="36000" rIns="36000" bIns="36000" rtlCol="0" anchor="t">
              <a:spAutoFit/>
            </a:bodyPr>
            <a:lstStyle/>
            <a:p>
              <a:pPr algn="l" defTabSz="1241298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solidFill>
                    <a:srgbClr val="4F81BD"/>
                  </a:solidFill>
                </a:rPr>
                <a:t>Single effect</a:t>
              </a:r>
              <a:r>
                <a:rPr lang="en-US" sz="1100" b="1" baseline="30000" dirty="0">
                  <a:solidFill>
                    <a:srgbClr val="4F81BD"/>
                  </a:solidFill>
                </a:rPr>
                <a:t>1</a:t>
              </a:r>
              <a:r>
                <a:rPr lang="en-US" sz="1100" b="1" dirty="0">
                  <a:solidFill>
                    <a:srgbClr val="4F81BD"/>
                  </a:solidFill>
                </a:rPr>
                <a:t> of the further 10 measures, which account for an additional 30% of the total systemic impact, together =80%.</a:t>
              </a:r>
              <a:endParaRPr lang="en-US" sz="1100" dirty="0"/>
            </a:p>
          </p:txBody>
        </p:sp>
        <p:sp>
          <p:nvSpPr>
            <p:cNvPr id="6" name="Rechteck 5"/>
            <p:cNvSpPr/>
            <p:nvPr/>
          </p:nvSpPr>
          <p:spPr bwMode="auto">
            <a:xfrm>
              <a:off x="1428473" y="1333424"/>
              <a:ext cx="97062" cy="208351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endParaRPr lang="en-US" sz="1600" b="1" kern="1200" dirty="0">
                <a:solidFill>
                  <a:srgbClr val="FFFFFF"/>
                </a:solidFill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 rot="16200000">
              <a:off x="7792760" y="3015329"/>
              <a:ext cx="2453871" cy="380480"/>
            </a:xfrm>
            <a:prstGeom prst="rect">
              <a:avLst/>
            </a:prstGeom>
            <a:ln algn="ctr"/>
          </p:spPr>
          <p:txBody>
            <a:bodyPr wrap="square" lIns="36000" tIns="36000" rIns="36000" bIns="36000" rtlCol="0" anchor="t">
              <a:spAutoFit/>
            </a:bodyPr>
            <a:lstStyle/>
            <a:p>
              <a:pPr defTabSz="1241217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4F81BD"/>
                  </a:solidFill>
                </a:rPr>
                <a:t>Relative system-cybernetic</a:t>
              </a:r>
              <a:br>
                <a:rPr lang="en-US" sz="1400" dirty="0">
                  <a:solidFill>
                    <a:srgbClr val="4F81BD"/>
                  </a:solidFill>
                </a:rPr>
              </a:br>
              <a:r>
                <a:rPr lang="en-US" sz="1400" dirty="0">
                  <a:solidFill>
                    <a:srgbClr val="4F81BD"/>
                  </a:solidFill>
                </a:rPr>
                <a:t>effect </a:t>
              </a:r>
              <a:r>
                <a:rPr lang="en-US" sz="1400" u="sng" dirty="0">
                  <a:solidFill>
                    <a:srgbClr val="4F81BD"/>
                  </a:solidFill>
                </a:rPr>
                <a:t>accumulated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10234" y="3015330"/>
              <a:ext cx="2453871" cy="380480"/>
            </a:xfrm>
            <a:prstGeom prst="rect">
              <a:avLst/>
            </a:prstGeom>
            <a:ln algn="ctr"/>
          </p:spPr>
          <p:txBody>
            <a:bodyPr wrap="square" lIns="36000" tIns="36000" rIns="36000" bIns="36000" rtlCol="0" anchor="t">
              <a:spAutoFit/>
            </a:bodyPr>
            <a:lstStyle/>
            <a:p>
              <a:pPr defTabSz="1241217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  <a:t>Relative system-cybernetic</a:t>
              </a:r>
              <a:b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</a:br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  <a:t>effect </a:t>
              </a:r>
              <a:r>
                <a:rPr lang="en-US" sz="1400" u="sng" dirty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  <a:t>per action</a:t>
              </a:r>
            </a:p>
          </p:txBody>
        </p:sp>
        <p:sp>
          <p:nvSpPr>
            <p:cNvPr id="19" name="Rechteck 5"/>
            <p:cNvSpPr/>
            <p:nvPr/>
          </p:nvSpPr>
          <p:spPr bwMode="auto">
            <a:xfrm>
              <a:off x="4183732" y="1333424"/>
              <a:ext cx="97062" cy="208351"/>
            </a:xfrm>
            <a:prstGeom prst="rect">
              <a:avLst/>
            </a:prstGeom>
            <a:solidFill>
              <a:srgbClr val="4F81B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endParaRPr lang="en-US" sz="1600" b="1" kern="1200" dirty="0">
                <a:solidFill>
                  <a:srgbClr val="FFFFFF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67" t="2222" r="10335" b="95333"/>
            <a:stretch/>
          </p:blipFill>
          <p:spPr>
            <a:xfrm rot="703050">
              <a:off x="7618525" y="1351868"/>
              <a:ext cx="256168" cy="106566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8106758" y="5871539"/>
              <a:ext cx="1249967" cy="646234"/>
            </a:xfrm>
            <a:prstGeom prst="rect">
              <a:avLst/>
            </a:prstGeom>
            <a:noFill/>
            <a:ln algn="ctr"/>
          </p:spPr>
          <p:txBody>
            <a:bodyPr wrap="square" lIns="36000" tIns="36000" rIns="36000" bIns="36000" rtlCol="0" anchor="t">
              <a:spAutoFit/>
            </a:bodyPr>
            <a:lstStyle/>
            <a:p>
              <a:pPr algn="l" defTabSz="1241298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  <a:t>1) System-cybernetic effect = percental effect of each action on the overall system compared to effect of all actions. </a:t>
              </a:r>
            </a:p>
          </p:txBody>
        </p:sp>
        <p:cxnSp>
          <p:nvCxnSpPr>
            <p:cNvPr id="23" name="Gerader Verbinder 21"/>
            <p:cNvCxnSpPr/>
            <p:nvPr/>
          </p:nvCxnSpPr>
          <p:spPr bwMode="auto">
            <a:xfrm>
              <a:off x="4043635" y="3175485"/>
              <a:ext cx="4356000" cy="0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C00000"/>
              </a:solidFill>
              <a:prstDash val="sysDash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24" name="Gerader Verbinder 22"/>
            <p:cNvCxnSpPr/>
            <p:nvPr/>
          </p:nvCxnSpPr>
          <p:spPr bwMode="auto">
            <a:xfrm>
              <a:off x="4038958" y="3721300"/>
              <a:ext cx="0" cy="1098000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FFC1C1"/>
              </a:solidFill>
              <a:prstDash val="sysDash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26" name="Gerader Verbinder 27"/>
            <p:cNvCxnSpPr/>
            <p:nvPr/>
          </p:nvCxnSpPr>
          <p:spPr bwMode="auto">
            <a:xfrm>
              <a:off x="5993506" y="2309311"/>
              <a:ext cx="2412000" cy="0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4F81BD"/>
              </a:solidFill>
              <a:prstDash val="sysDash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28" name="Gerader Verbinder 28"/>
            <p:cNvCxnSpPr/>
            <p:nvPr/>
          </p:nvCxnSpPr>
          <p:spPr bwMode="auto">
            <a:xfrm>
              <a:off x="5977656" y="2298248"/>
              <a:ext cx="0" cy="1656000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4F81BD"/>
              </a:solidFill>
              <a:prstDash val="sysDash"/>
              <a:round/>
              <a:headEnd type="none" w="med" len="med"/>
              <a:tailEnd type="none" w="sm" len="med"/>
            </a:ln>
            <a:effectLst/>
          </p:spPr>
        </p:cxnSp>
        <p:cxnSp>
          <p:nvCxnSpPr>
            <p:cNvPr id="30" name="Gerader Verbinder 28"/>
            <p:cNvCxnSpPr/>
            <p:nvPr/>
          </p:nvCxnSpPr>
          <p:spPr bwMode="auto">
            <a:xfrm>
              <a:off x="5977656" y="3973300"/>
              <a:ext cx="0" cy="846000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C8D7EA"/>
              </a:solidFill>
              <a:prstDash val="sysDash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31" name="Gerader Verbinder 28"/>
            <p:cNvCxnSpPr/>
            <p:nvPr/>
          </p:nvCxnSpPr>
          <p:spPr bwMode="auto">
            <a:xfrm>
              <a:off x="4038958" y="3180247"/>
              <a:ext cx="0" cy="518628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sm" len="med"/>
            </a:ln>
            <a:effectLst/>
          </p:spPr>
        </p:cxnSp>
      </p:grpSp>
      <p:graphicFrame>
        <p:nvGraphicFramePr>
          <p:cNvPr id="35" name="Objekt 3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087" y="2261"/>
          <a:ext cx="2083" cy="2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think-cell Folie" r:id="rId6" imgW="508" imgH="508" progId="TCLayout.ActiveDocument.1">
                  <p:embed/>
                </p:oleObj>
              </mc:Choice>
              <mc:Fallback>
                <p:oleObj name="think-cell Folie" r:id="rId6" imgW="508" imgH="50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87" y="2261"/>
                        <a:ext cx="2083" cy="2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64% of the actions equals 80% of the change effect within the Responsible Soy System</a:t>
            </a:r>
            <a:br>
              <a:rPr lang="en-US" sz="2200" dirty="0"/>
            </a:br>
            <a:r>
              <a:rPr lang="en-US" sz="1600" b="0" dirty="0"/>
              <a:t>Create a “Responsible Soy Alliance” and “Determine Multi-Stakeholder Governance” have the greatest systemic impact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4702200" y="9453327"/>
            <a:ext cx="7286216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Source: 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8"/>
              </a:rPr>
              <a:t>Malik Super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8"/>
              </a:rPr>
              <a:t>Syntegration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8"/>
              </a:rPr>
              <a:t>® on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8"/>
              </a:rPr>
              <a:t>responsible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8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8"/>
              </a:rPr>
              <a:t>soy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8"/>
              </a:rPr>
              <a:t>,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8"/>
              </a:rPr>
              <a:t>by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8"/>
              </a:rPr>
              <a:t> RTRS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8"/>
              </a:rPr>
              <a:t>and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8"/>
              </a:rPr>
              <a:t> Malik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8"/>
              </a:rPr>
              <a:t>Institute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.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Used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with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permission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19891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737773" y="3376993"/>
            <a:ext cx="10861086" cy="6205016"/>
            <a:chOff x="561975" y="2298248"/>
            <a:chExt cx="8273093" cy="436290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34"/>
            <a:stretch/>
          </p:blipFill>
          <p:spPr>
            <a:xfrm>
              <a:off x="561975" y="4864633"/>
              <a:ext cx="8273093" cy="1796517"/>
            </a:xfrm>
            <a:prstGeom prst="rect">
              <a:avLst/>
            </a:prstGeom>
          </p:spPr>
        </p:pic>
        <p:cxnSp>
          <p:nvCxnSpPr>
            <p:cNvPr id="23" name="Gerader Verbinder 21"/>
            <p:cNvCxnSpPr/>
            <p:nvPr/>
          </p:nvCxnSpPr>
          <p:spPr bwMode="auto">
            <a:xfrm>
              <a:off x="4043635" y="3175485"/>
              <a:ext cx="4356000" cy="0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C00000"/>
              </a:solidFill>
              <a:prstDash val="sysDash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24" name="Gerader Verbinder 22"/>
            <p:cNvCxnSpPr/>
            <p:nvPr/>
          </p:nvCxnSpPr>
          <p:spPr bwMode="auto">
            <a:xfrm>
              <a:off x="4038958" y="3721300"/>
              <a:ext cx="0" cy="1098000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FFC1C1"/>
              </a:solidFill>
              <a:prstDash val="sysDash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26" name="Gerader Verbinder 27"/>
            <p:cNvCxnSpPr/>
            <p:nvPr/>
          </p:nvCxnSpPr>
          <p:spPr bwMode="auto">
            <a:xfrm>
              <a:off x="5993506" y="2309311"/>
              <a:ext cx="2412000" cy="0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4F81BD"/>
              </a:solidFill>
              <a:prstDash val="sysDash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28" name="Gerader Verbinder 28"/>
            <p:cNvCxnSpPr/>
            <p:nvPr/>
          </p:nvCxnSpPr>
          <p:spPr bwMode="auto">
            <a:xfrm>
              <a:off x="5977656" y="2298248"/>
              <a:ext cx="0" cy="1656000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4F81BD"/>
              </a:solidFill>
              <a:prstDash val="sysDash"/>
              <a:round/>
              <a:headEnd type="none" w="med" len="med"/>
              <a:tailEnd type="none" w="sm" len="med"/>
            </a:ln>
            <a:effectLst/>
          </p:spPr>
        </p:cxnSp>
        <p:cxnSp>
          <p:nvCxnSpPr>
            <p:cNvPr id="30" name="Gerader Verbinder 28"/>
            <p:cNvCxnSpPr/>
            <p:nvPr/>
          </p:nvCxnSpPr>
          <p:spPr bwMode="auto">
            <a:xfrm>
              <a:off x="5977656" y="3973300"/>
              <a:ext cx="0" cy="846000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C8D7EA"/>
              </a:solidFill>
              <a:prstDash val="sysDash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31" name="Gerader Verbinder 28"/>
            <p:cNvCxnSpPr/>
            <p:nvPr/>
          </p:nvCxnSpPr>
          <p:spPr bwMode="auto">
            <a:xfrm>
              <a:off x="4038958" y="3180247"/>
              <a:ext cx="0" cy="518628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sm" len="med"/>
            </a:ln>
            <a:effectLst/>
          </p:spPr>
        </p:cxnSp>
      </p:grpSp>
      <p:graphicFrame>
        <p:nvGraphicFramePr>
          <p:cNvPr id="35" name="Objekt 3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087" y="2261"/>
          <a:ext cx="2083" cy="2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think-cell Folie" r:id="rId6" imgW="508" imgH="508" progId="TCLayout.ActiveDocument.1">
                  <p:embed/>
                </p:oleObj>
              </mc:Choice>
              <mc:Fallback>
                <p:oleObj name="think-cell Folie" r:id="rId6" imgW="508" imgH="50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87" y="2261"/>
                        <a:ext cx="2083" cy="2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Complex systems are counterintuitive</a:t>
            </a:r>
            <a:br>
              <a:rPr lang="en-US" sz="2200" dirty="0"/>
            </a:br>
            <a:r>
              <a:rPr lang="en-US" b="0" dirty="0"/>
              <a:t>Ordinary rankings are in many cases drastically </a:t>
            </a:r>
            <a:r>
              <a:rPr lang="en-US" b="0" dirty="0" smtClean="0"/>
              <a:t>misleading as </a:t>
            </a:r>
            <a:r>
              <a:rPr lang="en-US" b="0" dirty="0"/>
              <a:t>compared to a systemic diagnosis</a:t>
            </a:r>
            <a:br>
              <a:rPr lang="en-US" b="0" dirty="0"/>
            </a:br>
            <a:endParaRPr lang="en-US" b="0" dirty="0"/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t="3180" b="26376"/>
          <a:stretch/>
        </p:blipFill>
        <p:spPr>
          <a:xfrm>
            <a:off x="2029538" y="2762209"/>
            <a:ext cx="9123367" cy="4258081"/>
          </a:xfrm>
          <a:prstGeom prst="rect">
            <a:avLst/>
          </a:prstGeom>
        </p:spPr>
      </p:pic>
      <p:sp>
        <p:nvSpPr>
          <p:cNvPr id="27" name="Textfeld 49"/>
          <p:cNvSpPr txBox="1"/>
          <p:nvPr/>
        </p:nvSpPr>
        <p:spPr>
          <a:xfrm>
            <a:off x="2658636" y="3295735"/>
            <a:ext cx="8130156" cy="10516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48867" tIns="63527" rIns="48867" bIns="63527" numCol="1" rtlCol="0" anchor="ctr" anchorCtr="1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dk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defTabSz="1241298" eaLnBrk="0" fontAlgn="base"/>
            <a:r>
              <a:rPr lang="en-US" sz="1500" kern="1200" dirty="0">
                <a:solidFill>
                  <a:srgbClr val="000000"/>
                </a:solidFill>
                <a:cs typeface="Arial" panose="020B0604020202020204" pitchFamily="34" charset="0"/>
              </a:rPr>
              <a:t>The prioritization by the participants is focusing on initiatives, which according to our systemic diagnosis will not have the desired effect,  and thus will not bring about change.</a:t>
            </a:r>
          </a:p>
          <a:p>
            <a:pPr defTabSz="1241298" eaLnBrk="0" fontAlgn="base"/>
            <a:r>
              <a:rPr lang="en-US" sz="1500" kern="1200" dirty="0">
                <a:solidFill>
                  <a:srgbClr val="000000"/>
                </a:solidFill>
                <a:cs typeface="Arial" panose="020B0604020202020204" pitchFamily="34" charset="0"/>
              </a:rPr>
              <a:t>But it may even destroy the whole system…  </a:t>
            </a:r>
            <a:endParaRPr lang="en-US" sz="1500" i="1" kern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Textfeld 4"/>
          <p:cNvSpPr txBox="1"/>
          <p:nvPr/>
        </p:nvSpPr>
        <p:spPr>
          <a:xfrm>
            <a:off x="3906875" y="2100445"/>
            <a:ext cx="2126769" cy="391076"/>
          </a:xfrm>
          <a:prstGeom prst="rect">
            <a:avLst/>
          </a:prstGeom>
          <a:ln algn="ctr"/>
        </p:spPr>
        <p:txBody>
          <a:bodyPr wrap="square" lIns="48867" tIns="48867" rIns="48867" bIns="48867" rtlCol="0" anchor="t">
            <a:spAutoFit/>
          </a:bodyPr>
          <a:lstStyle/>
          <a:p>
            <a:pPr algn="l" defTabSz="1241298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b="1" dirty="0">
                <a:solidFill>
                  <a:srgbClr val="4F81BD"/>
                </a:solidFill>
              </a:rPr>
              <a:t>Systemic Impact</a:t>
            </a:r>
            <a:endParaRPr lang="en-US" sz="1900" dirty="0"/>
          </a:p>
        </p:txBody>
      </p:sp>
      <p:sp>
        <p:nvSpPr>
          <p:cNvPr id="32" name="Rechteck 5"/>
          <p:cNvSpPr/>
          <p:nvPr/>
        </p:nvSpPr>
        <p:spPr bwMode="auto">
          <a:xfrm>
            <a:off x="3779357" y="2151445"/>
            <a:ext cx="127425" cy="296321"/>
          </a:xfrm>
          <a:prstGeom prst="rect">
            <a:avLst/>
          </a:prstGeom>
          <a:solidFill>
            <a:srgbClr val="4F81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867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endParaRPr lang="en-US" sz="1900" b="1" kern="1200" dirty="0">
              <a:solidFill>
                <a:srgbClr val="FFFFFF"/>
              </a:solidFill>
            </a:endParaRPr>
          </a:p>
        </p:txBody>
      </p:sp>
      <p:sp>
        <p:nvSpPr>
          <p:cNvPr id="33" name="Textfeld 4"/>
          <p:cNvSpPr txBox="1"/>
          <p:nvPr/>
        </p:nvSpPr>
        <p:spPr>
          <a:xfrm>
            <a:off x="6285022" y="2084026"/>
            <a:ext cx="4720401" cy="621909"/>
          </a:xfrm>
          <a:prstGeom prst="rect">
            <a:avLst/>
          </a:prstGeom>
          <a:ln algn="ctr"/>
        </p:spPr>
        <p:txBody>
          <a:bodyPr wrap="square" lIns="48867" tIns="48867" rIns="48867" bIns="48867" rtlCol="0" anchor="t">
            <a:spAutoFit/>
          </a:bodyPr>
          <a:lstStyle/>
          <a:p>
            <a:pPr algn="l" defTabSz="1241298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b="1" dirty="0">
                <a:solidFill>
                  <a:srgbClr val="EA4E00"/>
                </a:solidFill>
              </a:rPr>
              <a:t>Prioritization by Participants </a:t>
            </a:r>
            <a:br>
              <a:rPr lang="en-US" sz="1900" b="1" dirty="0">
                <a:solidFill>
                  <a:srgbClr val="EA4E00"/>
                </a:solidFill>
              </a:rPr>
            </a:br>
            <a:r>
              <a:rPr lang="en-US" sz="1500" b="1" dirty="0">
                <a:solidFill>
                  <a:srgbClr val="EA4E00"/>
                </a:solidFill>
              </a:rPr>
              <a:t>(final visual applause after 3</a:t>
            </a:r>
            <a:r>
              <a:rPr lang="en-US" sz="1500" b="1" baseline="30000" dirty="0">
                <a:solidFill>
                  <a:srgbClr val="EA4E00"/>
                </a:solidFill>
              </a:rPr>
              <a:t>rd</a:t>
            </a:r>
            <a:r>
              <a:rPr lang="en-US" sz="1500" b="1" dirty="0">
                <a:solidFill>
                  <a:srgbClr val="EA4E00"/>
                </a:solidFill>
              </a:rPr>
              <a:t> iteration)</a:t>
            </a:r>
            <a:endParaRPr lang="en-US" sz="1500" dirty="0">
              <a:solidFill>
                <a:srgbClr val="EA4E00"/>
              </a:solidFill>
            </a:endParaRPr>
          </a:p>
        </p:txBody>
      </p:sp>
      <p:sp>
        <p:nvSpPr>
          <p:cNvPr id="36" name="Rechteck 5"/>
          <p:cNvSpPr/>
          <p:nvPr/>
        </p:nvSpPr>
        <p:spPr bwMode="auto">
          <a:xfrm>
            <a:off x="6096879" y="2151445"/>
            <a:ext cx="127425" cy="296321"/>
          </a:xfrm>
          <a:prstGeom prst="rect">
            <a:avLst/>
          </a:prstGeom>
          <a:solidFill>
            <a:srgbClr val="FF80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867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endParaRPr lang="en-US" sz="1900" b="1" kern="1200" dirty="0">
              <a:solidFill>
                <a:srgbClr val="FFFFFF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4702200" y="9369872"/>
            <a:ext cx="7286216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Source: 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9"/>
              </a:rPr>
              <a:t>Malik Super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9"/>
              </a:rPr>
              <a:t>Syntegration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9"/>
              </a:rPr>
              <a:t>® on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9"/>
              </a:rPr>
              <a:t>responsible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9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9"/>
              </a:rPr>
              <a:t>soy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9"/>
              </a:rPr>
              <a:t>,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9"/>
              </a:rPr>
              <a:t>by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9"/>
              </a:rPr>
              <a:t> RTRS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9"/>
              </a:rPr>
              <a:t>and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9"/>
              </a:rPr>
              <a:t> Malik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9"/>
              </a:rPr>
              <a:t>Institute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.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Used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with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permission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294608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auto">
          <a:xfrm>
            <a:off x="288714" y="6995320"/>
            <a:ext cx="4129078" cy="1762342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867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endParaRPr lang="en-US" sz="1600" b="1" kern="120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 rot="5400000">
            <a:off x="5598566" y="-2559007"/>
            <a:ext cx="1807360" cy="11355136"/>
          </a:xfrm>
          <a:prstGeom prst="roundRect">
            <a:avLst>
              <a:gd name="adj" fmla="val 8961"/>
            </a:avLst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17000"/>
                </a:schemeClr>
              </a:gs>
              <a:gs pos="26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867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endParaRPr lang="en-US" sz="1600" b="1" kern="1200" dirty="0">
              <a:solidFill>
                <a:srgbClr val="FFFFFF"/>
              </a:solidFill>
            </a:endParaRPr>
          </a:p>
        </p:txBody>
      </p:sp>
      <p:sp>
        <p:nvSpPr>
          <p:cNvPr id="6" name="Ellipse 9"/>
          <p:cNvSpPr/>
          <p:nvPr/>
        </p:nvSpPr>
        <p:spPr bwMode="auto">
          <a:xfrm>
            <a:off x="3022160" y="2625314"/>
            <a:ext cx="417010" cy="45176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 anchorCtr="0"/>
          <a:lstStyle/>
          <a:p>
            <a:pPr defTabSz="1241298" eaLnBrk="0" fontAlgn="base">
              <a:spcBef>
                <a:spcPct val="0"/>
              </a:spcBef>
              <a:spcAft>
                <a:spcPct val="20000"/>
              </a:spcAft>
            </a:pPr>
            <a:r>
              <a:rPr lang="en-US" sz="1000" kern="1200" dirty="0">
                <a:solidFill>
                  <a:srgbClr val="FFFFFF"/>
                </a:solidFill>
              </a:rPr>
              <a:t>Black</a:t>
            </a:r>
          </a:p>
        </p:txBody>
      </p:sp>
      <p:sp>
        <p:nvSpPr>
          <p:cNvPr id="7" name="Ellipse 10"/>
          <p:cNvSpPr/>
          <p:nvPr/>
        </p:nvSpPr>
        <p:spPr bwMode="auto">
          <a:xfrm>
            <a:off x="10498074" y="2625314"/>
            <a:ext cx="417010" cy="451760"/>
          </a:xfrm>
          <a:prstGeom prst="ellipse">
            <a:avLst/>
          </a:prstGeom>
          <a:solidFill>
            <a:srgbClr val="C0C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1241298"/>
            <a:r>
              <a:rPr lang="en-US" sz="1000" dirty="0">
                <a:solidFill>
                  <a:srgbClr val="000000"/>
                </a:solidFill>
              </a:rPr>
              <a:t>Silver</a:t>
            </a:r>
          </a:p>
        </p:txBody>
      </p:sp>
      <p:sp>
        <p:nvSpPr>
          <p:cNvPr id="8" name="Ellipse 14"/>
          <p:cNvSpPr/>
          <p:nvPr/>
        </p:nvSpPr>
        <p:spPr bwMode="auto">
          <a:xfrm>
            <a:off x="7694606" y="2844228"/>
            <a:ext cx="417010" cy="45176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1241298"/>
            <a:r>
              <a:rPr lang="en-US" sz="1000" dirty="0">
                <a:solidFill>
                  <a:srgbClr val="000000"/>
                </a:solidFill>
              </a:rPr>
              <a:t>Yellow</a:t>
            </a:r>
          </a:p>
        </p:txBody>
      </p:sp>
      <p:sp>
        <p:nvSpPr>
          <p:cNvPr id="9" name="Ellipse 15"/>
          <p:cNvSpPr/>
          <p:nvPr/>
        </p:nvSpPr>
        <p:spPr bwMode="auto">
          <a:xfrm>
            <a:off x="9563585" y="2844228"/>
            <a:ext cx="417010" cy="451760"/>
          </a:xfrm>
          <a:prstGeom prst="ellipse">
            <a:avLst/>
          </a:prstGeom>
          <a:solidFill>
            <a:srgbClr val="0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1241298"/>
            <a:r>
              <a:rPr lang="en-US" sz="1000" dirty="0">
                <a:solidFill>
                  <a:srgbClr val="FFFFFF"/>
                </a:solidFill>
              </a:rPr>
              <a:t>Dark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blue</a:t>
            </a:r>
          </a:p>
        </p:txBody>
      </p:sp>
      <p:sp>
        <p:nvSpPr>
          <p:cNvPr id="10" name="Ellipse 16"/>
          <p:cNvSpPr/>
          <p:nvPr/>
        </p:nvSpPr>
        <p:spPr bwMode="auto">
          <a:xfrm>
            <a:off x="11432566" y="2844228"/>
            <a:ext cx="417010" cy="451760"/>
          </a:xfrm>
          <a:prstGeom prst="ellipse">
            <a:avLst/>
          </a:prstGeom>
          <a:solidFill>
            <a:srgbClr val="8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1241298"/>
            <a:r>
              <a:rPr lang="en-US" sz="1000" dirty="0">
                <a:solidFill>
                  <a:srgbClr val="FFFFFF"/>
                </a:solidFill>
              </a:rPr>
              <a:t>Purple</a:t>
            </a:r>
          </a:p>
        </p:txBody>
      </p:sp>
      <p:sp>
        <p:nvSpPr>
          <p:cNvPr id="11" name="Ellipse 4"/>
          <p:cNvSpPr/>
          <p:nvPr/>
        </p:nvSpPr>
        <p:spPr bwMode="auto">
          <a:xfrm>
            <a:off x="1153181" y="2625314"/>
            <a:ext cx="417010" cy="451760"/>
          </a:xfrm>
          <a:prstGeom prst="ellipse">
            <a:avLst/>
          </a:prstGeom>
          <a:solidFill>
            <a:schemeClr val="l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1241298"/>
            <a:r>
              <a:rPr lang="en-US" sz="1000" dirty="0">
                <a:solidFill>
                  <a:srgbClr val="FFFFFF"/>
                </a:solidFill>
              </a:rPr>
              <a:t>Red</a:t>
            </a:r>
          </a:p>
        </p:txBody>
      </p:sp>
      <p:sp>
        <p:nvSpPr>
          <p:cNvPr id="12" name="Ellipse 5"/>
          <p:cNvSpPr/>
          <p:nvPr/>
        </p:nvSpPr>
        <p:spPr bwMode="auto">
          <a:xfrm>
            <a:off x="8629095" y="2625314"/>
            <a:ext cx="417010" cy="451760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 anchorCtr="0"/>
          <a:lstStyle/>
          <a:p>
            <a:pPr defTabSz="1241298" eaLnBrk="0" fontAlgn="base">
              <a:spcBef>
                <a:spcPct val="0"/>
              </a:spcBef>
              <a:spcAft>
                <a:spcPct val="20000"/>
              </a:spcAft>
            </a:pPr>
            <a:r>
              <a:rPr lang="en-US" sz="1000" kern="1200" dirty="0"/>
              <a:t>Gold</a:t>
            </a:r>
          </a:p>
        </p:txBody>
      </p:sp>
      <p:sp>
        <p:nvSpPr>
          <p:cNvPr id="13" name="Ellipse 6"/>
          <p:cNvSpPr/>
          <p:nvPr/>
        </p:nvSpPr>
        <p:spPr bwMode="auto">
          <a:xfrm>
            <a:off x="4891138" y="2625314"/>
            <a:ext cx="417010" cy="450560"/>
          </a:xfrm>
          <a:prstGeom prst="ellipse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1241298"/>
            <a:r>
              <a:rPr lang="en-US" sz="1000" dirty="0">
                <a:solidFill>
                  <a:srgbClr val="FFFFFF"/>
                </a:solidFill>
              </a:rPr>
              <a:t>Orange</a:t>
            </a:r>
          </a:p>
        </p:txBody>
      </p:sp>
      <p:sp>
        <p:nvSpPr>
          <p:cNvPr id="14" name="Ellipse 11"/>
          <p:cNvSpPr/>
          <p:nvPr/>
        </p:nvSpPr>
        <p:spPr bwMode="auto">
          <a:xfrm>
            <a:off x="2087671" y="2844228"/>
            <a:ext cx="417010" cy="45176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1241298"/>
            <a:r>
              <a:rPr lang="en-US" sz="1000" dirty="0">
                <a:solidFill>
                  <a:srgbClr val="000000"/>
                </a:solidFill>
              </a:rPr>
              <a:t>White</a:t>
            </a:r>
          </a:p>
        </p:txBody>
      </p:sp>
      <p:sp>
        <p:nvSpPr>
          <p:cNvPr id="15" name="Ellipse 12"/>
          <p:cNvSpPr/>
          <p:nvPr/>
        </p:nvSpPr>
        <p:spPr bwMode="auto">
          <a:xfrm>
            <a:off x="3956649" y="2844228"/>
            <a:ext cx="417010" cy="451760"/>
          </a:xfrm>
          <a:prstGeom prst="ellipse">
            <a:avLst/>
          </a:prstGeom>
          <a:solidFill>
            <a:srgbClr val="00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1241298"/>
            <a:r>
              <a:rPr lang="en-US" sz="1000" dirty="0">
                <a:solidFill>
                  <a:srgbClr val="000000"/>
                </a:solidFill>
              </a:rPr>
              <a:t>Light</a:t>
            </a:r>
            <a:br>
              <a:rPr lang="en-US" sz="1000" dirty="0">
                <a:solidFill>
                  <a:srgbClr val="000000"/>
                </a:solidFill>
              </a:rPr>
            </a:br>
            <a:r>
              <a:rPr lang="en-US" sz="1000" dirty="0">
                <a:solidFill>
                  <a:srgbClr val="000000"/>
                </a:solidFill>
              </a:rPr>
              <a:t>blue</a:t>
            </a:r>
          </a:p>
        </p:txBody>
      </p:sp>
      <p:sp>
        <p:nvSpPr>
          <p:cNvPr id="16" name="Ellipse 13"/>
          <p:cNvSpPr/>
          <p:nvPr/>
        </p:nvSpPr>
        <p:spPr bwMode="auto">
          <a:xfrm>
            <a:off x="5825628" y="2844228"/>
            <a:ext cx="417010" cy="451760"/>
          </a:xfrm>
          <a:prstGeom prst="ellipse">
            <a:avLst/>
          </a:prstGeom>
          <a:solidFill>
            <a:srgbClr val="99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1241298"/>
            <a:r>
              <a:rPr lang="en-US" sz="1000" dirty="0">
                <a:solidFill>
                  <a:srgbClr val="FFFFFF"/>
                </a:solidFill>
              </a:rPr>
              <a:t>Brown</a:t>
            </a:r>
          </a:p>
        </p:txBody>
      </p:sp>
      <p:sp>
        <p:nvSpPr>
          <p:cNvPr id="17" name="Ellipse 8"/>
          <p:cNvSpPr/>
          <p:nvPr/>
        </p:nvSpPr>
        <p:spPr bwMode="auto">
          <a:xfrm>
            <a:off x="6760117" y="2625314"/>
            <a:ext cx="417010" cy="451760"/>
          </a:xfrm>
          <a:prstGeom prst="ellipse">
            <a:avLst/>
          </a:prstGeom>
          <a:solidFill>
            <a:srgbClr val="0088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 anchorCtr="0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2000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1241298"/>
            <a:r>
              <a:rPr lang="en-US" sz="1000" dirty="0">
                <a:solidFill>
                  <a:srgbClr val="FFFFFF"/>
                </a:solidFill>
              </a:rPr>
              <a:t>Green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35084" y="2220206"/>
            <a:ext cx="6366699" cy="391076"/>
          </a:xfrm>
          <a:prstGeom prst="rect">
            <a:avLst/>
          </a:prstGeom>
          <a:ln algn="ctr"/>
        </p:spPr>
        <p:txBody>
          <a:bodyPr wrap="square" lIns="48867" tIns="48867" rIns="48867" bIns="48867" rtlCol="0" anchor="t">
            <a:spAutoFit/>
          </a:bodyPr>
          <a:lstStyle/>
          <a:p>
            <a:pPr defTabSz="1241298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b="1" dirty="0"/>
              <a:t>Topics/Actions/Projects</a:t>
            </a:r>
          </a:p>
        </p:txBody>
      </p:sp>
      <p:sp>
        <p:nvSpPr>
          <p:cNvPr id="22" name="Rounded Rectangle 21"/>
          <p:cNvSpPr/>
          <p:nvPr/>
        </p:nvSpPr>
        <p:spPr bwMode="auto">
          <a:xfrm rot="16200000">
            <a:off x="5649115" y="52363"/>
            <a:ext cx="1706263" cy="11355136"/>
          </a:xfrm>
          <a:prstGeom prst="roundRect">
            <a:avLst>
              <a:gd name="adj" fmla="val 8961"/>
            </a:avLst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17000"/>
                </a:schemeClr>
              </a:gs>
              <a:gs pos="26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867" tIns="63527" rIns="48867" bIns="6352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endParaRPr lang="en-US" sz="1600" b="1" kern="1200" dirty="0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834682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1214427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1594171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1973913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2353657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2733401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3113145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3492890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8</a:t>
            </a:r>
          </a:p>
        </p:txBody>
      </p:sp>
      <p:cxnSp>
        <p:nvCxnSpPr>
          <p:cNvPr id="33" name="Straight Connector 32"/>
          <p:cNvCxnSpPr>
            <a:stCxn id="17" idx="4"/>
            <a:endCxn id="24" idx="0"/>
          </p:cNvCxnSpPr>
          <p:nvPr/>
        </p:nvCxnSpPr>
        <p:spPr bwMode="auto">
          <a:xfrm flipH="1">
            <a:off x="1000098" y="3077076"/>
            <a:ext cx="5968524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9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17" idx="4"/>
            <a:endCxn id="25" idx="0"/>
          </p:cNvCxnSpPr>
          <p:nvPr/>
        </p:nvCxnSpPr>
        <p:spPr bwMode="auto">
          <a:xfrm flipH="1">
            <a:off x="1379843" y="3077076"/>
            <a:ext cx="5588781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9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stCxn id="17" idx="4"/>
            <a:endCxn id="27" idx="0"/>
          </p:cNvCxnSpPr>
          <p:nvPr/>
        </p:nvCxnSpPr>
        <p:spPr bwMode="auto">
          <a:xfrm flipH="1">
            <a:off x="2139331" y="3077076"/>
            <a:ext cx="4829293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9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17" idx="4"/>
            <a:endCxn id="418" idx="0"/>
          </p:cNvCxnSpPr>
          <p:nvPr/>
        </p:nvCxnSpPr>
        <p:spPr bwMode="auto">
          <a:xfrm>
            <a:off x="6968622" y="3077076"/>
            <a:ext cx="3145328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9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11" idx="4"/>
            <a:endCxn id="29" idx="0"/>
          </p:cNvCxnSpPr>
          <p:nvPr/>
        </p:nvCxnSpPr>
        <p:spPr bwMode="auto">
          <a:xfrm>
            <a:off x="1361687" y="3077076"/>
            <a:ext cx="1537130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8" idx="4"/>
            <a:endCxn id="24" idx="0"/>
          </p:cNvCxnSpPr>
          <p:nvPr/>
        </p:nvCxnSpPr>
        <p:spPr bwMode="auto">
          <a:xfrm flipH="1">
            <a:off x="1000098" y="3295991"/>
            <a:ext cx="6903014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ABC0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14" idx="4"/>
            <a:endCxn id="25" idx="0"/>
          </p:cNvCxnSpPr>
          <p:nvPr/>
        </p:nvCxnSpPr>
        <p:spPr bwMode="auto">
          <a:xfrm flipH="1">
            <a:off x="1379842" y="3295991"/>
            <a:ext cx="916334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gradFill>
              <a:gsLst>
                <a:gs pos="70000">
                  <a:schemeClr val="accent2"/>
                </a:gs>
                <a:gs pos="0">
                  <a:schemeClr val="accent1">
                    <a:lumMod val="5000"/>
                    <a:lumOff val="95000"/>
                  </a:schemeClr>
                </a:gs>
                <a:gs pos="3000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stCxn id="8" idx="4"/>
            <a:endCxn id="30" idx="0"/>
          </p:cNvCxnSpPr>
          <p:nvPr/>
        </p:nvCxnSpPr>
        <p:spPr bwMode="auto">
          <a:xfrm flipH="1">
            <a:off x="3278562" y="3295991"/>
            <a:ext cx="4624551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ABC0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14" idx="4"/>
            <a:endCxn id="420" idx="0"/>
          </p:cNvCxnSpPr>
          <p:nvPr/>
        </p:nvCxnSpPr>
        <p:spPr bwMode="auto">
          <a:xfrm>
            <a:off x="2296176" y="3295991"/>
            <a:ext cx="8577262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gradFill>
              <a:gsLst>
                <a:gs pos="70000">
                  <a:schemeClr val="accent2"/>
                </a:gs>
                <a:gs pos="0">
                  <a:schemeClr val="accent1">
                    <a:lumMod val="5000"/>
                    <a:lumOff val="95000"/>
                  </a:schemeClr>
                </a:gs>
                <a:gs pos="3000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14" idx="4"/>
            <a:endCxn id="335" idx="0"/>
          </p:cNvCxnSpPr>
          <p:nvPr/>
        </p:nvCxnSpPr>
        <p:spPr bwMode="auto">
          <a:xfrm>
            <a:off x="2296176" y="3295991"/>
            <a:ext cx="2121616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gradFill>
              <a:gsLst>
                <a:gs pos="70000">
                  <a:schemeClr val="accent2"/>
                </a:gs>
                <a:gs pos="0">
                  <a:schemeClr val="accent1">
                    <a:lumMod val="5000"/>
                    <a:lumOff val="95000"/>
                  </a:schemeClr>
                </a:gs>
                <a:gs pos="3000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14" idx="4"/>
            <a:endCxn id="30" idx="0"/>
          </p:cNvCxnSpPr>
          <p:nvPr/>
        </p:nvCxnSpPr>
        <p:spPr bwMode="auto">
          <a:xfrm>
            <a:off x="2296178" y="3295991"/>
            <a:ext cx="982385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gradFill>
              <a:gsLst>
                <a:gs pos="70000">
                  <a:schemeClr val="accent2"/>
                </a:gs>
                <a:gs pos="0">
                  <a:schemeClr val="accent1">
                    <a:lumMod val="5000"/>
                    <a:lumOff val="95000"/>
                  </a:schemeClr>
                </a:gs>
                <a:gs pos="3000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14" idx="4"/>
            <a:endCxn id="31" idx="0"/>
          </p:cNvCxnSpPr>
          <p:nvPr/>
        </p:nvCxnSpPr>
        <p:spPr bwMode="auto">
          <a:xfrm>
            <a:off x="2296177" y="3295991"/>
            <a:ext cx="1362129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gradFill>
              <a:gsLst>
                <a:gs pos="70000">
                  <a:schemeClr val="accent2"/>
                </a:gs>
                <a:gs pos="0">
                  <a:schemeClr val="accent1">
                    <a:lumMod val="5000"/>
                    <a:lumOff val="95000"/>
                  </a:schemeClr>
                </a:gs>
                <a:gs pos="3000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12" idx="4"/>
            <a:endCxn id="413" idx="0"/>
          </p:cNvCxnSpPr>
          <p:nvPr/>
        </p:nvCxnSpPr>
        <p:spPr bwMode="auto">
          <a:xfrm flipH="1">
            <a:off x="8215231" y="3077076"/>
            <a:ext cx="622370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12" idx="4"/>
            <a:endCxn id="24" idx="0"/>
          </p:cNvCxnSpPr>
          <p:nvPr/>
        </p:nvCxnSpPr>
        <p:spPr bwMode="auto">
          <a:xfrm flipH="1">
            <a:off x="1000099" y="3077076"/>
            <a:ext cx="7837503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9" idx="4"/>
            <a:endCxn id="25" idx="0"/>
          </p:cNvCxnSpPr>
          <p:nvPr/>
        </p:nvCxnSpPr>
        <p:spPr bwMode="auto">
          <a:xfrm flipH="1">
            <a:off x="1379842" y="3295991"/>
            <a:ext cx="8392248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2027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>
            <a:stCxn id="9" idx="4"/>
            <a:endCxn id="334" idx="0"/>
          </p:cNvCxnSpPr>
          <p:nvPr/>
        </p:nvCxnSpPr>
        <p:spPr bwMode="auto">
          <a:xfrm flipH="1">
            <a:off x="4038050" y="3295991"/>
            <a:ext cx="5734042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2027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9" idx="4"/>
            <a:endCxn id="338" idx="0"/>
          </p:cNvCxnSpPr>
          <p:nvPr/>
        </p:nvCxnSpPr>
        <p:spPr bwMode="auto">
          <a:xfrm flipH="1">
            <a:off x="5557024" y="3295991"/>
            <a:ext cx="4215066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2027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9" idx="4"/>
            <a:endCxn id="413" idx="0"/>
          </p:cNvCxnSpPr>
          <p:nvPr/>
        </p:nvCxnSpPr>
        <p:spPr bwMode="auto">
          <a:xfrm flipH="1">
            <a:off x="8215233" y="3295991"/>
            <a:ext cx="1556859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2027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>
            <a:stCxn id="15" idx="4"/>
            <a:endCxn id="31" idx="0"/>
          </p:cNvCxnSpPr>
          <p:nvPr/>
        </p:nvCxnSpPr>
        <p:spPr bwMode="auto">
          <a:xfrm flipH="1">
            <a:off x="3658306" y="3295991"/>
            <a:ext cx="506850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2C9FB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7" idx="4"/>
            <a:endCxn id="29" idx="0"/>
          </p:cNvCxnSpPr>
          <p:nvPr/>
        </p:nvCxnSpPr>
        <p:spPr bwMode="auto">
          <a:xfrm flipH="1">
            <a:off x="2898819" y="3077076"/>
            <a:ext cx="7807762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92929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>
            <a:stCxn id="15" idx="4"/>
            <a:endCxn id="341" idx="0"/>
          </p:cNvCxnSpPr>
          <p:nvPr/>
        </p:nvCxnSpPr>
        <p:spPr bwMode="auto">
          <a:xfrm>
            <a:off x="4165156" y="3295991"/>
            <a:ext cx="2151357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2C9FB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7" idx="4"/>
            <a:endCxn id="27" idx="0"/>
          </p:cNvCxnSpPr>
          <p:nvPr/>
        </p:nvCxnSpPr>
        <p:spPr bwMode="auto">
          <a:xfrm flipH="1">
            <a:off x="2139331" y="3077076"/>
            <a:ext cx="8567250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92929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stCxn id="13" idx="4"/>
            <a:endCxn id="342" idx="0"/>
          </p:cNvCxnSpPr>
          <p:nvPr/>
        </p:nvCxnSpPr>
        <p:spPr bwMode="auto">
          <a:xfrm>
            <a:off x="5099645" y="3075876"/>
            <a:ext cx="1596612" cy="26254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856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stCxn id="7" idx="4"/>
            <a:endCxn id="339" idx="0"/>
          </p:cNvCxnSpPr>
          <p:nvPr/>
        </p:nvCxnSpPr>
        <p:spPr bwMode="auto">
          <a:xfrm flipH="1">
            <a:off x="5936769" y="3077076"/>
            <a:ext cx="4769812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92929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7" idx="4"/>
            <a:endCxn id="421" idx="0"/>
          </p:cNvCxnSpPr>
          <p:nvPr/>
        </p:nvCxnSpPr>
        <p:spPr bwMode="auto">
          <a:xfrm>
            <a:off x="10706581" y="3077076"/>
            <a:ext cx="546602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92929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3" idx="4"/>
            <a:endCxn id="338" idx="0"/>
          </p:cNvCxnSpPr>
          <p:nvPr/>
        </p:nvCxnSpPr>
        <p:spPr bwMode="auto">
          <a:xfrm>
            <a:off x="5099644" y="3075876"/>
            <a:ext cx="457380" cy="26254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856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>
            <a:stCxn id="13" idx="4"/>
            <a:endCxn id="334" idx="0"/>
          </p:cNvCxnSpPr>
          <p:nvPr/>
        </p:nvCxnSpPr>
        <p:spPr bwMode="auto">
          <a:xfrm flipH="1">
            <a:off x="4038050" y="3075876"/>
            <a:ext cx="1061595" cy="26254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856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>
            <a:stCxn id="10" idx="4"/>
            <a:endCxn id="336" idx="0"/>
          </p:cNvCxnSpPr>
          <p:nvPr/>
        </p:nvCxnSpPr>
        <p:spPr bwMode="auto">
          <a:xfrm flipH="1">
            <a:off x="4797538" y="3295991"/>
            <a:ext cx="6843535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6007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>
            <a:stCxn id="17" idx="4"/>
            <a:endCxn id="339" idx="0"/>
          </p:cNvCxnSpPr>
          <p:nvPr/>
        </p:nvCxnSpPr>
        <p:spPr bwMode="auto">
          <a:xfrm flipH="1">
            <a:off x="5936769" y="3077076"/>
            <a:ext cx="1031855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9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>
            <a:stCxn id="16" idx="4"/>
            <a:endCxn id="341" idx="0"/>
          </p:cNvCxnSpPr>
          <p:nvPr/>
        </p:nvCxnSpPr>
        <p:spPr bwMode="auto">
          <a:xfrm>
            <a:off x="6034134" y="3295991"/>
            <a:ext cx="282379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827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Straight Connector 129"/>
          <p:cNvCxnSpPr>
            <a:stCxn id="16" idx="4"/>
            <a:endCxn id="334" idx="0"/>
          </p:cNvCxnSpPr>
          <p:nvPr/>
        </p:nvCxnSpPr>
        <p:spPr bwMode="auto">
          <a:xfrm flipH="1">
            <a:off x="4038050" y="3295991"/>
            <a:ext cx="1996085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827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>
            <a:stCxn id="16" idx="4"/>
            <a:endCxn id="410" idx="0"/>
          </p:cNvCxnSpPr>
          <p:nvPr/>
        </p:nvCxnSpPr>
        <p:spPr bwMode="auto">
          <a:xfrm>
            <a:off x="6034133" y="3295991"/>
            <a:ext cx="1041866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827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>
            <a:stCxn id="10" idx="4"/>
            <a:endCxn id="414" idx="0"/>
          </p:cNvCxnSpPr>
          <p:nvPr/>
        </p:nvCxnSpPr>
        <p:spPr bwMode="auto">
          <a:xfrm flipH="1">
            <a:off x="8594976" y="3295991"/>
            <a:ext cx="3046097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6007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>
            <a:stCxn id="10" idx="4"/>
            <a:endCxn id="335" idx="0"/>
          </p:cNvCxnSpPr>
          <p:nvPr/>
        </p:nvCxnSpPr>
        <p:spPr bwMode="auto">
          <a:xfrm flipH="1">
            <a:off x="4417794" y="3295991"/>
            <a:ext cx="7223279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6007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>
            <a:stCxn id="17" idx="4"/>
            <a:endCxn id="31" idx="0"/>
          </p:cNvCxnSpPr>
          <p:nvPr/>
        </p:nvCxnSpPr>
        <p:spPr bwMode="auto">
          <a:xfrm flipH="1">
            <a:off x="3658306" y="3077076"/>
            <a:ext cx="3310318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9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>
            <a:stCxn id="6" idx="4"/>
            <a:endCxn id="416" idx="0"/>
          </p:cNvCxnSpPr>
          <p:nvPr/>
        </p:nvCxnSpPr>
        <p:spPr bwMode="auto">
          <a:xfrm>
            <a:off x="3230667" y="3077076"/>
            <a:ext cx="6123797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>
            <a:stCxn id="12" idx="4"/>
            <a:endCxn id="29" idx="0"/>
          </p:cNvCxnSpPr>
          <p:nvPr/>
        </p:nvCxnSpPr>
        <p:spPr bwMode="auto">
          <a:xfrm flipH="1">
            <a:off x="2898817" y="3077076"/>
            <a:ext cx="5938784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/>
          <p:cNvCxnSpPr>
            <a:stCxn id="8" idx="4"/>
            <a:endCxn id="337" idx="0"/>
          </p:cNvCxnSpPr>
          <p:nvPr/>
        </p:nvCxnSpPr>
        <p:spPr bwMode="auto">
          <a:xfrm flipH="1">
            <a:off x="5177280" y="3295991"/>
            <a:ext cx="2725832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ABC0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/>
          <p:cNvCxnSpPr>
            <a:stCxn id="17" idx="4"/>
            <a:endCxn id="422" idx="0"/>
          </p:cNvCxnSpPr>
          <p:nvPr/>
        </p:nvCxnSpPr>
        <p:spPr bwMode="auto">
          <a:xfrm>
            <a:off x="6968624" y="3077076"/>
            <a:ext cx="4664303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9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Straight Connector 158"/>
          <p:cNvCxnSpPr>
            <a:stCxn id="12" idx="4"/>
            <a:endCxn id="27" idx="0"/>
          </p:cNvCxnSpPr>
          <p:nvPr/>
        </p:nvCxnSpPr>
        <p:spPr bwMode="auto">
          <a:xfrm flipH="1">
            <a:off x="2139329" y="3077076"/>
            <a:ext cx="6698272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/>
          <p:cNvCxnSpPr>
            <a:stCxn id="11" idx="4"/>
            <a:endCxn id="28" idx="0"/>
          </p:cNvCxnSpPr>
          <p:nvPr/>
        </p:nvCxnSpPr>
        <p:spPr bwMode="auto">
          <a:xfrm>
            <a:off x="1361688" y="3077076"/>
            <a:ext cx="1157387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>
            <a:stCxn id="12" idx="4"/>
            <a:endCxn id="31" idx="0"/>
          </p:cNvCxnSpPr>
          <p:nvPr/>
        </p:nvCxnSpPr>
        <p:spPr bwMode="auto">
          <a:xfrm flipH="1">
            <a:off x="3658305" y="3077076"/>
            <a:ext cx="5179296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68" name="Straight Connector 167"/>
          <p:cNvCxnSpPr>
            <a:stCxn id="12" idx="4"/>
            <a:endCxn id="412" idx="0"/>
          </p:cNvCxnSpPr>
          <p:nvPr/>
        </p:nvCxnSpPr>
        <p:spPr bwMode="auto">
          <a:xfrm flipH="1">
            <a:off x="7835487" y="3077076"/>
            <a:ext cx="1002114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>
            <a:stCxn id="7" idx="4"/>
            <a:endCxn id="341" idx="0"/>
          </p:cNvCxnSpPr>
          <p:nvPr/>
        </p:nvCxnSpPr>
        <p:spPr bwMode="auto">
          <a:xfrm flipH="1">
            <a:off x="6316513" y="3077076"/>
            <a:ext cx="4390068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92929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>
            <a:stCxn id="12" idx="4"/>
            <a:endCxn id="25" idx="0"/>
          </p:cNvCxnSpPr>
          <p:nvPr/>
        </p:nvCxnSpPr>
        <p:spPr bwMode="auto">
          <a:xfrm flipH="1">
            <a:off x="1379843" y="3077076"/>
            <a:ext cx="7457759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The Transformation Navigation Hub (TNH):</a:t>
            </a:r>
            <a:br>
              <a:rPr lang="en-US" sz="2200" dirty="0"/>
            </a:br>
            <a:r>
              <a:rPr lang="en-US" sz="2200" dirty="0"/>
              <a:t>How to turn initiatives into actions with clear accountability to drive them forward?</a:t>
            </a:r>
            <a:endParaRPr lang="en-US" sz="2200" dirty="0">
              <a:solidFill>
                <a:schemeClr val="bg2"/>
              </a:solidFill>
            </a:endParaRPr>
          </a:p>
        </p:txBody>
      </p:sp>
      <p:sp>
        <p:nvSpPr>
          <p:cNvPr id="334" name="Rounded Rectangle 24"/>
          <p:cNvSpPr/>
          <p:nvPr/>
        </p:nvSpPr>
        <p:spPr bwMode="auto">
          <a:xfrm>
            <a:off x="3872634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335" name="Rounded Rectangle 25"/>
          <p:cNvSpPr/>
          <p:nvPr/>
        </p:nvSpPr>
        <p:spPr bwMode="auto">
          <a:xfrm>
            <a:off x="4252378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336" name="Rounded Rectangle 26"/>
          <p:cNvSpPr/>
          <p:nvPr/>
        </p:nvSpPr>
        <p:spPr bwMode="auto">
          <a:xfrm>
            <a:off x="4632120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11</a:t>
            </a:r>
          </a:p>
        </p:txBody>
      </p:sp>
      <p:sp>
        <p:nvSpPr>
          <p:cNvPr id="337" name="Rounded Rectangle 27"/>
          <p:cNvSpPr/>
          <p:nvPr/>
        </p:nvSpPr>
        <p:spPr bwMode="auto">
          <a:xfrm>
            <a:off x="5011864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12</a:t>
            </a:r>
          </a:p>
        </p:txBody>
      </p:sp>
      <p:sp>
        <p:nvSpPr>
          <p:cNvPr id="338" name="Rounded Rectangle 28"/>
          <p:cNvSpPr/>
          <p:nvPr/>
        </p:nvSpPr>
        <p:spPr bwMode="auto">
          <a:xfrm>
            <a:off x="5391608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13</a:t>
            </a:r>
          </a:p>
        </p:txBody>
      </p:sp>
      <p:sp>
        <p:nvSpPr>
          <p:cNvPr id="339" name="Rounded Rectangle 29"/>
          <p:cNvSpPr/>
          <p:nvPr/>
        </p:nvSpPr>
        <p:spPr bwMode="auto">
          <a:xfrm>
            <a:off x="5771353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14</a:t>
            </a:r>
          </a:p>
        </p:txBody>
      </p:sp>
      <p:sp>
        <p:nvSpPr>
          <p:cNvPr id="341" name="Rounded Rectangle 29"/>
          <p:cNvSpPr/>
          <p:nvPr/>
        </p:nvSpPr>
        <p:spPr bwMode="auto">
          <a:xfrm>
            <a:off x="6151097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15</a:t>
            </a:r>
          </a:p>
        </p:txBody>
      </p:sp>
      <p:sp>
        <p:nvSpPr>
          <p:cNvPr id="342" name="Rounded Rectangle 29"/>
          <p:cNvSpPr/>
          <p:nvPr/>
        </p:nvSpPr>
        <p:spPr bwMode="auto">
          <a:xfrm>
            <a:off x="6530841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16</a:t>
            </a:r>
          </a:p>
        </p:txBody>
      </p:sp>
      <p:cxnSp>
        <p:nvCxnSpPr>
          <p:cNvPr id="423" name="Straight Connector 170"/>
          <p:cNvCxnSpPr>
            <a:stCxn id="12" idx="4"/>
            <a:endCxn id="342" idx="0"/>
          </p:cNvCxnSpPr>
          <p:nvPr/>
        </p:nvCxnSpPr>
        <p:spPr bwMode="auto">
          <a:xfrm flipH="1">
            <a:off x="6696257" y="3077076"/>
            <a:ext cx="2141345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26" name="Straight Connector 170"/>
          <p:cNvCxnSpPr>
            <a:stCxn id="12" idx="4"/>
            <a:endCxn id="338" idx="0"/>
          </p:cNvCxnSpPr>
          <p:nvPr/>
        </p:nvCxnSpPr>
        <p:spPr bwMode="auto">
          <a:xfrm flipH="1">
            <a:off x="5557025" y="3077076"/>
            <a:ext cx="3280577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29" name="Straight Connector 170"/>
          <p:cNvCxnSpPr>
            <a:stCxn id="12" idx="4"/>
            <a:endCxn id="337" idx="0"/>
          </p:cNvCxnSpPr>
          <p:nvPr/>
        </p:nvCxnSpPr>
        <p:spPr bwMode="auto">
          <a:xfrm flipH="1">
            <a:off x="5177282" y="3077076"/>
            <a:ext cx="3660321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32" name="Straight Connector 170"/>
          <p:cNvCxnSpPr>
            <a:stCxn id="12" idx="4"/>
            <a:endCxn id="336" idx="0"/>
          </p:cNvCxnSpPr>
          <p:nvPr/>
        </p:nvCxnSpPr>
        <p:spPr bwMode="auto">
          <a:xfrm flipH="1">
            <a:off x="4797538" y="3077076"/>
            <a:ext cx="4040065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35" name="Straight Connector 170"/>
          <p:cNvCxnSpPr>
            <a:stCxn id="17" idx="4"/>
            <a:endCxn id="335" idx="0"/>
          </p:cNvCxnSpPr>
          <p:nvPr/>
        </p:nvCxnSpPr>
        <p:spPr bwMode="auto">
          <a:xfrm flipH="1">
            <a:off x="4417794" y="3077076"/>
            <a:ext cx="2550830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9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38" name="Straight Connector 170"/>
          <p:cNvCxnSpPr>
            <a:stCxn id="12" idx="4"/>
            <a:endCxn id="334" idx="0"/>
          </p:cNvCxnSpPr>
          <p:nvPr/>
        </p:nvCxnSpPr>
        <p:spPr bwMode="auto">
          <a:xfrm flipH="1">
            <a:off x="4038050" y="3077076"/>
            <a:ext cx="4799552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41" name="Straight Connector 170"/>
          <p:cNvCxnSpPr>
            <a:stCxn id="12" idx="4"/>
            <a:endCxn id="339" idx="0"/>
          </p:cNvCxnSpPr>
          <p:nvPr/>
        </p:nvCxnSpPr>
        <p:spPr bwMode="auto">
          <a:xfrm flipH="1">
            <a:off x="5936769" y="3077076"/>
            <a:ext cx="2900833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44" name="Straight Connector 170"/>
          <p:cNvCxnSpPr>
            <a:stCxn id="16" idx="4"/>
            <a:endCxn id="422" idx="0"/>
          </p:cNvCxnSpPr>
          <p:nvPr/>
        </p:nvCxnSpPr>
        <p:spPr bwMode="auto">
          <a:xfrm>
            <a:off x="6034133" y="3295991"/>
            <a:ext cx="5598792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827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47" name="Straight Connector 170"/>
          <p:cNvCxnSpPr>
            <a:stCxn id="10" idx="4"/>
            <a:endCxn id="421" idx="0"/>
          </p:cNvCxnSpPr>
          <p:nvPr/>
        </p:nvCxnSpPr>
        <p:spPr bwMode="auto">
          <a:xfrm flipH="1">
            <a:off x="11253183" y="3295991"/>
            <a:ext cx="387890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6007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50" name="Straight Connector 170"/>
          <p:cNvCxnSpPr>
            <a:stCxn id="7" idx="4"/>
            <a:endCxn id="418" idx="0"/>
          </p:cNvCxnSpPr>
          <p:nvPr/>
        </p:nvCxnSpPr>
        <p:spPr bwMode="auto">
          <a:xfrm flipH="1">
            <a:off x="10113952" y="3077076"/>
            <a:ext cx="592629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92929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53" name="Straight Connector 170"/>
          <p:cNvCxnSpPr>
            <a:stCxn id="6" idx="4"/>
            <a:endCxn id="342" idx="0"/>
          </p:cNvCxnSpPr>
          <p:nvPr/>
        </p:nvCxnSpPr>
        <p:spPr bwMode="auto">
          <a:xfrm>
            <a:off x="3230667" y="3077076"/>
            <a:ext cx="3465590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56" name="Straight Connector 170"/>
          <p:cNvCxnSpPr>
            <a:stCxn id="14" idx="4"/>
            <a:endCxn id="342" idx="0"/>
          </p:cNvCxnSpPr>
          <p:nvPr/>
        </p:nvCxnSpPr>
        <p:spPr bwMode="auto">
          <a:xfrm>
            <a:off x="2296178" y="3295991"/>
            <a:ext cx="4400079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gradFill>
              <a:gsLst>
                <a:gs pos="70000">
                  <a:schemeClr val="accent2"/>
                </a:gs>
                <a:gs pos="0">
                  <a:schemeClr val="accent1">
                    <a:lumMod val="5000"/>
                    <a:lumOff val="95000"/>
                  </a:schemeClr>
                </a:gs>
                <a:gs pos="3000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59" name="Straight Connector 170"/>
          <p:cNvCxnSpPr>
            <a:stCxn id="8" idx="4"/>
            <a:endCxn id="342" idx="0"/>
          </p:cNvCxnSpPr>
          <p:nvPr/>
        </p:nvCxnSpPr>
        <p:spPr bwMode="auto">
          <a:xfrm flipH="1">
            <a:off x="6696257" y="3295991"/>
            <a:ext cx="1206856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ABC0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62" name="Straight Connector 170"/>
          <p:cNvCxnSpPr>
            <a:stCxn id="11" idx="4"/>
            <a:endCxn id="415" idx="0"/>
          </p:cNvCxnSpPr>
          <p:nvPr/>
        </p:nvCxnSpPr>
        <p:spPr bwMode="auto">
          <a:xfrm>
            <a:off x="1361688" y="3077076"/>
            <a:ext cx="7613032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66" name="Straight Connector 170"/>
          <p:cNvCxnSpPr>
            <a:stCxn id="17" idx="4"/>
            <a:endCxn id="342" idx="0"/>
          </p:cNvCxnSpPr>
          <p:nvPr/>
        </p:nvCxnSpPr>
        <p:spPr bwMode="auto">
          <a:xfrm flipH="1">
            <a:off x="6696257" y="3077076"/>
            <a:ext cx="272367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9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69" name="Straight Connector 170"/>
          <p:cNvCxnSpPr>
            <a:stCxn id="15" idx="4"/>
            <a:endCxn id="342" idx="0"/>
          </p:cNvCxnSpPr>
          <p:nvPr/>
        </p:nvCxnSpPr>
        <p:spPr bwMode="auto">
          <a:xfrm>
            <a:off x="4165156" y="3295991"/>
            <a:ext cx="2531101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2C9FB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36" name="Straight Connector 170"/>
          <p:cNvCxnSpPr>
            <a:stCxn id="11" idx="4"/>
            <a:endCxn id="334" idx="0"/>
          </p:cNvCxnSpPr>
          <p:nvPr/>
        </p:nvCxnSpPr>
        <p:spPr bwMode="auto">
          <a:xfrm>
            <a:off x="1361688" y="3077076"/>
            <a:ext cx="2676362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39" name="Straight Connector 158"/>
          <p:cNvCxnSpPr>
            <a:stCxn id="12" idx="4"/>
            <a:endCxn id="28" idx="0"/>
          </p:cNvCxnSpPr>
          <p:nvPr/>
        </p:nvCxnSpPr>
        <p:spPr bwMode="auto">
          <a:xfrm flipH="1">
            <a:off x="2519073" y="3077076"/>
            <a:ext cx="6318528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42" name="Straight Connector 158"/>
          <p:cNvCxnSpPr>
            <a:stCxn id="12" idx="4"/>
            <a:endCxn id="26" idx="0"/>
          </p:cNvCxnSpPr>
          <p:nvPr/>
        </p:nvCxnSpPr>
        <p:spPr bwMode="auto">
          <a:xfrm flipH="1">
            <a:off x="1759587" y="3077076"/>
            <a:ext cx="7078015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45" name="Straight Connector 117"/>
          <p:cNvCxnSpPr>
            <a:stCxn id="13" idx="4"/>
            <a:endCxn id="412" idx="0"/>
          </p:cNvCxnSpPr>
          <p:nvPr/>
        </p:nvCxnSpPr>
        <p:spPr bwMode="auto">
          <a:xfrm>
            <a:off x="5099645" y="3075876"/>
            <a:ext cx="2735843" cy="26254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856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10" name="Rounded Rectangle 23"/>
          <p:cNvSpPr/>
          <p:nvPr/>
        </p:nvSpPr>
        <p:spPr bwMode="auto">
          <a:xfrm>
            <a:off x="6910583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17</a:t>
            </a:r>
          </a:p>
        </p:txBody>
      </p:sp>
      <p:sp>
        <p:nvSpPr>
          <p:cNvPr id="411" name="Rounded Rectangle 24"/>
          <p:cNvSpPr/>
          <p:nvPr/>
        </p:nvSpPr>
        <p:spPr bwMode="auto">
          <a:xfrm>
            <a:off x="7290327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18</a:t>
            </a:r>
          </a:p>
        </p:txBody>
      </p:sp>
      <p:sp>
        <p:nvSpPr>
          <p:cNvPr id="412" name="Rounded Rectangle 25"/>
          <p:cNvSpPr/>
          <p:nvPr/>
        </p:nvSpPr>
        <p:spPr bwMode="auto">
          <a:xfrm>
            <a:off x="7670071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19</a:t>
            </a:r>
          </a:p>
        </p:txBody>
      </p:sp>
      <p:sp>
        <p:nvSpPr>
          <p:cNvPr id="413" name="Rounded Rectangle 26"/>
          <p:cNvSpPr/>
          <p:nvPr/>
        </p:nvSpPr>
        <p:spPr bwMode="auto">
          <a:xfrm>
            <a:off x="8049815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414" name="Rounded Rectangle 27"/>
          <p:cNvSpPr/>
          <p:nvPr/>
        </p:nvSpPr>
        <p:spPr bwMode="auto">
          <a:xfrm>
            <a:off x="8429560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21</a:t>
            </a:r>
          </a:p>
        </p:txBody>
      </p:sp>
      <p:sp>
        <p:nvSpPr>
          <p:cNvPr id="415" name="Rounded Rectangle 28"/>
          <p:cNvSpPr/>
          <p:nvPr/>
        </p:nvSpPr>
        <p:spPr bwMode="auto">
          <a:xfrm>
            <a:off x="8809304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22</a:t>
            </a:r>
          </a:p>
        </p:txBody>
      </p:sp>
      <p:sp>
        <p:nvSpPr>
          <p:cNvPr id="416" name="Rounded Rectangle 29"/>
          <p:cNvSpPr/>
          <p:nvPr/>
        </p:nvSpPr>
        <p:spPr bwMode="auto">
          <a:xfrm>
            <a:off x="9189046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23</a:t>
            </a:r>
          </a:p>
        </p:txBody>
      </p:sp>
      <p:sp>
        <p:nvSpPr>
          <p:cNvPr id="417" name="Rounded Rectangle 30"/>
          <p:cNvSpPr/>
          <p:nvPr/>
        </p:nvSpPr>
        <p:spPr bwMode="auto">
          <a:xfrm>
            <a:off x="9568790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24</a:t>
            </a:r>
          </a:p>
        </p:txBody>
      </p:sp>
      <p:sp>
        <p:nvSpPr>
          <p:cNvPr id="418" name="Rounded Rectangle 24"/>
          <p:cNvSpPr/>
          <p:nvPr/>
        </p:nvSpPr>
        <p:spPr bwMode="auto">
          <a:xfrm>
            <a:off x="9948534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25</a:t>
            </a:r>
          </a:p>
        </p:txBody>
      </p:sp>
      <p:sp>
        <p:nvSpPr>
          <p:cNvPr id="419" name="Rounded Rectangle 25"/>
          <p:cNvSpPr/>
          <p:nvPr/>
        </p:nvSpPr>
        <p:spPr bwMode="auto">
          <a:xfrm>
            <a:off x="10328278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26</a:t>
            </a:r>
          </a:p>
        </p:txBody>
      </p:sp>
      <p:sp>
        <p:nvSpPr>
          <p:cNvPr id="420" name="Rounded Rectangle 26"/>
          <p:cNvSpPr/>
          <p:nvPr/>
        </p:nvSpPr>
        <p:spPr bwMode="auto">
          <a:xfrm>
            <a:off x="10708023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27</a:t>
            </a:r>
          </a:p>
        </p:txBody>
      </p:sp>
      <p:sp>
        <p:nvSpPr>
          <p:cNvPr id="421" name="Rounded Rectangle 27"/>
          <p:cNvSpPr/>
          <p:nvPr/>
        </p:nvSpPr>
        <p:spPr bwMode="auto">
          <a:xfrm>
            <a:off x="11087767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28</a:t>
            </a:r>
          </a:p>
        </p:txBody>
      </p:sp>
      <p:sp>
        <p:nvSpPr>
          <p:cNvPr id="422" name="Rounded Rectangle 28"/>
          <p:cNvSpPr/>
          <p:nvPr/>
        </p:nvSpPr>
        <p:spPr bwMode="auto">
          <a:xfrm>
            <a:off x="11467509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..</a:t>
            </a:r>
          </a:p>
        </p:txBody>
      </p:sp>
      <p:sp>
        <p:nvSpPr>
          <p:cNvPr id="424" name="Rounded Rectangle 29"/>
          <p:cNvSpPr/>
          <p:nvPr/>
        </p:nvSpPr>
        <p:spPr bwMode="auto">
          <a:xfrm>
            <a:off x="11847265" y="5701312"/>
            <a:ext cx="330831" cy="358400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867" tIns="48867" rIns="48867" bIns="48867" numCol="1" rtlCol="0" anchor="ctr" anchorCtr="0" compatLnSpc="1">
            <a:prstTxWarp prst="textNoShape">
              <a:avLst/>
            </a:prstTxWarp>
          </a:bodyPr>
          <a:lstStyle/>
          <a:p>
            <a:pPr defTabSz="1241298" eaLnBrk="0" fontAlgn="base"/>
            <a:r>
              <a:rPr lang="en-US" sz="1600" b="1" kern="1200" dirty="0">
                <a:solidFill>
                  <a:srgbClr val="FFFFFF"/>
                </a:solidFill>
              </a:rPr>
              <a:t>34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32033" y="6113571"/>
            <a:ext cx="8772800" cy="391076"/>
          </a:xfrm>
          <a:prstGeom prst="rect">
            <a:avLst/>
          </a:prstGeom>
          <a:ln algn="ctr"/>
        </p:spPr>
        <p:txBody>
          <a:bodyPr wrap="square" lIns="48867" tIns="48867" rIns="48867" bIns="48867" rtlCol="0" anchor="t">
            <a:spAutoFit/>
          </a:bodyPr>
          <a:lstStyle/>
          <a:p>
            <a:pPr defTabSz="1241298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b="1" dirty="0"/>
              <a:t>Many different stakeholders</a:t>
            </a:r>
            <a:endParaRPr lang="en-US" sz="1900" b="1" dirty="0">
              <a:solidFill>
                <a:srgbClr val="E62614"/>
              </a:solidFill>
            </a:endParaRPr>
          </a:p>
        </p:txBody>
      </p:sp>
      <p:cxnSp>
        <p:nvCxnSpPr>
          <p:cNvPr id="1119" name="Straight Connector 170"/>
          <p:cNvCxnSpPr>
            <a:stCxn id="16" idx="4"/>
            <a:endCxn id="417" idx="0"/>
          </p:cNvCxnSpPr>
          <p:nvPr/>
        </p:nvCxnSpPr>
        <p:spPr bwMode="auto">
          <a:xfrm>
            <a:off x="6034135" y="3295991"/>
            <a:ext cx="3700073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827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22" name="Straight Connector 170"/>
          <p:cNvCxnSpPr>
            <a:stCxn id="10" idx="4"/>
            <a:endCxn id="424" idx="0"/>
          </p:cNvCxnSpPr>
          <p:nvPr/>
        </p:nvCxnSpPr>
        <p:spPr bwMode="auto">
          <a:xfrm>
            <a:off x="11641071" y="3295991"/>
            <a:ext cx="371610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6007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26" name="Straight Connector 170"/>
          <p:cNvCxnSpPr>
            <a:stCxn id="8" idx="4"/>
            <a:endCxn id="417" idx="0"/>
          </p:cNvCxnSpPr>
          <p:nvPr/>
        </p:nvCxnSpPr>
        <p:spPr bwMode="auto">
          <a:xfrm>
            <a:off x="7903112" y="3295991"/>
            <a:ext cx="1831094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ABC03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30" name="Straight Connector 170"/>
          <p:cNvCxnSpPr>
            <a:stCxn id="12" idx="4"/>
            <a:endCxn id="411" idx="0"/>
          </p:cNvCxnSpPr>
          <p:nvPr/>
        </p:nvCxnSpPr>
        <p:spPr bwMode="auto">
          <a:xfrm flipH="1">
            <a:off x="7455743" y="3077076"/>
            <a:ext cx="1381858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33" name="Straight Connector 158"/>
          <p:cNvCxnSpPr>
            <a:stCxn id="13" idx="4"/>
            <a:endCxn id="419" idx="0"/>
          </p:cNvCxnSpPr>
          <p:nvPr/>
        </p:nvCxnSpPr>
        <p:spPr bwMode="auto">
          <a:xfrm>
            <a:off x="5099644" y="3075876"/>
            <a:ext cx="5394050" cy="26254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856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39" name="Straight Connector 167"/>
          <p:cNvCxnSpPr>
            <a:stCxn id="12" idx="4"/>
            <a:endCxn id="414" idx="0"/>
          </p:cNvCxnSpPr>
          <p:nvPr/>
        </p:nvCxnSpPr>
        <p:spPr bwMode="auto">
          <a:xfrm flipH="1">
            <a:off x="8594976" y="3077076"/>
            <a:ext cx="242626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45" name="Straight Connector 167"/>
          <p:cNvCxnSpPr>
            <a:stCxn id="7" idx="4"/>
            <a:endCxn id="415" idx="0"/>
          </p:cNvCxnSpPr>
          <p:nvPr/>
        </p:nvCxnSpPr>
        <p:spPr bwMode="auto">
          <a:xfrm flipH="1">
            <a:off x="8974720" y="3077076"/>
            <a:ext cx="1731861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92929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49" name="Straight Connector 136"/>
          <p:cNvCxnSpPr>
            <a:stCxn id="13" idx="4"/>
            <a:endCxn id="415" idx="0"/>
          </p:cNvCxnSpPr>
          <p:nvPr/>
        </p:nvCxnSpPr>
        <p:spPr bwMode="auto">
          <a:xfrm>
            <a:off x="5099645" y="3075876"/>
            <a:ext cx="3875075" cy="26254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856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52" name="Straight Connector 108"/>
          <p:cNvCxnSpPr>
            <a:stCxn id="10" idx="4"/>
            <a:endCxn id="412" idx="0"/>
          </p:cNvCxnSpPr>
          <p:nvPr/>
        </p:nvCxnSpPr>
        <p:spPr bwMode="auto">
          <a:xfrm flipH="1">
            <a:off x="7835487" y="3295991"/>
            <a:ext cx="3805584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6007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56" name="Straight Connector 170"/>
          <p:cNvCxnSpPr>
            <a:stCxn id="12" idx="4"/>
            <a:endCxn id="424" idx="0"/>
          </p:cNvCxnSpPr>
          <p:nvPr/>
        </p:nvCxnSpPr>
        <p:spPr bwMode="auto">
          <a:xfrm>
            <a:off x="8837601" y="3077076"/>
            <a:ext cx="3175080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59" name="Straight Connector 170"/>
          <p:cNvCxnSpPr>
            <a:stCxn id="12" idx="4"/>
            <a:endCxn id="422" idx="0"/>
          </p:cNvCxnSpPr>
          <p:nvPr/>
        </p:nvCxnSpPr>
        <p:spPr bwMode="auto">
          <a:xfrm>
            <a:off x="8837601" y="3077076"/>
            <a:ext cx="2795324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62" name="Straight Connector 170"/>
          <p:cNvCxnSpPr>
            <a:stCxn id="12" idx="4"/>
            <a:endCxn id="421" idx="0"/>
          </p:cNvCxnSpPr>
          <p:nvPr/>
        </p:nvCxnSpPr>
        <p:spPr bwMode="auto">
          <a:xfrm>
            <a:off x="8837602" y="3077076"/>
            <a:ext cx="2415581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65" name="Straight Connector 170"/>
          <p:cNvCxnSpPr>
            <a:stCxn id="12" idx="4"/>
            <a:endCxn id="420" idx="0"/>
          </p:cNvCxnSpPr>
          <p:nvPr/>
        </p:nvCxnSpPr>
        <p:spPr bwMode="auto">
          <a:xfrm>
            <a:off x="8837602" y="3077076"/>
            <a:ext cx="2035837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68" name="Straight Connector 167"/>
          <p:cNvCxnSpPr>
            <a:stCxn id="12" idx="4"/>
            <a:endCxn id="410" idx="0"/>
          </p:cNvCxnSpPr>
          <p:nvPr/>
        </p:nvCxnSpPr>
        <p:spPr bwMode="auto">
          <a:xfrm flipH="1">
            <a:off x="7075999" y="3077076"/>
            <a:ext cx="1761602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71" name="Straight Connector 167"/>
          <p:cNvCxnSpPr>
            <a:stCxn id="12" idx="4"/>
            <a:endCxn id="415" idx="0"/>
          </p:cNvCxnSpPr>
          <p:nvPr/>
        </p:nvCxnSpPr>
        <p:spPr bwMode="auto">
          <a:xfrm>
            <a:off x="8837602" y="3077076"/>
            <a:ext cx="137118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74" name="Straight Connector 170"/>
          <p:cNvCxnSpPr>
            <a:stCxn id="12" idx="4"/>
            <a:endCxn id="417" idx="0"/>
          </p:cNvCxnSpPr>
          <p:nvPr/>
        </p:nvCxnSpPr>
        <p:spPr bwMode="auto">
          <a:xfrm>
            <a:off x="8837603" y="3077076"/>
            <a:ext cx="896605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77" name="Straight Connector 120"/>
          <p:cNvCxnSpPr>
            <a:stCxn id="12" idx="4"/>
            <a:endCxn id="418" idx="0"/>
          </p:cNvCxnSpPr>
          <p:nvPr/>
        </p:nvCxnSpPr>
        <p:spPr bwMode="auto">
          <a:xfrm>
            <a:off x="8837602" y="3077076"/>
            <a:ext cx="1276349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9D2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80" name="Straight Connector 170"/>
          <p:cNvCxnSpPr>
            <a:stCxn id="9" idx="4"/>
            <a:endCxn id="418" idx="0"/>
          </p:cNvCxnSpPr>
          <p:nvPr/>
        </p:nvCxnSpPr>
        <p:spPr bwMode="auto">
          <a:xfrm>
            <a:off x="9772090" y="3295991"/>
            <a:ext cx="341860" cy="2405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2027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87" name="Straight Connector 170"/>
          <p:cNvCxnSpPr>
            <a:stCxn id="17" idx="4"/>
            <a:endCxn id="412" idx="0"/>
          </p:cNvCxnSpPr>
          <p:nvPr/>
        </p:nvCxnSpPr>
        <p:spPr bwMode="auto">
          <a:xfrm>
            <a:off x="6968624" y="3077076"/>
            <a:ext cx="866865" cy="2624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9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grpSp>
        <p:nvGrpSpPr>
          <p:cNvPr id="648" name="Group 647"/>
          <p:cNvGrpSpPr/>
          <p:nvPr/>
        </p:nvGrpSpPr>
        <p:grpSpPr>
          <a:xfrm>
            <a:off x="680771" y="2149127"/>
            <a:ext cx="11499045" cy="7183713"/>
            <a:chOff x="518555" y="1511104"/>
            <a:chExt cx="8759038" cy="5051048"/>
          </a:xfrm>
        </p:grpSpPr>
        <p:sp>
          <p:nvSpPr>
            <p:cNvPr id="649" name="Rectangle 31"/>
            <p:cNvSpPr/>
            <p:nvPr/>
          </p:nvSpPr>
          <p:spPr bwMode="auto">
            <a:xfrm>
              <a:off x="518555" y="1511104"/>
              <a:ext cx="8755620" cy="50510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endParaRPr lang="en-US" sz="1600" b="1" kern="1200" dirty="0">
                <a:solidFill>
                  <a:srgbClr val="FFFFFF"/>
                </a:solidFill>
              </a:endParaRPr>
            </a:p>
          </p:txBody>
        </p:sp>
        <p:sp>
          <p:nvSpPr>
            <p:cNvPr id="650" name="Rounded Rectangle 18"/>
            <p:cNvSpPr/>
            <p:nvPr/>
          </p:nvSpPr>
          <p:spPr bwMode="auto">
            <a:xfrm rot="5400000">
              <a:off x="4318256" y="-2132745"/>
              <a:ext cx="1269253" cy="8649420"/>
            </a:xfrm>
            <a:prstGeom prst="roundRect">
              <a:avLst>
                <a:gd name="adj" fmla="val 8961"/>
              </a:avLst>
            </a:prstGeom>
            <a:gradFill flip="none" rotWithShape="1">
              <a:gsLst>
                <a:gs pos="67292">
                  <a:srgbClr val="AFBFD5"/>
                </a:gs>
                <a:gs pos="0">
                  <a:schemeClr val="accent6">
                    <a:lumMod val="40000"/>
                    <a:lumOff val="60000"/>
                    <a:alpha val="17000"/>
                  </a:schemeClr>
                </a:gs>
                <a:gs pos="26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endParaRPr lang="en-US" sz="1600" b="1" kern="1200" dirty="0">
                <a:solidFill>
                  <a:srgbClr val="FFFFFF"/>
                </a:solidFill>
              </a:endParaRPr>
            </a:p>
          </p:txBody>
        </p:sp>
        <p:sp>
          <p:nvSpPr>
            <p:cNvPr id="651" name="Ellipse 9"/>
            <p:cNvSpPr/>
            <p:nvPr/>
          </p:nvSpPr>
          <p:spPr bwMode="auto">
            <a:xfrm>
              <a:off x="2302298" y="1845924"/>
              <a:ext cx="317644" cy="31764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0" tIns="0" rIns="0" bIns="0" anchor="ctr" anchorCtr="0"/>
            <a:lstStyle/>
            <a:p>
              <a:pPr defTabSz="1241298" eaLnBrk="0" fontAlgn="base">
                <a:spcBef>
                  <a:spcPct val="0"/>
                </a:spcBef>
                <a:spcAft>
                  <a:spcPct val="20000"/>
                </a:spcAft>
              </a:pPr>
              <a:r>
                <a:rPr lang="en-US" sz="1000" kern="1200" dirty="0">
                  <a:solidFill>
                    <a:srgbClr val="FFFFFF"/>
                  </a:solidFill>
                </a:rPr>
                <a:t>Black</a:t>
              </a:r>
            </a:p>
          </p:txBody>
        </p:sp>
        <p:sp>
          <p:nvSpPr>
            <p:cNvPr id="652" name="Ellipse 10"/>
            <p:cNvSpPr/>
            <p:nvPr/>
          </p:nvSpPr>
          <p:spPr bwMode="auto">
            <a:xfrm>
              <a:off x="7996610" y="1845924"/>
              <a:ext cx="317644" cy="317644"/>
            </a:xfrm>
            <a:prstGeom prst="ellipse">
              <a:avLst/>
            </a:prstGeom>
            <a:solidFill>
              <a:srgbClr val="C0C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0" tIns="0" rIns="0" bIns="0" anchor="ctr" anchorCtr="0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defTabSz="1241298"/>
              <a:r>
                <a:rPr lang="en-US" sz="1000" dirty="0">
                  <a:solidFill>
                    <a:srgbClr val="000000"/>
                  </a:solidFill>
                </a:rPr>
                <a:t>Silver</a:t>
              </a:r>
            </a:p>
          </p:txBody>
        </p:sp>
        <p:sp>
          <p:nvSpPr>
            <p:cNvPr id="653" name="Ellipse 14"/>
            <p:cNvSpPr/>
            <p:nvPr/>
          </p:nvSpPr>
          <p:spPr bwMode="auto">
            <a:xfrm>
              <a:off x="5861243" y="1999848"/>
              <a:ext cx="317644" cy="31764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0" tIns="0" rIns="0" bIns="0" anchor="ctr" anchorCtr="0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defTabSz="1241298"/>
              <a:r>
                <a:rPr lang="en-US" sz="1000" dirty="0">
                  <a:solidFill>
                    <a:srgbClr val="000000"/>
                  </a:solidFill>
                </a:rPr>
                <a:t>Yellow</a:t>
              </a:r>
            </a:p>
          </p:txBody>
        </p:sp>
        <p:sp>
          <p:nvSpPr>
            <p:cNvPr id="654" name="Ellipse 15"/>
            <p:cNvSpPr/>
            <p:nvPr/>
          </p:nvSpPr>
          <p:spPr bwMode="auto">
            <a:xfrm>
              <a:off x="7284821" y="1999848"/>
              <a:ext cx="317644" cy="317644"/>
            </a:xfrm>
            <a:prstGeom prst="ellipse">
              <a:avLst/>
            </a:prstGeom>
            <a:solidFill>
              <a:srgbClr val="00008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0" tIns="0" rIns="0" bIns="0" anchor="ctr" anchorCtr="0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defTabSz="1241298"/>
              <a:r>
                <a:rPr lang="en-US" sz="1000" dirty="0">
                  <a:solidFill>
                    <a:srgbClr val="FFFFFF"/>
                  </a:solidFill>
                </a:rPr>
                <a:t>Dark</a:t>
              </a:r>
              <a:br>
                <a:rPr lang="en-US" sz="1000" dirty="0">
                  <a:solidFill>
                    <a:srgbClr val="FFFFFF"/>
                  </a:solidFill>
                </a:rPr>
              </a:br>
              <a:r>
                <a:rPr lang="en-US" sz="1000" dirty="0">
                  <a:solidFill>
                    <a:srgbClr val="FFFFFF"/>
                  </a:solidFill>
                </a:rPr>
                <a:t>blue</a:t>
              </a:r>
            </a:p>
          </p:txBody>
        </p:sp>
        <p:sp>
          <p:nvSpPr>
            <p:cNvPr id="655" name="Ellipse 16"/>
            <p:cNvSpPr/>
            <p:nvPr/>
          </p:nvSpPr>
          <p:spPr bwMode="auto">
            <a:xfrm>
              <a:off x="8708400" y="1999848"/>
              <a:ext cx="317644" cy="317644"/>
            </a:xfrm>
            <a:prstGeom prst="ellipse">
              <a:avLst/>
            </a:prstGeom>
            <a:solidFill>
              <a:srgbClr val="80008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0" tIns="0" rIns="0" bIns="0" anchor="ctr" anchorCtr="0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defTabSz="1241298"/>
              <a:r>
                <a:rPr lang="en-US" sz="1000" dirty="0">
                  <a:solidFill>
                    <a:srgbClr val="FFFFFF"/>
                  </a:solidFill>
                </a:rPr>
                <a:t>Purple</a:t>
              </a:r>
            </a:p>
          </p:txBody>
        </p:sp>
        <p:sp>
          <p:nvSpPr>
            <p:cNvPr id="656" name="Ellipse 4"/>
            <p:cNvSpPr/>
            <p:nvPr/>
          </p:nvSpPr>
          <p:spPr bwMode="auto">
            <a:xfrm>
              <a:off x="878720" y="1845924"/>
              <a:ext cx="317644" cy="317644"/>
            </a:xfrm>
            <a:prstGeom prst="ellipse">
              <a:avLst/>
            </a:prstGeom>
            <a:solidFill>
              <a:schemeClr val="l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 anchorCtr="0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defTabSz="1241298"/>
              <a:r>
                <a:rPr lang="en-US" sz="1000" dirty="0">
                  <a:solidFill>
                    <a:srgbClr val="FFFFFF"/>
                  </a:solidFill>
                </a:rPr>
                <a:t>Red</a:t>
              </a:r>
            </a:p>
          </p:txBody>
        </p:sp>
        <p:sp>
          <p:nvSpPr>
            <p:cNvPr id="657" name="Ellipse 5"/>
            <p:cNvSpPr/>
            <p:nvPr/>
          </p:nvSpPr>
          <p:spPr bwMode="auto">
            <a:xfrm>
              <a:off x="6573032" y="1845924"/>
              <a:ext cx="317644" cy="317644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0" tIns="0" rIns="0" bIns="0" anchor="ctr" anchorCtr="0"/>
            <a:lstStyle/>
            <a:p>
              <a:pPr defTabSz="1241298" eaLnBrk="0" fontAlgn="base">
                <a:spcBef>
                  <a:spcPct val="0"/>
                </a:spcBef>
                <a:spcAft>
                  <a:spcPct val="20000"/>
                </a:spcAft>
              </a:pPr>
              <a:r>
                <a:rPr lang="en-US" sz="1000" kern="1200" dirty="0"/>
                <a:t>Gold</a:t>
              </a:r>
            </a:p>
          </p:txBody>
        </p:sp>
        <p:sp>
          <p:nvSpPr>
            <p:cNvPr id="658" name="Ellipse 6"/>
            <p:cNvSpPr/>
            <p:nvPr/>
          </p:nvSpPr>
          <p:spPr bwMode="auto">
            <a:xfrm>
              <a:off x="3725876" y="1845924"/>
              <a:ext cx="317644" cy="3168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0" tIns="0" rIns="0" bIns="0" anchor="ctr" anchorCtr="0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defTabSz="1241298"/>
              <a:r>
                <a:rPr lang="en-US" sz="1000" dirty="0">
                  <a:solidFill>
                    <a:srgbClr val="FFFFFF"/>
                  </a:solidFill>
                </a:rPr>
                <a:t>Orange</a:t>
              </a:r>
            </a:p>
          </p:txBody>
        </p:sp>
        <p:sp>
          <p:nvSpPr>
            <p:cNvPr id="660" name="Ellipse 12"/>
            <p:cNvSpPr/>
            <p:nvPr/>
          </p:nvSpPr>
          <p:spPr bwMode="auto">
            <a:xfrm>
              <a:off x="3014087" y="1999848"/>
              <a:ext cx="317644" cy="317644"/>
            </a:xfrm>
            <a:prstGeom prst="ellipse">
              <a:avLst/>
            </a:prstGeom>
            <a:solidFill>
              <a:srgbClr val="00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0" tIns="0" rIns="0" bIns="0" anchor="ctr" anchorCtr="0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defTabSz="1241298"/>
              <a:r>
                <a:rPr lang="en-US" sz="1000" dirty="0">
                  <a:solidFill>
                    <a:srgbClr val="000000"/>
                  </a:solidFill>
                </a:rPr>
                <a:t>Light</a:t>
              </a:r>
              <a:br>
                <a:rPr lang="en-US" sz="1000" dirty="0">
                  <a:solidFill>
                    <a:srgbClr val="000000"/>
                  </a:solidFill>
                </a:rPr>
              </a:br>
              <a:r>
                <a:rPr lang="en-US" sz="1000" dirty="0">
                  <a:solidFill>
                    <a:srgbClr val="000000"/>
                  </a:solidFill>
                </a:rPr>
                <a:t>blue</a:t>
              </a:r>
            </a:p>
          </p:txBody>
        </p:sp>
        <p:sp>
          <p:nvSpPr>
            <p:cNvPr id="661" name="Ellipse 13"/>
            <p:cNvSpPr/>
            <p:nvPr/>
          </p:nvSpPr>
          <p:spPr bwMode="auto">
            <a:xfrm>
              <a:off x="4437665" y="1999848"/>
              <a:ext cx="317644" cy="317644"/>
            </a:xfrm>
            <a:prstGeom prst="ellipse">
              <a:avLst/>
            </a:prstGeom>
            <a:solidFill>
              <a:srgbClr val="9933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0" tIns="0" rIns="0" bIns="0" anchor="ctr" anchorCtr="0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defTabSz="1241298"/>
              <a:r>
                <a:rPr lang="en-US" sz="1000" dirty="0">
                  <a:solidFill>
                    <a:srgbClr val="FFFFFF"/>
                  </a:solidFill>
                </a:rPr>
                <a:t>Brown</a:t>
              </a:r>
            </a:p>
          </p:txBody>
        </p:sp>
        <p:sp>
          <p:nvSpPr>
            <p:cNvPr id="662" name="Ellipse 8"/>
            <p:cNvSpPr/>
            <p:nvPr/>
          </p:nvSpPr>
          <p:spPr bwMode="auto">
            <a:xfrm>
              <a:off x="5149454" y="1845924"/>
              <a:ext cx="317644" cy="317644"/>
            </a:xfrm>
            <a:prstGeom prst="ellipse">
              <a:avLst/>
            </a:prstGeom>
            <a:solidFill>
              <a:srgbClr val="0088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0" tIns="0" rIns="0" bIns="0" anchor="ctr" anchorCtr="0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defTabSz="1241298"/>
              <a:r>
                <a:rPr lang="en-US" sz="1000" dirty="0">
                  <a:solidFill>
                    <a:srgbClr val="FFFFFF"/>
                  </a:solidFill>
                </a:rPr>
                <a:t>Green</a:t>
              </a:r>
            </a:p>
          </p:txBody>
        </p:sp>
        <p:sp>
          <p:nvSpPr>
            <p:cNvPr id="663" name="TextBox 17"/>
            <p:cNvSpPr txBox="1"/>
            <p:nvPr/>
          </p:nvSpPr>
          <p:spPr>
            <a:xfrm>
              <a:off x="2540396" y="1561082"/>
              <a:ext cx="4849634" cy="256705"/>
            </a:xfrm>
            <a:prstGeom prst="rect">
              <a:avLst/>
            </a:prstGeom>
            <a:ln algn="ctr"/>
          </p:spPr>
          <p:txBody>
            <a:bodyPr wrap="square" lIns="36000" tIns="36000" rIns="36000" bIns="36000" rtlCol="0" anchor="t">
              <a:spAutoFit/>
            </a:bodyPr>
            <a:lstStyle/>
            <a:p>
              <a:pPr defTabSz="1241298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900" b="1" dirty="0"/>
                <a:t>Topics/Actions/Projects</a:t>
              </a:r>
            </a:p>
          </p:txBody>
        </p:sp>
        <p:sp>
          <p:nvSpPr>
            <p:cNvPr id="664" name="Rounded Rectangle 21"/>
            <p:cNvSpPr/>
            <p:nvPr/>
          </p:nvSpPr>
          <p:spPr bwMode="auto">
            <a:xfrm rot="16200000">
              <a:off x="4353024" y="-295852"/>
              <a:ext cx="1199717" cy="8649420"/>
            </a:xfrm>
            <a:prstGeom prst="roundRect">
              <a:avLst>
                <a:gd name="adj" fmla="val 8961"/>
              </a:avLst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  <a:alpha val="17000"/>
                  </a:schemeClr>
                </a:gs>
                <a:gs pos="26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endParaRPr lang="en-US" sz="1600" b="1" kern="1200" dirty="0">
                <a:solidFill>
                  <a:srgbClr val="FFFFFF"/>
                </a:solidFill>
              </a:endParaRPr>
            </a:p>
          </p:txBody>
        </p:sp>
        <p:sp>
          <p:nvSpPr>
            <p:cNvPr id="665" name="Rounded Rectangle 23"/>
            <p:cNvSpPr/>
            <p:nvPr/>
          </p:nvSpPr>
          <p:spPr bwMode="auto">
            <a:xfrm>
              <a:off x="635793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666" name="Rounded Rectangle 24"/>
            <p:cNvSpPr/>
            <p:nvPr/>
          </p:nvSpPr>
          <p:spPr bwMode="auto">
            <a:xfrm>
              <a:off x="925051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667" name="Rounded Rectangle 25"/>
            <p:cNvSpPr/>
            <p:nvPr/>
          </p:nvSpPr>
          <p:spPr bwMode="auto">
            <a:xfrm>
              <a:off x="1214309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3</a:t>
              </a:r>
            </a:p>
          </p:txBody>
        </p:sp>
        <p:sp>
          <p:nvSpPr>
            <p:cNvPr id="668" name="Rounded Rectangle 26"/>
            <p:cNvSpPr/>
            <p:nvPr/>
          </p:nvSpPr>
          <p:spPr bwMode="auto">
            <a:xfrm>
              <a:off x="1503567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4</a:t>
              </a:r>
            </a:p>
          </p:txBody>
        </p:sp>
        <p:sp>
          <p:nvSpPr>
            <p:cNvPr id="669" name="Rounded Rectangle 27"/>
            <p:cNvSpPr/>
            <p:nvPr/>
          </p:nvSpPr>
          <p:spPr bwMode="auto">
            <a:xfrm>
              <a:off x="1792825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5</a:t>
              </a:r>
            </a:p>
          </p:txBody>
        </p:sp>
        <p:sp>
          <p:nvSpPr>
            <p:cNvPr id="670" name="Rounded Rectangle 28"/>
            <p:cNvSpPr/>
            <p:nvPr/>
          </p:nvSpPr>
          <p:spPr bwMode="auto">
            <a:xfrm>
              <a:off x="2082083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6</a:t>
              </a:r>
            </a:p>
          </p:txBody>
        </p:sp>
        <p:sp>
          <p:nvSpPr>
            <p:cNvPr id="671" name="Rounded Rectangle 29"/>
            <p:cNvSpPr/>
            <p:nvPr/>
          </p:nvSpPr>
          <p:spPr bwMode="auto">
            <a:xfrm>
              <a:off x="2371341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7</a:t>
              </a:r>
            </a:p>
          </p:txBody>
        </p:sp>
        <p:sp>
          <p:nvSpPr>
            <p:cNvPr id="672" name="Rounded Rectangle 30"/>
            <p:cNvSpPr/>
            <p:nvPr/>
          </p:nvSpPr>
          <p:spPr bwMode="auto">
            <a:xfrm>
              <a:off x="2660599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8</a:t>
              </a:r>
            </a:p>
          </p:txBody>
        </p:sp>
        <p:cxnSp>
          <p:nvCxnSpPr>
            <p:cNvPr id="673" name="Straight Connector 32"/>
            <p:cNvCxnSpPr>
              <a:stCxn id="662" idx="4"/>
              <a:endCxn id="665" idx="0"/>
            </p:cNvCxnSpPr>
            <p:nvPr/>
          </p:nvCxnSpPr>
          <p:spPr bwMode="auto">
            <a:xfrm flipH="1">
              <a:off x="761793" y="2163568"/>
              <a:ext cx="4546483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4" name="Straight Connector 35"/>
            <p:cNvCxnSpPr>
              <a:stCxn id="662" idx="4"/>
              <a:endCxn id="666" idx="0"/>
            </p:cNvCxnSpPr>
            <p:nvPr/>
          </p:nvCxnSpPr>
          <p:spPr bwMode="auto">
            <a:xfrm flipH="1">
              <a:off x="1051051" y="2163568"/>
              <a:ext cx="4257225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5" name="Straight Connector 38"/>
            <p:cNvCxnSpPr>
              <a:stCxn id="662" idx="4"/>
              <a:endCxn id="668" idx="0"/>
            </p:cNvCxnSpPr>
            <p:nvPr/>
          </p:nvCxnSpPr>
          <p:spPr bwMode="auto">
            <a:xfrm flipH="1">
              <a:off x="1629567" y="2163568"/>
              <a:ext cx="3678709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6" name="Straight Connector 42"/>
            <p:cNvCxnSpPr>
              <a:stCxn id="662" idx="4"/>
              <a:endCxn id="754" idx="0"/>
            </p:cNvCxnSpPr>
            <p:nvPr/>
          </p:nvCxnSpPr>
          <p:spPr bwMode="auto">
            <a:xfrm>
              <a:off x="5308276" y="2163568"/>
              <a:ext cx="2395709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7" name="Straight Connector 48"/>
            <p:cNvCxnSpPr>
              <a:stCxn id="656" idx="4"/>
              <a:endCxn id="670" idx="0"/>
            </p:cNvCxnSpPr>
            <p:nvPr/>
          </p:nvCxnSpPr>
          <p:spPr bwMode="auto">
            <a:xfrm>
              <a:off x="1037542" y="2163568"/>
              <a:ext cx="1170541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8" name="Straight Connector 51"/>
            <p:cNvCxnSpPr>
              <a:stCxn id="653" idx="4"/>
              <a:endCxn id="665" idx="0"/>
            </p:cNvCxnSpPr>
            <p:nvPr/>
          </p:nvCxnSpPr>
          <p:spPr bwMode="auto">
            <a:xfrm flipH="1">
              <a:off x="761793" y="2317492"/>
              <a:ext cx="5258272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ABB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9" name="Straight Connector 54"/>
            <p:cNvCxnSpPr>
              <a:stCxn id="659" idx="4"/>
              <a:endCxn id="666" idx="0"/>
            </p:cNvCxnSpPr>
            <p:nvPr/>
          </p:nvCxnSpPr>
          <p:spPr bwMode="auto">
            <a:xfrm flipH="1">
              <a:off x="1051051" y="2317492"/>
              <a:ext cx="698280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100000">
                    <a:schemeClr val="bg1"/>
                  </a:gs>
                  <a:gs pos="30000">
                    <a:schemeClr val="accent2"/>
                  </a:gs>
                  <a:gs pos="70000">
                    <a:schemeClr val="accent2"/>
                  </a:gs>
                </a:gsLst>
                <a:lin ang="5400000" scaled="1"/>
              </a:gra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0" name="Straight Connector 57"/>
            <p:cNvCxnSpPr>
              <a:stCxn id="653" idx="4"/>
              <a:endCxn id="671" idx="0"/>
            </p:cNvCxnSpPr>
            <p:nvPr/>
          </p:nvCxnSpPr>
          <p:spPr bwMode="auto">
            <a:xfrm flipH="1">
              <a:off x="2497341" y="2317492"/>
              <a:ext cx="3522724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ABB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1" name="Straight Connector 60"/>
            <p:cNvCxnSpPr>
              <a:stCxn id="659" idx="4"/>
              <a:endCxn id="756" idx="0"/>
            </p:cNvCxnSpPr>
            <p:nvPr/>
          </p:nvCxnSpPr>
          <p:spPr bwMode="auto">
            <a:xfrm>
              <a:off x="1749331" y="2317492"/>
              <a:ext cx="6533170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100000">
                    <a:schemeClr val="bg1"/>
                  </a:gs>
                  <a:gs pos="30000">
                    <a:schemeClr val="accent2"/>
                  </a:gs>
                  <a:gs pos="70000">
                    <a:schemeClr val="accent2"/>
                  </a:gs>
                </a:gsLst>
                <a:lin ang="5400000" scaled="1"/>
              </a:gra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2" name="Straight Connector 63"/>
            <p:cNvCxnSpPr>
              <a:stCxn id="659" idx="4"/>
              <a:endCxn id="719" idx="0"/>
            </p:cNvCxnSpPr>
            <p:nvPr/>
          </p:nvCxnSpPr>
          <p:spPr bwMode="auto">
            <a:xfrm>
              <a:off x="1749331" y="2317492"/>
              <a:ext cx="1615784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100000">
                    <a:schemeClr val="bg1"/>
                  </a:gs>
                  <a:gs pos="30000">
                    <a:schemeClr val="accent2"/>
                  </a:gs>
                  <a:gs pos="70000">
                    <a:schemeClr val="accent2"/>
                  </a:gs>
                </a:gsLst>
                <a:lin ang="5400000" scaled="1"/>
              </a:gra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3" name="Straight Connector 66"/>
            <p:cNvCxnSpPr>
              <a:stCxn id="659" idx="4"/>
              <a:endCxn id="671" idx="0"/>
            </p:cNvCxnSpPr>
            <p:nvPr/>
          </p:nvCxnSpPr>
          <p:spPr bwMode="auto">
            <a:xfrm>
              <a:off x="1749331" y="2317492"/>
              <a:ext cx="748010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100000">
                    <a:schemeClr val="bg1"/>
                  </a:gs>
                  <a:gs pos="30000">
                    <a:schemeClr val="accent2"/>
                  </a:gs>
                  <a:gs pos="70000">
                    <a:schemeClr val="accent2"/>
                  </a:gs>
                </a:gsLst>
                <a:lin ang="5400000" scaled="1"/>
              </a:gra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4" name="Straight Connector 69"/>
            <p:cNvCxnSpPr>
              <a:stCxn id="659" idx="4"/>
              <a:endCxn id="672" idx="0"/>
            </p:cNvCxnSpPr>
            <p:nvPr/>
          </p:nvCxnSpPr>
          <p:spPr bwMode="auto">
            <a:xfrm>
              <a:off x="1749331" y="2317492"/>
              <a:ext cx="1037268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100000">
                    <a:schemeClr val="bg1"/>
                  </a:gs>
                  <a:gs pos="30000">
                    <a:schemeClr val="accent2"/>
                  </a:gs>
                  <a:gs pos="70000">
                    <a:schemeClr val="accent2"/>
                  </a:gs>
                </a:gsLst>
                <a:lin ang="5400000" scaled="1"/>
              </a:gra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5" name="Straight Connector 72"/>
            <p:cNvCxnSpPr>
              <a:stCxn id="657" idx="4"/>
              <a:endCxn id="749" idx="0"/>
            </p:cNvCxnSpPr>
            <p:nvPr/>
          </p:nvCxnSpPr>
          <p:spPr bwMode="auto">
            <a:xfrm flipH="1">
              <a:off x="6257695" y="2163568"/>
              <a:ext cx="474159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6" name="Straight Connector 76"/>
            <p:cNvCxnSpPr>
              <a:stCxn id="657" idx="4"/>
              <a:endCxn id="665" idx="0"/>
            </p:cNvCxnSpPr>
            <p:nvPr/>
          </p:nvCxnSpPr>
          <p:spPr bwMode="auto">
            <a:xfrm flipH="1">
              <a:off x="761793" y="2163568"/>
              <a:ext cx="5970061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7" name="Straight Connector 81"/>
            <p:cNvCxnSpPr>
              <a:stCxn id="654" idx="4"/>
              <a:endCxn id="666" idx="0"/>
            </p:cNvCxnSpPr>
            <p:nvPr/>
          </p:nvCxnSpPr>
          <p:spPr bwMode="auto">
            <a:xfrm flipH="1">
              <a:off x="1051051" y="2317492"/>
              <a:ext cx="6392592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8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8" name="Straight Connector 84"/>
            <p:cNvCxnSpPr>
              <a:stCxn id="654" idx="4"/>
              <a:endCxn id="718" idx="0"/>
            </p:cNvCxnSpPr>
            <p:nvPr/>
          </p:nvCxnSpPr>
          <p:spPr bwMode="auto">
            <a:xfrm flipH="1">
              <a:off x="3075857" y="2317492"/>
              <a:ext cx="4367786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8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9" name="Straight Connector 87"/>
            <p:cNvCxnSpPr>
              <a:stCxn id="654" idx="4"/>
              <a:endCxn id="722" idx="0"/>
            </p:cNvCxnSpPr>
            <p:nvPr/>
          </p:nvCxnSpPr>
          <p:spPr bwMode="auto">
            <a:xfrm flipH="1">
              <a:off x="4232889" y="2317492"/>
              <a:ext cx="3210754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8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0" name="Straight Connector 90"/>
            <p:cNvCxnSpPr>
              <a:stCxn id="654" idx="4"/>
              <a:endCxn id="749" idx="0"/>
            </p:cNvCxnSpPr>
            <p:nvPr/>
          </p:nvCxnSpPr>
          <p:spPr bwMode="auto">
            <a:xfrm flipH="1">
              <a:off x="6257695" y="2317492"/>
              <a:ext cx="1185948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8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1" name="Straight Connector 93"/>
            <p:cNvCxnSpPr>
              <a:stCxn id="660" idx="4"/>
              <a:endCxn id="672" idx="0"/>
            </p:cNvCxnSpPr>
            <p:nvPr/>
          </p:nvCxnSpPr>
          <p:spPr bwMode="auto">
            <a:xfrm flipH="1">
              <a:off x="2786599" y="2317492"/>
              <a:ext cx="386310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2C9FB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2" name="Straight Connector 96"/>
            <p:cNvCxnSpPr>
              <a:stCxn id="652" idx="4"/>
              <a:endCxn id="670" idx="0"/>
            </p:cNvCxnSpPr>
            <p:nvPr/>
          </p:nvCxnSpPr>
          <p:spPr bwMode="auto">
            <a:xfrm flipH="1">
              <a:off x="2208083" y="2163568"/>
              <a:ext cx="5947349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2929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3" name="Straight Connector 99"/>
            <p:cNvCxnSpPr>
              <a:stCxn id="660" idx="4"/>
              <a:endCxn id="724" idx="0"/>
            </p:cNvCxnSpPr>
            <p:nvPr/>
          </p:nvCxnSpPr>
          <p:spPr bwMode="auto">
            <a:xfrm>
              <a:off x="3172909" y="2317492"/>
              <a:ext cx="1638496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2C9FB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4" name="Straight Connector 102"/>
            <p:cNvCxnSpPr>
              <a:stCxn id="652" idx="4"/>
              <a:endCxn id="668" idx="0"/>
            </p:cNvCxnSpPr>
            <p:nvPr/>
          </p:nvCxnSpPr>
          <p:spPr bwMode="auto">
            <a:xfrm flipH="1">
              <a:off x="1629567" y="2163568"/>
              <a:ext cx="6525865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2929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5" name="Straight Connector 105"/>
            <p:cNvCxnSpPr>
              <a:stCxn id="658" idx="4"/>
              <a:endCxn id="725" idx="0"/>
            </p:cNvCxnSpPr>
            <p:nvPr/>
          </p:nvCxnSpPr>
          <p:spPr bwMode="auto">
            <a:xfrm>
              <a:off x="3884698" y="2162724"/>
              <a:ext cx="1215965" cy="184601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856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6" name="Straight Connector 108"/>
            <p:cNvCxnSpPr>
              <a:stCxn id="652" idx="4"/>
              <a:endCxn id="723" idx="0"/>
            </p:cNvCxnSpPr>
            <p:nvPr/>
          </p:nvCxnSpPr>
          <p:spPr bwMode="auto">
            <a:xfrm flipH="1">
              <a:off x="4522147" y="2163568"/>
              <a:ext cx="3633285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2929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7" name="Straight Connector 111"/>
            <p:cNvCxnSpPr>
              <a:stCxn id="652" idx="4"/>
              <a:endCxn id="757" idx="0"/>
            </p:cNvCxnSpPr>
            <p:nvPr/>
          </p:nvCxnSpPr>
          <p:spPr bwMode="auto">
            <a:xfrm>
              <a:off x="8155432" y="2163568"/>
              <a:ext cx="416327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2929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8" name="Straight Connector 114"/>
            <p:cNvCxnSpPr>
              <a:stCxn id="658" idx="4"/>
              <a:endCxn id="722" idx="0"/>
            </p:cNvCxnSpPr>
            <p:nvPr/>
          </p:nvCxnSpPr>
          <p:spPr bwMode="auto">
            <a:xfrm>
              <a:off x="3884698" y="2162724"/>
              <a:ext cx="348191" cy="184601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856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9" name="Straight Connector 117"/>
            <p:cNvCxnSpPr>
              <a:stCxn id="658" idx="4"/>
              <a:endCxn id="718" idx="0"/>
            </p:cNvCxnSpPr>
            <p:nvPr/>
          </p:nvCxnSpPr>
          <p:spPr bwMode="auto">
            <a:xfrm flipH="1">
              <a:off x="3075857" y="2162724"/>
              <a:ext cx="808841" cy="184601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856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0" name="Straight Connector 120"/>
            <p:cNvCxnSpPr>
              <a:stCxn id="655" idx="4"/>
              <a:endCxn id="720" idx="0"/>
            </p:cNvCxnSpPr>
            <p:nvPr/>
          </p:nvCxnSpPr>
          <p:spPr bwMode="auto">
            <a:xfrm flipH="1">
              <a:off x="3654373" y="2317492"/>
              <a:ext cx="5212849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76007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1" name="Straight Connector 123"/>
            <p:cNvCxnSpPr>
              <a:stCxn id="662" idx="4"/>
              <a:endCxn id="723" idx="0"/>
            </p:cNvCxnSpPr>
            <p:nvPr/>
          </p:nvCxnSpPr>
          <p:spPr bwMode="auto">
            <a:xfrm flipH="1">
              <a:off x="4522147" y="2163568"/>
              <a:ext cx="786129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2" name="Straight Connector 126"/>
            <p:cNvCxnSpPr>
              <a:stCxn id="661" idx="4"/>
              <a:endCxn id="724" idx="0"/>
            </p:cNvCxnSpPr>
            <p:nvPr/>
          </p:nvCxnSpPr>
          <p:spPr bwMode="auto">
            <a:xfrm>
              <a:off x="4596487" y="2317492"/>
              <a:ext cx="214918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7827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3" name="Straight Connector 129"/>
            <p:cNvCxnSpPr>
              <a:stCxn id="661" idx="4"/>
              <a:endCxn id="718" idx="0"/>
            </p:cNvCxnSpPr>
            <p:nvPr/>
          </p:nvCxnSpPr>
          <p:spPr bwMode="auto">
            <a:xfrm flipH="1">
              <a:off x="3075857" y="2317492"/>
              <a:ext cx="1520630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7827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4" name="Straight Connector 132"/>
            <p:cNvCxnSpPr>
              <a:stCxn id="661" idx="4"/>
              <a:endCxn id="746" idx="0"/>
            </p:cNvCxnSpPr>
            <p:nvPr/>
          </p:nvCxnSpPr>
          <p:spPr bwMode="auto">
            <a:xfrm>
              <a:off x="4596487" y="2317492"/>
              <a:ext cx="793434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7827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5" name="Straight Connector 135"/>
            <p:cNvCxnSpPr>
              <a:stCxn id="655" idx="4"/>
              <a:endCxn id="750" idx="0"/>
            </p:cNvCxnSpPr>
            <p:nvPr/>
          </p:nvCxnSpPr>
          <p:spPr bwMode="auto">
            <a:xfrm flipH="1">
              <a:off x="6546953" y="2317492"/>
              <a:ext cx="2320269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76007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6" name="Straight Connector 136"/>
            <p:cNvCxnSpPr>
              <a:stCxn id="655" idx="4"/>
              <a:endCxn id="719" idx="0"/>
            </p:cNvCxnSpPr>
            <p:nvPr/>
          </p:nvCxnSpPr>
          <p:spPr bwMode="auto">
            <a:xfrm flipH="1">
              <a:off x="3365115" y="2317492"/>
              <a:ext cx="5502107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76007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7" name="Straight Connector 142"/>
            <p:cNvCxnSpPr>
              <a:stCxn id="662" idx="4"/>
              <a:endCxn id="672" idx="0"/>
            </p:cNvCxnSpPr>
            <p:nvPr/>
          </p:nvCxnSpPr>
          <p:spPr bwMode="auto">
            <a:xfrm flipH="1">
              <a:off x="2786599" y="2163568"/>
              <a:ext cx="2521677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8" name="Straight Connector 145"/>
            <p:cNvCxnSpPr>
              <a:stCxn id="651" idx="4"/>
              <a:endCxn id="752" idx="0"/>
            </p:cNvCxnSpPr>
            <p:nvPr/>
          </p:nvCxnSpPr>
          <p:spPr bwMode="auto">
            <a:xfrm>
              <a:off x="2461120" y="2163568"/>
              <a:ext cx="4664349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9" name="Straight Connector 148"/>
            <p:cNvCxnSpPr>
              <a:stCxn id="657" idx="4"/>
              <a:endCxn id="670" idx="0"/>
            </p:cNvCxnSpPr>
            <p:nvPr/>
          </p:nvCxnSpPr>
          <p:spPr bwMode="auto">
            <a:xfrm flipH="1">
              <a:off x="2208083" y="2163568"/>
              <a:ext cx="4523771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0" name="Straight Connector 151"/>
            <p:cNvCxnSpPr>
              <a:stCxn id="653" idx="4"/>
              <a:endCxn id="721" idx="0"/>
            </p:cNvCxnSpPr>
            <p:nvPr/>
          </p:nvCxnSpPr>
          <p:spPr bwMode="auto">
            <a:xfrm flipH="1">
              <a:off x="3943631" y="2317492"/>
              <a:ext cx="2076434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ABB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1" name="Straight Connector 155"/>
            <p:cNvCxnSpPr>
              <a:stCxn id="662" idx="4"/>
              <a:endCxn id="758" idx="0"/>
            </p:cNvCxnSpPr>
            <p:nvPr/>
          </p:nvCxnSpPr>
          <p:spPr bwMode="auto">
            <a:xfrm>
              <a:off x="5308276" y="2163568"/>
              <a:ext cx="3552741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2" name="Straight Connector 158"/>
            <p:cNvCxnSpPr>
              <a:stCxn id="657" idx="4"/>
              <a:endCxn id="668" idx="0"/>
            </p:cNvCxnSpPr>
            <p:nvPr/>
          </p:nvCxnSpPr>
          <p:spPr bwMode="auto">
            <a:xfrm flipH="1">
              <a:off x="1629567" y="2163568"/>
              <a:ext cx="5102287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3" name="Straight Connector 161"/>
            <p:cNvCxnSpPr>
              <a:stCxn id="656" idx="4"/>
              <a:endCxn id="669" idx="0"/>
            </p:cNvCxnSpPr>
            <p:nvPr/>
          </p:nvCxnSpPr>
          <p:spPr bwMode="auto">
            <a:xfrm>
              <a:off x="1037542" y="2163568"/>
              <a:ext cx="881283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4" name="Straight Connector 164"/>
            <p:cNvCxnSpPr>
              <a:stCxn id="657" idx="4"/>
              <a:endCxn id="672" idx="0"/>
            </p:cNvCxnSpPr>
            <p:nvPr/>
          </p:nvCxnSpPr>
          <p:spPr bwMode="auto">
            <a:xfrm flipH="1">
              <a:off x="2786599" y="2163568"/>
              <a:ext cx="3945255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5" name="Straight Connector 167"/>
            <p:cNvCxnSpPr>
              <a:stCxn id="657" idx="4"/>
              <a:endCxn id="748" idx="0"/>
            </p:cNvCxnSpPr>
            <p:nvPr/>
          </p:nvCxnSpPr>
          <p:spPr bwMode="auto">
            <a:xfrm flipH="1">
              <a:off x="5968437" y="2163568"/>
              <a:ext cx="763417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6" name="Straight Connector 170"/>
            <p:cNvCxnSpPr>
              <a:stCxn id="652" idx="4"/>
              <a:endCxn id="724" idx="0"/>
            </p:cNvCxnSpPr>
            <p:nvPr/>
          </p:nvCxnSpPr>
          <p:spPr bwMode="auto">
            <a:xfrm flipH="1">
              <a:off x="4811405" y="2163568"/>
              <a:ext cx="3344027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2929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7" name="Straight Connector 173"/>
            <p:cNvCxnSpPr>
              <a:stCxn id="657" idx="4"/>
              <a:endCxn id="666" idx="0"/>
            </p:cNvCxnSpPr>
            <p:nvPr/>
          </p:nvCxnSpPr>
          <p:spPr bwMode="auto">
            <a:xfrm flipH="1">
              <a:off x="1051051" y="2163568"/>
              <a:ext cx="5680803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8" name="Rounded Rectangle 24"/>
            <p:cNvSpPr/>
            <p:nvPr/>
          </p:nvSpPr>
          <p:spPr bwMode="auto">
            <a:xfrm>
              <a:off x="2949857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9</a:t>
              </a:r>
            </a:p>
          </p:txBody>
        </p:sp>
        <p:sp>
          <p:nvSpPr>
            <p:cNvPr id="719" name="Rounded Rectangle 25"/>
            <p:cNvSpPr/>
            <p:nvPr/>
          </p:nvSpPr>
          <p:spPr bwMode="auto">
            <a:xfrm>
              <a:off x="3239115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10</a:t>
              </a:r>
            </a:p>
          </p:txBody>
        </p:sp>
        <p:sp>
          <p:nvSpPr>
            <p:cNvPr id="720" name="Rounded Rectangle 26"/>
            <p:cNvSpPr/>
            <p:nvPr/>
          </p:nvSpPr>
          <p:spPr bwMode="auto">
            <a:xfrm>
              <a:off x="3528373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11</a:t>
              </a:r>
            </a:p>
          </p:txBody>
        </p:sp>
        <p:sp>
          <p:nvSpPr>
            <p:cNvPr id="721" name="Rounded Rectangle 27"/>
            <p:cNvSpPr/>
            <p:nvPr/>
          </p:nvSpPr>
          <p:spPr bwMode="auto">
            <a:xfrm>
              <a:off x="3817631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12</a:t>
              </a:r>
            </a:p>
          </p:txBody>
        </p:sp>
        <p:sp>
          <p:nvSpPr>
            <p:cNvPr id="722" name="Rounded Rectangle 28"/>
            <p:cNvSpPr/>
            <p:nvPr/>
          </p:nvSpPr>
          <p:spPr bwMode="auto">
            <a:xfrm>
              <a:off x="4106889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13</a:t>
              </a:r>
            </a:p>
          </p:txBody>
        </p:sp>
        <p:sp>
          <p:nvSpPr>
            <p:cNvPr id="723" name="Rounded Rectangle 29"/>
            <p:cNvSpPr/>
            <p:nvPr/>
          </p:nvSpPr>
          <p:spPr bwMode="auto">
            <a:xfrm>
              <a:off x="4396147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14</a:t>
              </a:r>
            </a:p>
          </p:txBody>
        </p:sp>
        <p:sp>
          <p:nvSpPr>
            <p:cNvPr id="724" name="Rounded Rectangle 29"/>
            <p:cNvSpPr/>
            <p:nvPr/>
          </p:nvSpPr>
          <p:spPr bwMode="auto">
            <a:xfrm>
              <a:off x="4685405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15</a:t>
              </a:r>
            </a:p>
          </p:txBody>
        </p:sp>
        <p:sp>
          <p:nvSpPr>
            <p:cNvPr id="725" name="Rounded Rectangle 29"/>
            <p:cNvSpPr/>
            <p:nvPr/>
          </p:nvSpPr>
          <p:spPr bwMode="auto">
            <a:xfrm>
              <a:off x="4974663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16</a:t>
              </a:r>
            </a:p>
          </p:txBody>
        </p:sp>
        <p:cxnSp>
          <p:nvCxnSpPr>
            <p:cNvPr id="726" name="Straight Connector 170"/>
            <p:cNvCxnSpPr>
              <a:stCxn id="657" idx="4"/>
              <a:endCxn id="725" idx="0"/>
            </p:cNvCxnSpPr>
            <p:nvPr/>
          </p:nvCxnSpPr>
          <p:spPr bwMode="auto">
            <a:xfrm flipH="1">
              <a:off x="5100663" y="2163568"/>
              <a:ext cx="1631191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7" name="Straight Connector 170"/>
            <p:cNvCxnSpPr>
              <a:stCxn id="657" idx="4"/>
              <a:endCxn id="722" idx="0"/>
            </p:cNvCxnSpPr>
            <p:nvPr/>
          </p:nvCxnSpPr>
          <p:spPr bwMode="auto">
            <a:xfrm flipH="1">
              <a:off x="4232889" y="2163568"/>
              <a:ext cx="2498965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8" name="Straight Connector 170"/>
            <p:cNvCxnSpPr>
              <a:stCxn id="657" idx="4"/>
              <a:endCxn id="721" idx="0"/>
            </p:cNvCxnSpPr>
            <p:nvPr/>
          </p:nvCxnSpPr>
          <p:spPr bwMode="auto">
            <a:xfrm flipH="1">
              <a:off x="3943631" y="2163568"/>
              <a:ext cx="2788223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9" name="Straight Connector 170"/>
            <p:cNvCxnSpPr>
              <a:stCxn id="657" idx="4"/>
              <a:endCxn id="720" idx="0"/>
            </p:cNvCxnSpPr>
            <p:nvPr/>
          </p:nvCxnSpPr>
          <p:spPr bwMode="auto">
            <a:xfrm flipH="1">
              <a:off x="3654373" y="2163568"/>
              <a:ext cx="3077481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0" name="Straight Connector 170"/>
            <p:cNvCxnSpPr>
              <a:stCxn id="662" idx="4"/>
              <a:endCxn id="719" idx="0"/>
            </p:cNvCxnSpPr>
            <p:nvPr/>
          </p:nvCxnSpPr>
          <p:spPr bwMode="auto">
            <a:xfrm flipH="1">
              <a:off x="3365115" y="2163568"/>
              <a:ext cx="1943161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1" name="Straight Connector 170"/>
            <p:cNvCxnSpPr>
              <a:stCxn id="657" idx="4"/>
              <a:endCxn id="718" idx="0"/>
            </p:cNvCxnSpPr>
            <p:nvPr/>
          </p:nvCxnSpPr>
          <p:spPr bwMode="auto">
            <a:xfrm flipH="1">
              <a:off x="3075857" y="2163568"/>
              <a:ext cx="3655997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2" name="Straight Connector 170"/>
            <p:cNvCxnSpPr>
              <a:stCxn id="657" idx="4"/>
              <a:endCxn id="723" idx="0"/>
            </p:cNvCxnSpPr>
            <p:nvPr/>
          </p:nvCxnSpPr>
          <p:spPr bwMode="auto">
            <a:xfrm flipH="1">
              <a:off x="4522147" y="2163568"/>
              <a:ext cx="2209707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3" name="Straight Connector 170"/>
            <p:cNvCxnSpPr>
              <a:stCxn id="661" idx="4"/>
              <a:endCxn id="758" idx="0"/>
            </p:cNvCxnSpPr>
            <p:nvPr/>
          </p:nvCxnSpPr>
          <p:spPr bwMode="auto">
            <a:xfrm>
              <a:off x="4596487" y="2317492"/>
              <a:ext cx="4264530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7827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4" name="Straight Connector 170"/>
            <p:cNvCxnSpPr>
              <a:stCxn id="655" idx="4"/>
              <a:endCxn id="757" idx="0"/>
            </p:cNvCxnSpPr>
            <p:nvPr/>
          </p:nvCxnSpPr>
          <p:spPr bwMode="auto">
            <a:xfrm flipH="1">
              <a:off x="8571759" y="2317492"/>
              <a:ext cx="295463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76007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5" name="Straight Connector 170"/>
            <p:cNvCxnSpPr>
              <a:stCxn id="652" idx="4"/>
              <a:endCxn id="754" idx="0"/>
            </p:cNvCxnSpPr>
            <p:nvPr/>
          </p:nvCxnSpPr>
          <p:spPr bwMode="auto">
            <a:xfrm flipH="1">
              <a:off x="7703985" y="2163568"/>
              <a:ext cx="451447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2929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6" name="Straight Connector 170"/>
            <p:cNvCxnSpPr>
              <a:stCxn id="651" idx="4"/>
              <a:endCxn id="725" idx="0"/>
            </p:cNvCxnSpPr>
            <p:nvPr/>
          </p:nvCxnSpPr>
          <p:spPr bwMode="auto">
            <a:xfrm>
              <a:off x="2461120" y="2163568"/>
              <a:ext cx="2639543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7" name="Straight Connector 170"/>
            <p:cNvCxnSpPr>
              <a:stCxn id="659" idx="4"/>
              <a:endCxn id="725" idx="0"/>
            </p:cNvCxnSpPr>
            <p:nvPr/>
          </p:nvCxnSpPr>
          <p:spPr bwMode="auto">
            <a:xfrm>
              <a:off x="1749331" y="2317492"/>
              <a:ext cx="3351332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100000">
                    <a:schemeClr val="bg1"/>
                  </a:gs>
                  <a:gs pos="30000">
                    <a:schemeClr val="accent2"/>
                  </a:gs>
                  <a:gs pos="70000">
                    <a:schemeClr val="accent2"/>
                  </a:gs>
                </a:gsLst>
                <a:lin ang="5400000" scaled="1"/>
              </a:gra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8" name="Straight Connector 170"/>
            <p:cNvCxnSpPr>
              <a:stCxn id="653" idx="4"/>
              <a:endCxn id="725" idx="0"/>
            </p:cNvCxnSpPr>
            <p:nvPr/>
          </p:nvCxnSpPr>
          <p:spPr bwMode="auto">
            <a:xfrm flipH="1">
              <a:off x="5100663" y="2317492"/>
              <a:ext cx="919402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ABB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9" name="Straight Connector 170"/>
            <p:cNvCxnSpPr>
              <a:stCxn id="656" idx="4"/>
              <a:endCxn id="751" idx="0"/>
            </p:cNvCxnSpPr>
            <p:nvPr/>
          </p:nvCxnSpPr>
          <p:spPr bwMode="auto">
            <a:xfrm>
              <a:off x="1037542" y="2163568"/>
              <a:ext cx="5798669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0" name="Straight Connector 170"/>
            <p:cNvCxnSpPr>
              <a:stCxn id="662" idx="4"/>
              <a:endCxn id="725" idx="0"/>
            </p:cNvCxnSpPr>
            <p:nvPr/>
          </p:nvCxnSpPr>
          <p:spPr bwMode="auto">
            <a:xfrm flipH="1">
              <a:off x="5100663" y="2163568"/>
              <a:ext cx="207613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1" name="Straight Connector 170"/>
            <p:cNvCxnSpPr>
              <a:stCxn id="660" idx="4"/>
              <a:endCxn id="725" idx="0"/>
            </p:cNvCxnSpPr>
            <p:nvPr/>
          </p:nvCxnSpPr>
          <p:spPr bwMode="auto">
            <a:xfrm>
              <a:off x="3172909" y="2317492"/>
              <a:ext cx="1927754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2C9FB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2" name="Straight Connector 170"/>
            <p:cNvCxnSpPr>
              <a:stCxn id="656" idx="4"/>
              <a:endCxn id="718" idx="0"/>
            </p:cNvCxnSpPr>
            <p:nvPr/>
          </p:nvCxnSpPr>
          <p:spPr bwMode="auto">
            <a:xfrm>
              <a:off x="1037542" y="2163568"/>
              <a:ext cx="2038315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3" name="Straight Connector 158"/>
            <p:cNvCxnSpPr>
              <a:stCxn id="657" idx="4"/>
              <a:endCxn id="669" idx="0"/>
            </p:cNvCxnSpPr>
            <p:nvPr/>
          </p:nvCxnSpPr>
          <p:spPr bwMode="auto">
            <a:xfrm flipH="1">
              <a:off x="1918825" y="2163568"/>
              <a:ext cx="4813029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4" name="Straight Connector 158"/>
            <p:cNvCxnSpPr>
              <a:stCxn id="657" idx="4"/>
              <a:endCxn id="667" idx="0"/>
            </p:cNvCxnSpPr>
            <p:nvPr/>
          </p:nvCxnSpPr>
          <p:spPr bwMode="auto">
            <a:xfrm flipH="1">
              <a:off x="1340309" y="2163568"/>
              <a:ext cx="5391545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5" name="Straight Connector 117"/>
            <p:cNvCxnSpPr>
              <a:stCxn id="658" idx="4"/>
              <a:endCxn id="748" idx="0"/>
            </p:cNvCxnSpPr>
            <p:nvPr/>
          </p:nvCxnSpPr>
          <p:spPr bwMode="auto">
            <a:xfrm>
              <a:off x="3884698" y="2162724"/>
              <a:ext cx="2083739" cy="184601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856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6" name="Rounded Rectangle 23"/>
            <p:cNvSpPr/>
            <p:nvPr/>
          </p:nvSpPr>
          <p:spPr bwMode="auto">
            <a:xfrm>
              <a:off x="5263921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17</a:t>
              </a:r>
            </a:p>
          </p:txBody>
        </p:sp>
        <p:sp>
          <p:nvSpPr>
            <p:cNvPr id="747" name="Rounded Rectangle 24"/>
            <p:cNvSpPr/>
            <p:nvPr/>
          </p:nvSpPr>
          <p:spPr bwMode="auto">
            <a:xfrm>
              <a:off x="5553179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18</a:t>
              </a:r>
            </a:p>
          </p:txBody>
        </p:sp>
        <p:sp>
          <p:nvSpPr>
            <p:cNvPr id="748" name="Rounded Rectangle 25"/>
            <p:cNvSpPr/>
            <p:nvPr/>
          </p:nvSpPr>
          <p:spPr bwMode="auto">
            <a:xfrm>
              <a:off x="5842437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19</a:t>
              </a:r>
            </a:p>
          </p:txBody>
        </p:sp>
        <p:sp>
          <p:nvSpPr>
            <p:cNvPr id="749" name="Rounded Rectangle 26"/>
            <p:cNvSpPr/>
            <p:nvPr/>
          </p:nvSpPr>
          <p:spPr bwMode="auto">
            <a:xfrm>
              <a:off x="6131695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20</a:t>
              </a:r>
            </a:p>
          </p:txBody>
        </p:sp>
        <p:sp>
          <p:nvSpPr>
            <p:cNvPr id="750" name="Rounded Rectangle 27"/>
            <p:cNvSpPr/>
            <p:nvPr/>
          </p:nvSpPr>
          <p:spPr bwMode="auto">
            <a:xfrm>
              <a:off x="6420953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21</a:t>
              </a:r>
            </a:p>
          </p:txBody>
        </p:sp>
        <p:sp>
          <p:nvSpPr>
            <p:cNvPr id="751" name="Rounded Rectangle 28"/>
            <p:cNvSpPr/>
            <p:nvPr/>
          </p:nvSpPr>
          <p:spPr bwMode="auto">
            <a:xfrm>
              <a:off x="6710211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22</a:t>
              </a:r>
            </a:p>
          </p:txBody>
        </p:sp>
        <p:sp>
          <p:nvSpPr>
            <p:cNvPr id="752" name="Rounded Rectangle 29"/>
            <p:cNvSpPr/>
            <p:nvPr/>
          </p:nvSpPr>
          <p:spPr bwMode="auto">
            <a:xfrm>
              <a:off x="6999469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23</a:t>
              </a:r>
            </a:p>
          </p:txBody>
        </p:sp>
        <p:sp>
          <p:nvSpPr>
            <p:cNvPr id="753" name="Rounded Rectangle 30"/>
            <p:cNvSpPr/>
            <p:nvPr/>
          </p:nvSpPr>
          <p:spPr bwMode="auto">
            <a:xfrm>
              <a:off x="7288727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24</a:t>
              </a:r>
            </a:p>
          </p:txBody>
        </p:sp>
        <p:sp>
          <p:nvSpPr>
            <p:cNvPr id="754" name="Rounded Rectangle 24"/>
            <p:cNvSpPr/>
            <p:nvPr/>
          </p:nvSpPr>
          <p:spPr bwMode="auto">
            <a:xfrm>
              <a:off x="7577985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25</a:t>
              </a:r>
            </a:p>
          </p:txBody>
        </p:sp>
        <p:sp>
          <p:nvSpPr>
            <p:cNvPr id="755" name="Rounded Rectangle 25"/>
            <p:cNvSpPr/>
            <p:nvPr/>
          </p:nvSpPr>
          <p:spPr bwMode="auto">
            <a:xfrm>
              <a:off x="7867243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26</a:t>
              </a:r>
            </a:p>
          </p:txBody>
        </p:sp>
        <p:sp>
          <p:nvSpPr>
            <p:cNvPr id="756" name="Rounded Rectangle 26"/>
            <p:cNvSpPr/>
            <p:nvPr/>
          </p:nvSpPr>
          <p:spPr bwMode="auto">
            <a:xfrm>
              <a:off x="8156501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27</a:t>
              </a:r>
            </a:p>
          </p:txBody>
        </p:sp>
        <p:sp>
          <p:nvSpPr>
            <p:cNvPr id="757" name="Rounded Rectangle 27"/>
            <p:cNvSpPr/>
            <p:nvPr/>
          </p:nvSpPr>
          <p:spPr bwMode="auto">
            <a:xfrm>
              <a:off x="8445759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en-US" sz="1600" b="1" kern="1200" dirty="0">
                  <a:solidFill>
                    <a:srgbClr val="FFFFFF"/>
                  </a:solidFill>
                </a:rPr>
                <a:t>28</a:t>
              </a:r>
            </a:p>
          </p:txBody>
        </p:sp>
        <p:sp>
          <p:nvSpPr>
            <p:cNvPr id="758" name="Rounded Rectangle 28"/>
            <p:cNvSpPr/>
            <p:nvPr/>
          </p:nvSpPr>
          <p:spPr bwMode="auto">
            <a:xfrm>
              <a:off x="8735017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de-CH" sz="1600" b="1" kern="1200" dirty="0">
                  <a:solidFill>
                    <a:srgbClr val="FFFFFF"/>
                  </a:solidFill>
                </a:rPr>
                <a:t>..</a:t>
              </a:r>
              <a:endParaRPr lang="en-US" sz="1600" b="1" kern="1200" dirty="0">
                <a:solidFill>
                  <a:srgbClr val="FFFFFF"/>
                </a:solidFill>
              </a:endParaRPr>
            </a:p>
          </p:txBody>
        </p:sp>
        <p:sp>
          <p:nvSpPr>
            <p:cNvPr id="759" name="Rounded Rectangle 29"/>
            <p:cNvSpPr/>
            <p:nvPr/>
          </p:nvSpPr>
          <p:spPr bwMode="auto">
            <a:xfrm>
              <a:off x="9024284" y="4008735"/>
              <a:ext cx="252000" cy="252000"/>
            </a:xfrm>
            <a:prstGeom prst="round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r>
                <a:rPr lang="de-CH" sz="1600" b="1" kern="1200" dirty="0">
                  <a:solidFill>
                    <a:srgbClr val="FFFFFF"/>
                  </a:solidFill>
                </a:rPr>
                <a:t>34</a:t>
              </a:r>
              <a:endParaRPr lang="en-US" sz="1600" b="1" kern="1200" dirty="0">
                <a:solidFill>
                  <a:srgbClr val="FFFFFF"/>
                </a:solidFill>
              </a:endParaRPr>
            </a:p>
          </p:txBody>
        </p:sp>
        <p:sp>
          <p:nvSpPr>
            <p:cNvPr id="760" name="TextBox 22"/>
            <p:cNvSpPr txBox="1"/>
            <p:nvPr/>
          </p:nvSpPr>
          <p:spPr>
            <a:xfrm>
              <a:off x="1624010" y="4298604"/>
              <a:ext cx="6682406" cy="256705"/>
            </a:xfrm>
            <a:prstGeom prst="rect">
              <a:avLst/>
            </a:prstGeom>
            <a:ln algn="ctr"/>
          </p:spPr>
          <p:txBody>
            <a:bodyPr wrap="square" lIns="36000" tIns="36000" rIns="36000" bIns="36000" rtlCol="0" anchor="t">
              <a:spAutoFit/>
            </a:bodyPr>
            <a:lstStyle/>
            <a:p>
              <a:pPr defTabSz="1241298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900" b="1" dirty="0"/>
                <a:t>Many different stakeholders</a:t>
              </a:r>
              <a:endParaRPr lang="en-US" sz="1900" b="1" dirty="0">
                <a:solidFill>
                  <a:srgbClr val="E62614"/>
                </a:solidFill>
              </a:endParaRPr>
            </a:p>
          </p:txBody>
        </p:sp>
        <p:cxnSp>
          <p:nvCxnSpPr>
            <p:cNvPr id="761" name="Straight Connector 170"/>
            <p:cNvCxnSpPr>
              <a:stCxn id="661" idx="4"/>
              <a:endCxn id="753" idx="0"/>
            </p:cNvCxnSpPr>
            <p:nvPr/>
          </p:nvCxnSpPr>
          <p:spPr bwMode="auto">
            <a:xfrm>
              <a:off x="4596487" y="2317492"/>
              <a:ext cx="2818240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7827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2" name="Straight Connector 170"/>
            <p:cNvCxnSpPr>
              <a:stCxn id="655" idx="4"/>
              <a:endCxn id="759" idx="0"/>
            </p:cNvCxnSpPr>
            <p:nvPr/>
          </p:nvCxnSpPr>
          <p:spPr bwMode="auto">
            <a:xfrm>
              <a:off x="8867222" y="2317492"/>
              <a:ext cx="283062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76007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3" name="Straight Connector 170"/>
            <p:cNvCxnSpPr>
              <a:stCxn id="653" idx="4"/>
              <a:endCxn id="753" idx="0"/>
            </p:cNvCxnSpPr>
            <p:nvPr/>
          </p:nvCxnSpPr>
          <p:spPr bwMode="auto">
            <a:xfrm>
              <a:off x="6020065" y="2317492"/>
              <a:ext cx="1394662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ABB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4" name="Straight Connector 170"/>
            <p:cNvCxnSpPr>
              <a:stCxn id="657" idx="4"/>
              <a:endCxn id="747" idx="0"/>
            </p:cNvCxnSpPr>
            <p:nvPr/>
          </p:nvCxnSpPr>
          <p:spPr bwMode="auto">
            <a:xfrm flipH="1">
              <a:off x="5679179" y="2163568"/>
              <a:ext cx="1052675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5" name="Straight Connector 158"/>
            <p:cNvCxnSpPr>
              <a:stCxn id="658" idx="4"/>
              <a:endCxn id="755" idx="0"/>
            </p:cNvCxnSpPr>
            <p:nvPr/>
          </p:nvCxnSpPr>
          <p:spPr bwMode="auto">
            <a:xfrm>
              <a:off x="3884698" y="2162724"/>
              <a:ext cx="4108545" cy="184601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856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6" name="Straight Connector 167"/>
            <p:cNvCxnSpPr>
              <a:stCxn id="657" idx="4"/>
              <a:endCxn id="750" idx="0"/>
            </p:cNvCxnSpPr>
            <p:nvPr/>
          </p:nvCxnSpPr>
          <p:spPr bwMode="auto">
            <a:xfrm flipH="1">
              <a:off x="6546953" y="2163568"/>
              <a:ext cx="184901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7" name="Straight Connector 167"/>
            <p:cNvCxnSpPr>
              <a:stCxn id="652" idx="4"/>
              <a:endCxn id="751" idx="0"/>
            </p:cNvCxnSpPr>
            <p:nvPr/>
          </p:nvCxnSpPr>
          <p:spPr bwMode="auto">
            <a:xfrm flipH="1">
              <a:off x="6836211" y="2163568"/>
              <a:ext cx="1319221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2929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8" name="Straight Connector 136"/>
            <p:cNvCxnSpPr>
              <a:stCxn id="658" idx="4"/>
              <a:endCxn id="751" idx="0"/>
            </p:cNvCxnSpPr>
            <p:nvPr/>
          </p:nvCxnSpPr>
          <p:spPr bwMode="auto">
            <a:xfrm>
              <a:off x="3884698" y="2162724"/>
              <a:ext cx="2951513" cy="184601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856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9" name="Straight Connector 108"/>
            <p:cNvCxnSpPr>
              <a:stCxn id="655" idx="4"/>
              <a:endCxn id="748" idx="0"/>
            </p:cNvCxnSpPr>
            <p:nvPr/>
          </p:nvCxnSpPr>
          <p:spPr bwMode="auto">
            <a:xfrm flipH="1">
              <a:off x="5968437" y="2317492"/>
              <a:ext cx="2898785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76007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0" name="Straight Connector 170"/>
            <p:cNvCxnSpPr>
              <a:stCxn id="657" idx="4"/>
              <a:endCxn id="759" idx="0"/>
            </p:cNvCxnSpPr>
            <p:nvPr/>
          </p:nvCxnSpPr>
          <p:spPr bwMode="auto">
            <a:xfrm>
              <a:off x="6731854" y="2163568"/>
              <a:ext cx="2418430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1" name="Straight Connector 170"/>
            <p:cNvCxnSpPr>
              <a:stCxn id="657" idx="4"/>
              <a:endCxn id="758" idx="0"/>
            </p:cNvCxnSpPr>
            <p:nvPr/>
          </p:nvCxnSpPr>
          <p:spPr bwMode="auto">
            <a:xfrm>
              <a:off x="6731854" y="2163568"/>
              <a:ext cx="2129163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2" name="Straight Connector 170"/>
            <p:cNvCxnSpPr>
              <a:stCxn id="657" idx="4"/>
              <a:endCxn id="757" idx="0"/>
            </p:cNvCxnSpPr>
            <p:nvPr/>
          </p:nvCxnSpPr>
          <p:spPr bwMode="auto">
            <a:xfrm>
              <a:off x="6731854" y="2163568"/>
              <a:ext cx="1839905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3" name="Straight Connector 170"/>
            <p:cNvCxnSpPr>
              <a:stCxn id="657" idx="4"/>
              <a:endCxn id="756" idx="0"/>
            </p:cNvCxnSpPr>
            <p:nvPr/>
          </p:nvCxnSpPr>
          <p:spPr bwMode="auto">
            <a:xfrm>
              <a:off x="6731854" y="2163568"/>
              <a:ext cx="1550647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4" name="Straight Connector 167"/>
            <p:cNvCxnSpPr>
              <a:stCxn id="657" idx="4"/>
              <a:endCxn id="746" idx="0"/>
            </p:cNvCxnSpPr>
            <p:nvPr/>
          </p:nvCxnSpPr>
          <p:spPr bwMode="auto">
            <a:xfrm flipH="1">
              <a:off x="5389921" y="2163568"/>
              <a:ext cx="1341933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5" name="Straight Connector 167"/>
            <p:cNvCxnSpPr>
              <a:stCxn id="657" idx="4"/>
              <a:endCxn id="751" idx="0"/>
            </p:cNvCxnSpPr>
            <p:nvPr/>
          </p:nvCxnSpPr>
          <p:spPr bwMode="auto">
            <a:xfrm>
              <a:off x="6731854" y="2163568"/>
              <a:ext cx="104357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6" name="Straight Connector 170"/>
            <p:cNvCxnSpPr>
              <a:stCxn id="657" idx="4"/>
              <a:endCxn id="753" idx="0"/>
            </p:cNvCxnSpPr>
            <p:nvPr/>
          </p:nvCxnSpPr>
          <p:spPr bwMode="auto">
            <a:xfrm>
              <a:off x="6731854" y="2163568"/>
              <a:ext cx="682873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7" name="Straight Connector 120"/>
            <p:cNvCxnSpPr>
              <a:stCxn id="657" idx="4"/>
              <a:endCxn id="754" idx="0"/>
            </p:cNvCxnSpPr>
            <p:nvPr/>
          </p:nvCxnSpPr>
          <p:spPr bwMode="auto">
            <a:xfrm>
              <a:off x="6731854" y="2163568"/>
              <a:ext cx="972131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9D2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8" name="Straight Connector 170"/>
            <p:cNvCxnSpPr>
              <a:stCxn id="654" idx="4"/>
              <a:endCxn id="754" idx="0"/>
            </p:cNvCxnSpPr>
            <p:nvPr/>
          </p:nvCxnSpPr>
          <p:spPr bwMode="auto">
            <a:xfrm>
              <a:off x="7443643" y="2317492"/>
              <a:ext cx="260342" cy="16912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8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9" name="Straight Connector 170"/>
            <p:cNvCxnSpPr>
              <a:stCxn id="662" idx="4"/>
              <a:endCxn id="748" idx="0"/>
            </p:cNvCxnSpPr>
            <p:nvPr/>
          </p:nvCxnSpPr>
          <p:spPr bwMode="auto">
            <a:xfrm>
              <a:off x="5308276" y="2163568"/>
              <a:ext cx="660161" cy="18451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59" name="Ellipse 11"/>
            <p:cNvSpPr/>
            <p:nvPr/>
          </p:nvSpPr>
          <p:spPr bwMode="auto">
            <a:xfrm>
              <a:off x="1590509" y="1999848"/>
              <a:ext cx="317644" cy="31764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0" tIns="0" rIns="0" bIns="0" anchor="ctr" anchorCtr="0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2000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defTabSz="1241298"/>
              <a:r>
                <a:rPr lang="en-US" sz="1000" dirty="0">
                  <a:solidFill>
                    <a:srgbClr val="000000"/>
                  </a:solidFill>
                </a:rPr>
                <a:t>White</a:t>
              </a:r>
            </a:p>
          </p:txBody>
        </p:sp>
      </p:grpSp>
      <p:sp>
        <p:nvSpPr>
          <p:cNvPr id="279" name="Textfeld 4"/>
          <p:cNvSpPr txBox="1">
            <a:spLocks/>
          </p:cNvSpPr>
          <p:nvPr/>
        </p:nvSpPr>
        <p:spPr>
          <a:xfrm>
            <a:off x="5131275" y="6998159"/>
            <a:ext cx="7030118" cy="2016934"/>
          </a:xfrm>
          <a:prstGeom prst="roundRect">
            <a:avLst>
              <a:gd name="adj" fmla="val 3828"/>
            </a:avLst>
          </a:prstGeom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248243" tIns="248243" rIns="248243" bIns="248243" numCol="1" rtlCol="0" anchor="ctr" anchorCtr="1" compatLnSpc="1">
            <a:prstTxWarp prst="textNoShape">
              <a:avLst/>
            </a:prstTxWarp>
            <a:sp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 sz="1600" b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16000" marR="0" indent="-216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>
                <a:tab pos="361950" algn="l"/>
              </a:tabLst>
              <a:defRPr sz="1600" b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32000" marR="0" indent="-21600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lphaLcPeriod"/>
              <a:tabLst/>
              <a:defRPr sz="1600" b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Font typeface="+mj-lt"/>
              <a:buAutoNum type="romanLcPeriod"/>
              <a:defRPr sz="1600" b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462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034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606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7178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1750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</a:rPr>
              <a:t>The interconnection of the 12 topics, the 34 measures and the relevant stakeholders of the “Responsible Soy Initiative” is immense (reaching a potential of around 650’000). 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</a:rPr>
              <a:t>This demonstrates once again the level of complexity of the system. 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</a:rPr>
              <a:t>Without governance and coordination the implementation will be cumbersome, conflict-laden and slow.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24143" y="3760415"/>
            <a:ext cx="10955209" cy="1453309"/>
            <a:chOff x="780108" y="2644042"/>
            <a:chExt cx="8344788" cy="1021858"/>
          </a:xfrm>
        </p:grpSpPr>
        <p:sp>
          <p:nvSpPr>
            <p:cNvPr id="5" name="Oval 4"/>
            <p:cNvSpPr/>
            <p:nvPr/>
          </p:nvSpPr>
          <p:spPr bwMode="auto">
            <a:xfrm>
              <a:off x="780108" y="2759158"/>
              <a:ext cx="8344788" cy="789312"/>
            </a:xfrm>
            <a:prstGeom prst="ellipse">
              <a:avLst/>
            </a:prstGeom>
            <a:solidFill>
              <a:schemeClr val="bg1">
                <a:alpha val="9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sx="97000" sy="97000" algn="t" rotWithShape="0">
                <a:schemeClr val="accent4">
                  <a:alpha val="11000"/>
                </a:schemeClr>
              </a:outerShdw>
              <a:softEdge rad="114300"/>
            </a:effectLst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defTabSz="1241298" eaLnBrk="0" fontAlgn="base"/>
              <a:endParaRPr lang="en-US" sz="1600" b="1" kern="1200">
                <a:solidFill>
                  <a:srgbClr val="FFFFFF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441573" y="2644042"/>
              <a:ext cx="1021858" cy="1021858"/>
              <a:chOff x="3997254" y="2437989"/>
              <a:chExt cx="1489524" cy="1489524"/>
            </a:xfrm>
          </p:grpSpPr>
          <p:sp>
            <p:nvSpPr>
              <p:cNvPr id="440" name="Ellipse 28"/>
              <p:cNvSpPr>
                <a:spLocks noChangeAspect="1"/>
              </p:cNvSpPr>
              <p:nvPr/>
            </p:nvSpPr>
            <p:spPr bwMode="auto">
              <a:xfrm>
                <a:off x="3997254" y="2437989"/>
                <a:ext cx="1489524" cy="148952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25400" dir="5400000" algn="t" rotWithShape="0">
                  <a:schemeClr val="accent4">
                    <a:alpha val="19000"/>
                  </a:schemeClr>
                </a:outerShdw>
              </a:effectLst>
            </p:spPr>
            <p:txBody>
              <a:bodyPr vert="horz" wrap="none" lIns="36000" tIns="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241298" eaLnBrk="0" fontAlgn="base">
                  <a:spcBef>
                    <a:spcPct val="0"/>
                  </a:spcBef>
                  <a:spcAft>
                    <a:spcPct val="20000"/>
                  </a:spcAft>
                </a:pPr>
                <a:endParaRPr lang="en-US" sz="2200" kern="1200" dirty="0">
                  <a:solidFill>
                    <a:srgbClr val="223B82"/>
                  </a:solidFill>
                </a:endParaRPr>
              </a:p>
            </p:txBody>
          </p:sp>
          <p:sp>
            <p:nvSpPr>
              <p:cNvPr id="442" name="Ellipse 72"/>
              <p:cNvSpPr>
                <a:spLocks noChangeAspect="1"/>
              </p:cNvSpPr>
              <p:nvPr/>
            </p:nvSpPr>
            <p:spPr bwMode="auto">
              <a:xfrm>
                <a:off x="4263346" y="2704081"/>
                <a:ext cx="957340" cy="957340"/>
              </a:xfrm>
              <a:prstGeom prst="ellipse">
                <a:avLst/>
              </a:prstGeom>
              <a:gradFill>
                <a:gsLst>
                  <a:gs pos="2000">
                    <a:schemeClr val="accent4"/>
                  </a:gs>
                  <a:gs pos="100000">
                    <a:srgbClr val="4876C0"/>
                  </a:gs>
                </a:gsLst>
                <a:lin ang="27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25400" dir="5400000" algn="t" rotWithShape="0">
                  <a:schemeClr val="tx1">
                    <a:alpha val="19000"/>
                  </a:schemeClr>
                </a:outerShdw>
              </a:effectLst>
            </p:spPr>
            <p:txBody>
              <a:bodyPr vert="horz" wrap="non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241298" eaLnBrk="0" fontAlgn="base">
                  <a:spcBef>
                    <a:spcPct val="0"/>
                  </a:spcBef>
                </a:pPr>
                <a:r>
                  <a:rPr lang="en-US" sz="2200" kern="1200" dirty="0">
                    <a:solidFill>
                      <a:srgbClr val="FFFFFF"/>
                    </a:solidFill>
                  </a:rPr>
                  <a:t>TNH</a:t>
                </a:r>
              </a:p>
            </p:txBody>
          </p:sp>
        </p:grpSp>
      </p:grpSp>
      <p:sp>
        <p:nvSpPr>
          <p:cNvPr id="272" name="Tekstvak 271"/>
          <p:cNvSpPr txBox="1"/>
          <p:nvPr/>
        </p:nvSpPr>
        <p:spPr>
          <a:xfrm>
            <a:off x="4785599" y="9496231"/>
            <a:ext cx="7286216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Source: 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3"/>
              </a:rPr>
              <a:t>Malik Super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3"/>
              </a:rPr>
              <a:t>Syntegration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3"/>
              </a:rPr>
              <a:t>® on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3"/>
              </a:rPr>
              <a:t>responsible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3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3"/>
              </a:rPr>
              <a:t>soy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3"/>
              </a:rPr>
              <a:t>,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3"/>
              </a:rPr>
              <a:t>by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3"/>
              </a:rPr>
              <a:t> RTRS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3"/>
              </a:rPr>
              <a:t>and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3"/>
              </a:rPr>
              <a:t> Malik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3"/>
              </a:rPr>
              <a:t>Institute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.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Used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with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permission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54377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3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3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3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3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3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3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3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8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3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3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8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3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3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3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3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3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3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3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3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8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3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8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3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3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8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3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8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3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3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3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3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3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3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3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3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3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3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5" dur="3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3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3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8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4" dur="3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7" dur="3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3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3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6" dur="3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9" dur="3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22" presetClass="entr" presetSubtype="8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2" dur="3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3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3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22" presetClass="entr" presetSubtype="8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1" dur="3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3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3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22" presetClass="entr" presetSubtype="8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3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2" presetClass="entr" presetSubtype="8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3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3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22" presetClass="entr" presetSubtype="8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3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2" presetClass="entr" presetSubtype="8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2" dur="3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21" presetClass="emph" presetSubtype="0" repeatCount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1" presetClass="emph" presetSubtype="0" repeatCount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1" presetClass="emph" presetSubtype="0" repeatCount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1" presetClass="emph" presetSubtype="0" repeatCount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1" presetClass="emph" presetSubtype="0" repeatCount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21" presetClass="emph" presetSubtype="0" repeatCount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21" presetClass="emph" presetSubtype="0" repeatCount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21" presetClass="emph" presetSubtype="0" repeatCount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21" presetClass="emph" presetSubtype="0" repeatCount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4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5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6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7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21" presetClass="emph" presetSubtype="0" repeatCount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9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0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1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2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21" presetClass="emph" presetSubtype="0" repeatCount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4" dur="2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5" dur="2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6" dur="2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7" dur="2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21" presetClass="emph" presetSubtype="0" repeatCount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9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1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2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21" presetClass="emph" presetSubtype="0" repeatCount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2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5" dur="2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6" dur="2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7" dur="2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21" presetClass="emph" presetSubtype="0" repeatCount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9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0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1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2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21" presetClass="emph" presetSubtype="0" repeatCount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4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6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7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21" presetClass="emph" presetSubtype="0" repeatCount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9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0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1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2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21" presetClass="emph" presetSubtype="0" repeatCount="4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24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21" presetClass="emph" presetSubtype="0" repeatCount="4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21" presetClass="emph" presetSubtype="0" repeatCount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21" presetClass="emph" presetSubtype="0" repeatCount="4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21" presetClass="emph" presetSubtype="0" repeatCount="4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30" presetClass="emph" presetSubtype="0" repeatCount="indefinit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21" presetClass="emph" presetSubtype="0" repeatCount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24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21" presetClass="emph" presetSubtype="0" repeatCount="4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21" presetClass="emph" presetSubtype="0" repeatCount="4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21" presetClass="emph" presetSubtype="0" repeatCount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5" dur="3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8" dur="3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1" dur="3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4" dur="3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7" dur="3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2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0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2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3" dur="3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2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6" dur="3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2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9" dur="3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2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2" dur="3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2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5" dur="3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8" dur="3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1" dur="3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4" dur="3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7" dur="3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2" repeatCount="indefinite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0" dur="3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2" repeatCount="indefinite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3" dur="3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2" repeatCount="indefinite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6" dur="3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2" repeatCount="indefinite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9" dur="3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2" repeatCount="indefinite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2" dur="3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2" repeatCount="indefinite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5" dur="3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2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8" dur="3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1" dur="3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4" dur="3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7" dur="3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0" dur="3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2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3" dur="3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2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6" dur="3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2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9" dur="3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2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2" dur="3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2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5" dur="3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2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8" dur="3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2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1" dur="3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2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4" dur="3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2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7" dur="3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2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0" dur="3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2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3" dur="3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2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6" dur="3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2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9" dur="3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2" dur="3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5" dur="3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8" dur="3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1" dur="3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4" dur="3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7" dur="3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0" dur="3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3" dur="3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6" dur="3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9" dur="3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2" dur="3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5" dur="3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8" dur="3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1" dur="3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4" dur="3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7" dur="3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0" dur="3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3" dur="3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6" dur="3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9" dur="3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2" dur="3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5" dur="3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8" dur="3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1" dur="3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4" dur="3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7" dur="3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0" dur="3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3" dur="3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6" dur="3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9" dur="3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2" dur="3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5" dur="3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8" dur="3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1" dur="3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4" dur="3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7" dur="3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0" dur="3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3" dur="3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6" dur="3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9" dur="3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2" dur="3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5" dur="3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8" dur="3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1" dur="3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4" dur="3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1" presetClass="emph" presetSubtype="0" repeatCount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6" dur="2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7" dur="2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8" dur="2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9" dur="2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21" presetClass="emph" presetSubtype="0" repeatCount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1" dur="2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2" dur="2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3" dur="2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4" dur="2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21" presetClass="emph" presetSubtype="0" repeatCount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6" dur="2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7" dur="2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8" dur="2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9" dur="2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21" presetClass="emph" presetSubtype="0" repeatCount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1" dur="2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2" dur="2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3" dur="2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4" dur="2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21" presetClass="emph" presetSubtype="0" repeatCount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6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7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8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9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21" presetClass="emph" presetSubtype="0" repeatCount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1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2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3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4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21" presetClass="emph" presetSubtype="0" repeatCount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6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7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8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9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21" presetClass="emph" presetSubtype="0" repeatCount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1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2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3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4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21" presetClass="emph" presetSubtype="0" repeatCount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6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7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8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9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21" presetClass="emph" presetSubtype="0" repeatCount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1" dur="2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2" dur="2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3" dur="2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4" dur="2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21" presetClass="emph" presetSubtype="0" repeatCount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6" dur="2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7" dur="2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8" dur="2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9" dur="2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21" presetClass="emph" presetSubtype="0" repeatCount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1" dur="2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2" dur="2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3" dur="2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4" dur="2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21" presetClass="emph" presetSubtype="0" repeatCount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6" dur="2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7" dur="2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8" dur="2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9" dur="2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0" presetID="21" presetClass="emph" presetSubtype="0" repeatCount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1" dur="2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2" dur="2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3" dur="2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4" dur="2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7" dur="3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8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0" dur="3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1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3" dur="3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4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6" dur="3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7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9" dur="3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0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2" dur="3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3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5" dur="3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6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8" dur="3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9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1" dur="3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2" presetID="22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4" dur="3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7" dur="3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8" presetID="22" presetClass="entr" presetSubtype="8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0" dur="3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1" presetID="22" presetClass="entr" presetSubtype="2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3" dur="3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6" dur="3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7" presetID="22" presetClass="entr" presetSubtype="8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9" dur="3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0" presetID="22" presetClass="entr" presetSubtype="2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2" dur="3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5" dur="3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6" presetID="22" presetClass="entr" presetSubtype="8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8" dur="3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9" presetID="2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1" dur="3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2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4" dur="3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5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7" dur="3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8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0" dur="3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1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3" dur="3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4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6" dur="3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7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9" dur="3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0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2" dur="3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3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5" dur="3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6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8" dur="35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9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1" dur="35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2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4" dur="3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5" presetID="22" presetClass="entr" presetSubtype="8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7" dur="3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8" presetID="22" presetClass="entr" presetSubtype="2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0" dur="3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3" dur="3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4" presetID="22" presetClass="entr" presetSubtype="8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6" dur="3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7" presetID="22" presetClass="entr" presetSubtype="2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9" dur="3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0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2" dur="3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3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5" dur="3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6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8" dur="3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9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1" dur="3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2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4" dur="35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5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7" dur="35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8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0" dur="3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1" presetID="22" presetClass="entr" presetSubtype="2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3" dur="3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4" fill="hold">
                      <p:stCondLst>
                        <p:cond delay="indefinite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8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22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34" grpId="0" animBg="1"/>
      <p:bldP spid="334" grpId="1" animBg="1"/>
      <p:bldP spid="335" grpId="0" animBg="1"/>
      <p:bldP spid="335" grpId="1" animBg="1"/>
      <p:bldP spid="336" grpId="0" animBg="1"/>
      <p:bldP spid="336" grpId="1" animBg="1"/>
      <p:bldP spid="337" grpId="0" animBg="1"/>
      <p:bldP spid="337" grpId="1" animBg="1"/>
      <p:bldP spid="338" grpId="0" animBg="1"/>
      <p:bldP spid="338" grpId="1" animBg="1"/>
      <p:bldP spid="339" grpId="0" animBg="1"/>
      <p:bldP spid="339" grpId="1" animBg="1"/>
      <p:bldP spid="341" grpId="0" animBg="1"/>
      <p:bldP spid="341" grpId="1" animBg="1"/>
      <p:bldP spid="342" grpId="0" animBg="1"/>
      <p:bldP spid="342" grpId="1" animBg="1"/>
      <p:bldP spid="410" grpId="0" animBg="1"/>
      <p:bldP spid="410" grpId="1" animBg="1"/>
      <p:bldP spid="411" grpId="0" animBg="1"/>
      <p:bldP spid="411" grpId="1" animBg="1"/>
      <p:bldP spid="412" grpId="0" animBg="1"/>
      <p:bldP spid="412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16" grpId="0" animBg="1"/>
      <p:bldP spid="416" grpId="1" animBg="1"/>
      <p:bldP spid="417" grpId="0" animBg="1"/>
      <p:bldP spid="417" grpId="1" animBg="1"/>
      <p:bldP spid="418" grpId="0" animBg="1"/>
      <p:bldP spid="418" grpId="1" animBg="1"/>
      <p:bldP spid="419" grpId="0" animBg="1"/>
      <p:bldP spid="419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4" grpId="0" animBg="1"/>
      <p:bldP spid="424" grpId="1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1407964"/>
          </a:xfrm>
        </p:spPr>
        <p:txBody>
          <a:bodyPr>
            <a:normAutofit/>
          </a:bodyPr>
          <a:lstStyle/>
          <a:p>
            <a:r>
              <a:rPr lang="nl-NL" sz="5400" dirty="0" err="1" smtClean="0">
                <a:solidFill>
                  <a:schemeClr val="accent1">
                    <a:lumMod val="75000"/>
                  </a:schemeClr>
                </a:solidFill>
              </a:rPr>
              <a:t>Lessons-learned</a:t>
            </a:r>
            <a:endParaRPr lang="nl-NL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 anchor="t" anchorCtr="0">
            <a:normAutofit fontScale="77500" lnSpcReduction="20000"/>
          </a:bodyPr>
          <a:lstStyle/>
          <a:p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Process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setting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accelerates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learning</a:t>
            </a:r>
            <a:endParaRPr lang="nl-NL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All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knowledge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used</a:t>
            </a:r>
            <a:endParaRPr lang="nl-NL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Participants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cannot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dominate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or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hijack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conversation</a:t>
            </a:r>
            <a:endParaRPr lang="nl-NL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Enriched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definitions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problems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solutions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models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New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solutions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appeared</a:t>
            </a:r>
            <a:endParaRPr lang="nl-NL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Concerted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action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seen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as high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leverage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factor,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previsously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unaddressed</a:t>
            </a:r>
            <a:endParaRPr lang="nl-NL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Understanding of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dynamics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potential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synergies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nl-NL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16</a:t>
            </a:fld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-1704" y="9496230"/>
            <a:ext cx="1669294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(c) Olaf Brugman, 2016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237977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385572">
              <a:defRPr sz="5280"/>
            </a:lvl1pPr>
          </a:lstStyle>
          <a:p>
            <a:r>
              <a:rPr lang="nl-NL" dirty="0" err="1" smtClean="0">
                <a:solidFill>
                  <a:schemeClr val="accent1"/>
                </a:solidFill>
              </a:rPr>
              <a:t>Dialogue</a:t>
            </a:r>
            <a:r>
              <a:rPr lang="nl-NL" dirty="0" smtClean="0">
                <a:solidFill>
                  <a:schemeClr val="accent1"/>
                </a:solidFill>
              </a:rPr>
              <a:t> </a:t>
            </a:r>
            <a:r>
              <a:rPr lang="nl-NL" dirty="0" err="1" smtClean="0">
                <a:solidFill>
                  <a:schemeClr val="accent1"/>
                </a:solidFill>
              </a:rPr>
              <a:t>and</a:t>
            </a:r>
            <a:r>
              <a:rPr lang="nl-NL" dirty="0" smtClean="0">
                <a:solidFill>
                  <a:schemeClr val="accent1"/>
                </a:solidFill>
              </a:rPr>
              <a:t> </a:t>
            </a:r>
            <a:r>
              <a:rPr lang="nl-NL" dirty="0" err="1" smtClean="0">
                <a:solidFill>
                  <a:schemeClr val="accent1"/>
                </a:solidFill>
              </a:rPr>
              <a:t>conversation</a:t>
            </a:r>
            <a:r>
              <a:rPr lang="nl-NL" dirty="0" smtClean="0">
                <a:solidFill>
                  <a:schemeClr val="accent1"/>
                </a:solidFill>
              </a:rPr>
              <a:t> in </a:t>
            </a:r>
            <a:r>
              <a:rPr lang="nl-NL" dirty="0" err="1" smtClean="0">
                <a:solidFill>
                  <a:schemeClr val="accent1"/>
                </a:solidFill>
              </a:rPr>
              <a:t>the</a:t>
            </a:r>
            <a:r>
              <a:rPr lang="nl-NL" dirty="0" smtClean="0">
                <a:solidFill>
                  <a:schemeClr val="accent1"/>
                </a:solidFill>
              </a:rPr>
              <a:t> </a:t>
            </a:r>
            <a:r>
              <a:rPr lang="nl-NL" dirty="0" err="1" smtClean="0">
                <a:solidFill>
                  <a:schemeClr val="accent1"/>
                </a:solidFill>
              </a:rPr>
              <a:t>Viable</a:t>
            </a:r>
            <a:r>
              <a:rPr lang="nl-NL" dirty="0" smtClean="0">
                <a:solidFill>
                  <a:schemeClr val="accent1"/>
                </a:solidFill>
              </a:rPr>
              <a:t> System Model?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82" name="Shape 1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anchor="t" anchorCtr="0">
            <a:normAutofit lnSpcReduction="10000"/>
          </a:bodyPr>
          <a:lstStyle/>
          <a:p>
            <a:pPr marL="360000" indent="-311150" defTabSz="408940">
              <a:lnSpc>
                <a:spcPct val="150000"/>
              </a:lnSpc>
              <a:spcBef>
                <a:spcPts val="0"/>
              </a:spcBef>
              <a:defRPr sz="2520"/>
            </a:pPr>
            <a:r>
              <a:rPr lang="en-US" sz="2000" dirty="0"/>
              <a:t>Language </a:t>
            </a:r>
            <a:r>
              <a:rPr lang="en-US" sz="2000" dirty="0" smtClean="0"/>
              <a:t>is context in </a:t>
            </a:r>
            <a:r>
              <a:rPr lang="en-US" sz="2000" dirty="0"/>
              <a:t>which system’s purpose is defined, which creates contexts for analysis and design (From </a:t>
            </a:r>
            <a:r>
              <a:rPr lang="en-US" sz="2000" dirty="0" smtClean="0"/>
              <a:t>Stafford Beer’s </a:t>
            </a:r>
            <a:r>
              <a:rPr lang="en-US" sz="2000" dirty="0"/>
              <a:t>earliest books </a:t>
            </a:r>
            <a:r>
              <a:rPr lang="en-US" sz="2000" dirty="0" smtClean="0"/>
              <a:t>and articles on) </a:t>
            </a:r>
          </a:p>
          <a:p>
            <a:pPr marL="360000" indent="-311150" defTabSz="408940">
              <a:lnSpc>
                <a:spcPct val="150000"/>
              </a:lnSpc>
              <a:spcBef>
                <a:spcPts val="0"/>
              </a:spcBef>
              <a:defRPr sz="2520"/>
            </a:pPr>
            <a:r>
              <a:rPr sz="2000" dirty="0" smtClean="0"/>
              <a:t>Dialogue</a:t>
            </a:r>
            <a:r>
              <a:rPr sz="2000" dirty="0"/>
              <a:t>, conversation, interaction: not directly </a:t>
            </a:r>
            <a:r>
              <a:rPr sz="2000" dirty="0" smtClean="0"/>
              <a:t>treated</a:t>
            </a:r>
            <a:r>
              <a:rPr lang="nl-NL" sz="2000" dirty="0" smtClean="0"/>
              <a:t> </a:t>
            </a:r>
            <a:r>
              <a:rPr sz="2000" dirty="0" smtClean="0"/>
              <a:t>in </a:t>
            </a:r>
            <a:r>
              <a:rPr sz="2000" dirty="0"/>
              <a:t>Stafford Beer’s books up to </a:t>
            </a:r>
            <a:r>
              <a:rPr sz="2000" i="1" dirty="0"/>
              <a:t>Platform for Change</a:t>
            </a:r>
            <a:r>
              <a:rPr sz="2000" dirty="0"/>
              <a:t> (1975</a:t>
            </a:r>
            <a:r>
              <a:rPr sz="2000" dirty="0" smtClean="0"/>
              <a:t>)</a:t>
            </a:r>
            <a:r>
              <a:rPr lang="nl-NL" sz="2000" dirty="0" smtClean="0"/>
              <a:t>, </a:t>
            </a:r>
            <a:r>
              <a:rPr lang="nl-NL" sz="2000" dirty="0" err="1" smtClean="0"/>
              <a:t>although</a:t>
            </a:r>
            <a:r>
              <a:rPr lang="nl-NL" sz="2000" dirty="0" smtClean="0"/>
              <a:t> </a:t>
            </a:r>
            <a:r>
              <a:rPr lang="nl-NL" sz="2000" dirty="0" err="1" smtClean="0"/>
              <a:t>themes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focus have </a:t>
            </a:r>
            <a:r>
              <a:rPr lang="nl-NL" sz="2000" dirty="0" err="1" smtClean="0"/>
              <a:t>always</a:t>
            </a:r>
            <a:r>
              <a:rPr lang="nl-NL" sz="2000" dirty="0" smtClean="0"/>
              <a:t> been </a:t>
            </a:r>
            <a:r>
              <a:rPr lang="nl-NL" sz="2000" dirty="0" err="1" smtClean="0"/>
              <a:t>explicitly</a:t>
            </a:r>
            <a:r>
              <a:rPr lang="nl-NL" sz="2000" dirty="0" smtClean="0"/>
              <a:t> </a:t>
            </a:r>
            <a:r>
              <a:rPr lang="nl-NL" sz="2000" dirty="0" err="1" smtClean="0"/>
              <a:t>humanistic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</a:t>
            </a:r>
            <a:r>
              <a:rPr lang="nl-NL" sz="2000" dirty="0" err="1" smtClean="0"/>
              <a:t>social</a:t>
            </a:r>
            <a:r>
              <a:rPr lang="nl-NL" sz="2000" dirty="0" smtClean="0"/>
              <a:t>.</a:t>
            </a:r>
            <a:endParaRPr sz="2000" dirty="0"/>
          </a:p>
          <a:p>
            <a:pPr marL="360000" indent="-311150" defTabSz="408940">
              <a:lnSpc>
                <a:spcPct val="150000"/>
              </a:lnSpc>
              <a:spcBef>
                <a:spcPts val="0"/>
              </a:spcBef>
              <a:defRPr sz="2520"/>
            </a:pPr>
            <a:r>
              <a:rPr sz="2000" dirty="0" smtClean="0"/>
              <a:t>Interactions </a:t>
            </a:r>
            <a:r>
              <a:rPr lang="nl-NL" sz="2000" dirty="0" smtClean="0"/>
              <a:t>in/</a:t>
            </a:r>
            <a:r>
              <a:rPr lang="nl-NL" sz="2000" dirty="0" err="1" smtClean="0"/>
              <a:t>by</a:t>
            </a:r>
            <a:r>
              <a:rPr lang="nl-NL" sz="2000" dirty="0" smtClean="0"/>
              <a:t>/</a:t>
            </a:r>
            <a:r>
              <a:rPr lang="nl-NL" sz="2000" dirty="0" err="1" smtClean="0"/>
              <a:t>between</a:t>
            </a:r>
            <a:r>
              <a:rPr lang="nl-NL" sz="2000" dirty="0" smtClean="0"/>
              <a:t> </a:t>
            </a:r>
            <a:r>
              <a:rPr sz="2000" dirty="0" smtClean="0"/>
              <a:t>Systems </a:t>
            </a:r>
            <a:r>
              <a:rPr sz="2000" dirty="0"/>
              <a:t>3-4-5 and </a:t>
            </a:r>
            <a:r>
              <a:rPr lang="nl-NL" sz="2000" dirty="0" smtClean="0"/>
              <a:t>System 1 </a:t>
            </a:r>
            <a:r>
              <a:rPr lang="nl-NL" sz="2000" dirty="0" err="1" smtClean="0"/>
              <a:t>vs</a:t>
            </a:r>
            <a:r>
              <a:rPr lang="nl-NL" sz="2000" dirty="0" smtClean="0"/>
              <a:t> 3-4-5 </a:t>
            </a:r>
            <a:r>
              <a:rPr sz="2000" dirty="0" smtClean="0"/>
              <a:t>homeostats</a:t>
            </a:r>
            <a:r>
              <a:rPr lang="nl-NL" sz="2000" dirty="0" smtClean="0"/>
              <a:t> </a:t>
            </a:r>
            <a:r>
              <a:rPr sz="2000" dirty="0" smtClean="0"/>
              <a:t>(</a:t>
            </a:r>
            <a:r>
              <a:rPr sz="2000" i="1" dirty="0" smtClean="0"/>
              <a:t>Brain </a:t>
            </a:r>
            <a:r>
              <a:rPr sz="2000" i="1" dirty="0"/>
              <a:t>of the </a:t>
            </a:r>
            <a:r>
              <a:rPr sz="2000" i="1" dirty="0" smtClean="0"/>
              <a:t>Firm</a:t>
            </a:r>
            <a:r>
              <a:rPr sz="2000" dirty="0" smtClean="0"/>
              <a:t>,1972</a:t>
            </a:r>
            <a:r>
              <a:rPr lang="nl-NL" sz="2000" dirty="0" smtClean="0"/>
              <a:t>;</a:t>
            </a:r>
            <a:r>
              <a:rPr sz="2000" dirty="0" smtClean="0"/>
              <a:t> </a:t>
            </a:r>
            <a:r>
              <a:rPr sz="2000" i="1" dirty="0"/>
              <a:t>Heart of Enterprise</a:t>
            </a:r>
            <a:r>
              <a:rPr sz="2000" dirty="0"/>
              <a:t>, </a:t>
            </a:r>
            <a:r>
              <a:rPr sz="2000" dirty="0" smtClean="0"/>
              <a:t>1979</a:t>
            </a:r>
            <a:r>
              <a:rPr lang="nl-NL" sz="2000" dirty="0" smtClean="0"/>
              <a:t>; </a:t>
            </a:r>
            <a:r>
              <a:rPr lang="nl-NL" sz="2000" i="1" dirty="0" err="1" smtClean="0"/>
              <a:t>Diagnosing</a:t>
            </a:r>
            <a:r>
              <a:rPr lang="nl-NL" sz="2000" i="1" dirty="0" smtClean="0"/>
              <a:t> </a:t>
            </a:r>
            <a:r>
              <a:rPr lang="nl-NL" sz="2000" i="1" dirty="0" err="1" smtClean="0"/>
              <a:t>the</a:t>
            </a:r>
            <a:r>
              <a:rPr lang="nl-NL" sz="2000" i="1" dirty="0" smtClean="0"/>
              <a:t> System</a:t>
            </a:r>
            <a:r>
              <a:rPr lang="nl-NL" sz="2000" dirty="0" smtClean="0"/>
              <a:t>, 1985</a:t>
            </a:r>
            <a:r>
              <a:rPr sz="2000" dirty="0" smtClean="0"/>
              <a:t>)</a:t>
            </a:r>
            <a:endParaRPr sz="2000" dirty="0"/>
          </a:p>
          <a:p>
            <a:pPr marL="360000" indent="-311150" defTabSz="408940">
              <a:lnSpc>
                <a:spcPct val="150000"/>
              </a:lnSpc>
              <a:spcBef>
                <a:spcPts val="0"/>
              </a:spcBef>
              <a:defRPr sz="2520"/>
            </a:pPr>
            <a:r>
              <a:rPr sz="2000" dirty="0" smtClean="0"/>
              <a:t>Change</a:t>
            </a:r>
            <a:r>
              <a:rPr lang="nl-NL" sz="2000" dirty="0" smtClean="0"/>
              <a:t>, </a:t>
            </a:r>
            <a:r>
              <a:rPr sz="2000" dirty="0" smtClean="0"/>
              <a:t>adaptation </a:t>
            </a:r>
            <a:r>
              <a:rPr lang="nl-NL" sz="2000" dirty="0" err="1" smtClean="0"/>
              <a:t>and</a:t>
            </a:r>
            <a:r>
              <a:rPr lang="nl-NL" sz="2000" dirty="0" smtClean="0"/>
              <a:t> (dis)</a:t>
            </a:r>
            <a:r>
              <a:rPr lang="nl-NL" sz="2000" dirty="0" err="1" smtClean="0"/>
              <a:t>solving</a:t>
            </a:r>
            <a:r>
              <a:rPr lang="nl-NL" sz="2000" dirty="0" smtClean="0"/>
              <a:t> </a:t>
            </a:r>
            <a:r>
              <a:rPr lang="nl-NL" sz="2000" dirty="0" err="1" smtClean="0"/>
              <a:t>problems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</a:t>
            </a:r>
            <a:r>
              <a:rPr lang="nl-NL" sz="2000" dirty="0" err="1" smtClean="0"/>
              <a:t>undecidable</a:t>
            </a:r>
            <a:r>
              <a:rPr lang="nl-NL" sz="2000" dirty="0" smtClean="0"/>
              <a:t> </a:t>
            </a:r>
            <a:r>
              <a:rPr lang="nl-NL" sz="2000" dirty="0" err="1" smtClean="0"/>
              <a:t>propositions</a:t>
            </a:r>
            <a:r>
              <a:rPr lang="nl-NL" sz="2000" dirty="0" smtClean="0"/>
              <a:t>: </a:t>
            </a:r>
            <a:r>
              <a:rPr sz="2000" dirty="0" smtClean="0"/>
              <a:t>by </a:t>
            </a:r>
            <a:r>
              <a:rPr sz="2000" dirty="0"/>
              <a:t>reframing undecidable propositions (models) at higher system level with different language (Platform for Change, 1975</a:t>
            </a:r>
            <a:r>
              <a:rPr sz="2000" dirty="0" smtClean="0"/>
              <a:t>)</a:t>
            </a:r>
            <a:r>
              <a:rPr lang="nl-NL" sz="2000" dirty="0" smtClean="0"/>
              <a:t> =&gt; </a:t>
            </a:r>
            <a:r>
              <a:rPr lang="nl-NL" sz="2000" i="1" dirty="0" smtClean="0"/>
              <a:t>Change </a:t>
            </a:r>
            <a:r>
              <a:rPr lang="nl-NL" sz="2000" i="1" dirty="0" err="1" smtClean="0"/>
              <a:t>the</a:t>
            </a:r>
            <a:r>
              <a:rPr lang="nl-NL" sz="2000" i="1" dirty="0" smtClean="0"/>
              <a:t> model of </a:t>
            </a:r>
            <a:r>
              <a:rPr lang="nl-NL" sz="2000" i="1" dirty="0" err="1" smtClean="0"/>
              <a:t>the</a:t>
            </a:r>
            <a:r>
              <a:rPr lang="nl-NL" sz="2000" i="1" dirty="0" smtClean="0"/>
              <a:t> regulator, at a </a:t>
            </a:r>
            <a:r>
              <a:rPr lang="nl-NL" sz="2000" i="1" dirty="0" err="1" smtClean="0"/>
              <a:t>higher</a:t>
            </a:r>
            <a:r>
              <a:rPr lang="nl-NL" sz="2000" i="1" dirty="0" smtClean="0"/>
              <a:t> system level </a:t>
            </a:r>
            <a:r>
              <a:rPr lang="nl-NL" sz="2000" i="1" dirty="0" err="1" smtClean="0"/>
              <a:t>if</a:t>
            </a:r>
            <a:r>
              <a:rPr lang="nl-NL" sz="2000" i="1" dirty="0" smtClean="0"/>
              <a:t> </a:t>
            </a:r>
            <a:r>
              <a:rPr lang="nl-NL" sz="2000" i="1" dirty="0" err="1" smtClean="0"/>
              <a:t>you</a:t>
            </a:r>
            <a:r>
              <a:rPr lang="nl-NL" sz="2000" i="1" dirty="0" smtClean="0"/>
              <a:t> </a:t>
            </a:r>
            <a:r>
              <a:rPr lang="nl-NL" sz="2000" i="1" dirty="0" err="1" smtClean="0"/>
              <a:t>need</a:t>
            </a:r>
            <a:r>
              <a:rPr lang="nl-NL" sz="2000" i="1" dirty="0" smtClean="0"/>
              <a:t> </a:t>
            </a:r>
            <a:r>
              <a:rPr lang="nl-NL" sz="2000" i="1" dirty="0" err="1" smtClean="0"/>
              <a:t>to</a:t>
            </a:r>
            <a:r>
              <a:rPr lang="nl-NL" sz="2000" i="1" dirty="0" smtClean="0"/>
              <a:t>.</a:t>
            </a:r>
            <a:endParaRPr sz="2000" i="1" dirty="0"/>
          </a:p>
          <a:p>
            <a:pPr marL="360000" indent="-311150" defTabSz="408940">
              <a:lnSpc>
                <a:spcPct val="150000"/>
              </a:lnSpc>
              <a:spcBef>
                <a:spcPts val="0"/>
              </a:spcBef>
              <a:defRPr sz="2520"/>
            </a:pPr>
            <a:r>
              <a:rPr sz="2000" i="1" dirty="0"/>
              <a:t>Beyond Dispute </a:t>
            </a:r>
            <a:r>
              <a:rPr sz="2000" dirty="0" smtClean="0"/>
              <a:t>(</a:t>
            </a:r>
            <a:r>
              <a:rPr sz="2000" dirty="0"/>
              <a:t>1994</a:t>
            </a:r>
            <a:r>
              <a:rPr sz="2000" dirty="0" smtClean="0"/>
              <a:t>)</a:t>
            </a:r>
            <a:r>
              <a:rPr lang="nl-NL" sz="2000" dirty="0" smtClean="0"/>
              <a:t> (!)</a:t>
            </a:r>
            <a:r>
              <a:rPr sz="2000" dirty="0" smtClean="0"/>
              <a:t>: non-hierarchic</a:t>
            </a:r>
            <a:r>
              <a:rPr lang="nl-NL" sz="2000" dirty="0" smtClean="0"/>
              <a:t>al</a:t>
            </a:r>
            <a:r>
              <a:rPr sz="2000" dirty="0" smtClean="0"/>
              <a:t> </a:t>
            </a:r>
            <a:r>
              <a:rPr sz="2000" dirty="0"/>
              <a:t>solutions to problems of regulatory systems (</a:t>
            </a:r>
            <a:r>
              <a:rPr sz="2000" dirty="0" smtClean="0"/>
              <a:t>e.g.</a:t>
            </a:r>
            <a:r>
              <a:rPr lang="nl-NL" sz="2000" dirty="0" smtClean="0"/>
              <a:t> </a:t>
            </a:r>
            <a:r>
              <a:rPr sz="2000" dirty="0" smtClean="0"/>
              <a:t>variety-destroying </a:t>
            </a:r>
            <a:r>
              <a:rPr sz="2000" dirty="0"/>
              <a:t>hierarchy), Team </a:t>
            </a:r>
            <a:r>
              <a:rPr sz="2000" dirty="0" err="1"/>
              <a:t>Syntegrity</a:t>
            </a:r>
            <a:r>
              <a:rPr sz="2000" dirty="0"/>
              <a:t>, recursive consciousness, structure as </a:t>
            </a:r>
            <a:r>
              <a:rPr sz="2000" dirty="0" smtClean="0"/>
              <a:t>process</a:t>
            </a:r>
            <a:r>
              <a:rPr lang="nl-NL" sz="2000" dirty="0"/>
              <a:t>.</a:t>
            </a:r>
          </a:p>
          <a:p>
            <a:pPr marL="360000" indent="-311150" defTabSz="408940">
              <a:lnSpc>
                <a:spcPct val="150000"/>
              </a:lnSpc>
              <a:spcBef>
                <a:spcPts val="0"/>
              </a:spcBef>
              <a:defRPr sz="2520"/>
            </a:pPr>
            <a:r>
              <a:rPr lang="nl-NL" sz="2000" dirty="0" smtClean="0"/>
              <a:t>Spiritual </a:t>
            </a:r>
            <a:r>
              <a:rPr lang="nl-NL" sz="2000" dirty="0" err="1" smtClean="0"/>
              <a:t>growth</a:t>
            </a:r>
            <a:r>
              <a:rPr lang="nl-NL" sz="2000" dirty="0" smtClean="0"/>
              <a:t>, Indian </a:t>
            </a:r>
            <a:r>
              <a:rPr lang="nl-NL" sz="2000" dirty="0" err="1" smtClean="0"/>
              <a:t>philosophy</a:t>
            </a:r>
            <a:r>
              <a:rPr lang="nl-NL" sz="2000" dirty="0" smtClean="0"/>
              <a:t> </a:t>
            </a:r>
            <a:r>
              <a:rPr lang="nl-NL" sz="2000" dirty="0" err="1" smtClean="0"/>
              <a:t>to</a:t>
            </a:r>
            <a:r>
              <a:rPr lang="nl-NL" sz="2000" dirty="0" smtClean="0"/>
              <a:t> </a:t>
            </a:r>
            <a:r>
              <a:rPr lang="nl-NL" sz="2000" dirty="0" err="1" smtClean="0"/>
              <a:t>rethink</a:t>
            </a:r>
            <a:r>
              <a:rPr lang="nl-NL" sz="2000" dirty="0" smtClean="0"/>
              <a:t> </a:t>
            </a:r>
            <a:r>
              <a:rPr lang="nl-NL" sz="2000" dirty="0" err="1" smtClean="0"/>
              <a:t>wholeness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concept of system/environment (e.g. living systems, </a:t>
            </a:r>
            <a:r>
              <a:rPr lang="nl-NL" sz="2000" dirty="0" err="1" smtClean="0"/>
              <a:t>biology</a:t>
            </a:r>
            <a:r>
              <a:rPr lang="nl-NL" sz="2000" dirty="0" smtClean="0"/>
              <a:t>, </a:t>
            </a:r>
            <a:r>
              <a:rPr lang="nl-NL" sz="2000" dirty="0" err="1" smtClean="0"/>
              <a:t>Maturana</a:t>
            </a:r>
            <a:r>
              <a:rPr lang="nl-NL" sz="2000" dirty="0" smtClean="0"/>
              <a:t>/Varela)) ( </a:t>
            </a:r>
            <a:r>
              <a:rPr lang="nl-NL" sz="2000" i="1" dirty="0" err="1" smtClean="0"/>
              <a:t>Think</a:t>
            </a:r>
            <a:r>
              <a:rPr lang="nl-NL" sz="2000" i="1" dirty="0" smtClean="0"/>
              <a:t> </a:t>
            </a:r>
            <a:r>
              <a:rPr lang="nl-NL" sz="2000" i="1" dirty="0" err="1" smtClean="0"/>
              <a:t>before</a:t>
            </a:r>
            <a:r>
              <a:rPr lang="nl-NL" sz="2000" i="1" dirty="0" smtClean="0"/>
              <a:t> </a:t>
            </a:r>
            <a:r>
              <a:rPr lang="nl-NL" sz="2000" i="1" dirty="0" err="1" smtClean="0"/>
              <a:t>you</a:t>
            </a:r>
            <a:r>
              <a:rPr lang="nl-NL" sz="2000" i="1" dirty="0" smtClean="0"/>
              <a:t> </a:t>
            </a:r>
            <a:r>
              <a:rPr lang="nl-NL" sz="2000" i="1" dirty="0" err="1" smtClean="0"/>
              <a:t>Think</a:t>
            </a:r>
            <a:r>
              <a:rPr lang="nl-NL" sz="2000" dirty="0" smtClean="0"/>
              <a:t>, 2009)</a:t>
            </a:r>
            <a:endParaRPr sz="2000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17</a:t>
            </a:fld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-1704" y="9496230"/>
            <a:ext cx="1669294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(c) Olaf Brugman, 2016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" name="Gestreepte PIJL-RECHTS 2"/>
          <p:cNvSpPr/>
          <p:nvPr/>
        </p:nvSpPr>
        <p:spPr>
          <a:xfrm rot="19058332">
            <a:off x="-31897" y="7469468"/>
            <a:ext cx="1469449" cy="479768"/>
          </a:xfrm>
          <a:prstGeom prst="stripedRightArrow">
            <a:avLst/>
          </a:prstGeom>
          <a:solidFill>
            <a:srgbClr val="FF33CC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38061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85572">
              <a:defRPr sz="5280"/>
            </a:lvl1pPr>
          </a:lstStyle>
          <a:p>
            <a:r>
              <a:rPr lang="nl-NL" dirty="0" err="1" smtClean="0">
                <a:solidFill>
                  <a:schemeClr val="accent1"/>
                </a:solidFill>
              </a:rPr>
              <a:t>Dialogue</a:t>
            </a:r>
            <a:r>
              <a:rPr lang="nl-NL" dirty="0" smtClean="0">
                <a:solidFill>
                  <a:schemeClr val="accent1"/>
                </a:solidFill>
              </a:rPr>
              <a:t> </a:t>
            </a:r>
            <a:r>
              <a:rPr lang="nl-NL" dirty="0" err="1" smtClean="0">
                <a:solidFill>
                  <a:schemeClr val="accent1"/>
                </a:solidFill>
              </a:rPr>
              <a:t>and</a:t>
            </a:r>
            <a:r>
              <a:rPr lang="nl-NL" dirty="0" smtClean="0">
                <a:solidFill>
                  <a:schemeClr val="accent1"/>
                </a:solidFill>
              </a:rPr>
              <a:t> </a:t>
            </a:r>
            <a:r>
              <a:rPr lang="nl-NL" dirty="0" err="1" smtClean="0">
                <a:solidFill>
                  <a:schemeClr val="accent1"/>
                </a:solidFill>
              </a:rPr>
              <a:t>the</a:t>
            </a:r>
            <a:r>
              <a:rPr lang="nl-NL" dirty="0" smtClean="0">
                <a:solidFill>
                  <a:schemeClr val="accent1"/>
                </a:solidFill>
              </a:rPr>
              <a:t> VSM:</a:t>
            </a:r>
            <a:br>
              <a:rPr lang="nl-NL" dirty="0" smtClean="0">
                <a:solidFill>
                  <a:schemeClr val="accent1"/>
                </a:solidFill>
              </a:rPr>
            </a:br>
            <a:r>
              <a:rPr lang="nl-NL" dirty="0" err="1" smtClean="0">
                <a:solidFill>
                  <a:schemeClr val="accent1"/>
                </a:solidFill>
              </a:rPr>
              <a:t>Final</a:t>
            </a:r>
            <a:r>
              <a:rPr lang="nl-NL" dirty="0" smtClean="0">
                <a:solidFill>
                  <a:schemeClr val="accent1"/>
                </a:solidFill>
              </a:rPr>
              <a:t> </a:t>
            </a:r>
            <a:r>
              <a:rPr lang="nl-NL" dirty="0" err="1" smtClean="0">
                <a:solidFill>
                  <a:schemeClr val="accent1"/>
                </a:solidFill>
              </a:rPr>
              <a:t>conclusions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82" name="Shape 1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>
            <a:normAutofit fontScale="62500" lnSpcReduction="20000"/>
          </a:bodyPr>
          <a:lstStyle/>
          <a:p>
            <a:pPr marL="360000" indent="-311150" defTabSz="408940">
              <a:lnSpc>
                <a:spcPct val="150000"/>
              </a:lnSpc>
              <a:spcBef>
                <a:spcPts val="0"/>
              </a:spcBef>
              <a:defRPr sz="2520"/>
            </a:pPr>
            <a:r>
              <a:rPr lang="nl-NL" sz="2800" dirty="0"/>
              <a:t>The </a:t>
            </a:r>
            <a:r>
              <a:rPr lang="nl-NL" sz="2800" dirty="0" err="1"/>
              <a:t>Viable</a:t>
            </a:r>
            <a:r>
              <a:rPr lang="nl-NL" sz="2800" dirty="0"/>
              <a:t> System Model </a:t>
            </a:r>
            <a:r>
              <a:rPr lang="nl-NL" sz="2800" b="1" dirty="0" err="1">
                <a:solidFill>
                  <a:schemeClr val="tx1"/>
                </a:solidFill>
              </a:rPr>
              <a:t>allows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every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conceivable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application</a:t>
            </a:r>
            <a:r>
              <a:rPr lang="nl-NL" sz="2800" b="1" dirty="0">
                <a:solidFill>
                  <a:schemeClr val="tx1"/>
                </a:solidFill>
              </a:rPr>
              <a:t> or </a:t>
            </a:r>
            <a:r>
              <a:rPr lang="nl-NL" sz="2800" b="1" dirty="0" err="1">
                <a:solidFill>
                  <a:schemeClr val="tx1"/>
                </a:solidFill>
              </a:rPr>
              <a:t>function</a:t>
            </a:r>
            <a:r>
              <a:rPr lang="nl-NL" sz="2800" b="1" dirty="0">
                <a:solidFill>
                  <a:schemeClr val="tx1"/>
                </a:solidFill>
              </a:rPr>
              <a:t> of </a:t>
            </a:r>
            <a:r>
              <a:rPr lang="nl-NL" sz="2800" b="1" dirty="0" err="1">
                <a:solidFill>
                  <a:schemeClr val="tx1"/>
                </a:solidFill>
              </a:rPr>
              <a:t>dialogue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regarding</a:t>
            </a:r>
            <a:r>
              <a:rPr lang="nl-NL" sz="2800" b="1" dirty="0">
                <a:solidFill>
                  <a:schemeClr val="tx1"/>
                </a:solidFill>
              </a:rPr>
              <a:t> system </a:t>
            </a:r>
            <a:r>
              <a:rPr lang="nl-NL" sz="2800" b="1" dirty="0" err="1">
                <a:solidFill>
                  <a:schemeClr val="tx1"/>
                </a:solidFill>
              </a:rPr>
              <a:t>problems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and</a:t>
            </a:r>
            <a:r>
              <a:rPr lang="nl-NL" sz="2800" b="1" dirty="0">
                <a:solidFill>
                  <a:schemeClr val="tx1"/>
                </a:solidFill>
              </a:rPr>
              <a:t> (dis)</a:t>
            </a:r>
            <a:r>
              <a:rPr lang="nl-NL" sz="2800" b="1" dirty="0" err="1">
                <a:solidFill>
                  <a:schemeClr val="tx1"/>
                </a:solidFill>
              </a:rPr>
              <a:t>solving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them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through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isomorphous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and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homomorphous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cybernetic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mapping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dirty="0"/>
              <a:t>of </a:t>
            </a:r>
            <a:r>
              <a:rPr lang="nl-NL" sz="2800" dirty="0" err="1"/>
              <a:t>ostensible</a:t>
            </a:r>
            <a:r>
              <a:rPr lang="nl-NL" sz="2800" dirty="0"/>
              <a:t> systems </a:t>
            </a:r>
            <a:r>
              <a:rPr lang="nl-NL" sz="2800" dirty="0" err="1"/>
              <a:t>to</a:t>
            </a:r>
            <a:r>
              <a:rPr lang="nl-NL" sz="2800" dirty="0"/>
              <a:t> </a:t>
            </a:r>
            <a:r>
              <a:rPr lang="nl-NL" sz="2800" dirty="0" err="1"/>
              <a:t>the</a:t>
            </a:r>
            <a:r>
              <a:rPr lang="nl-NL" sz="2800" dirty="0"/>
              <a:t> VSM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vice</a:t>
            </a:r>
            <a:r>
              <a:rPr lang="nl-NL" sz="2800" dirty="0"/>
              <a:t> versa.</a:t>
            </a:r>
          </a:p>
          <a:p>
            <a:pPr marL="360000" indent="-311150" defTabSz="408940">
              <a:lnSpc>
                <a:spcPct val="150000"/>
              </a:lnSpc>
              <a:spcBef>
                <a:spcPts val="0"/>
              </a:spcBef>
              <a:defRPr sz="2520"/>
            </a:pPr>
            <a:r>
              <a:rPr lang="nl-NL" sz="2800" dirty="0"/>
              <a:t>In </a:t>
            </a:r>
            <a:r>
              <a:rPr lang="nl-NL" sz="2800" dirty="0" err="1"/>
              <a:t>doing</a:t>
            </a:r>
            <a:r>
              <a:rPr lang="nl-NL" sz="2800" dirty="0"/>
              <a:t> </a:t>
            </a:r>
            <a:r>
              <a:rPr lang="nl-NL" sz="2800" dirty="0" err="1"/>
              <a:t>so</a:t>
            </a:r>
            <a:r>
              <a:rPr lang="nl-NL" sz="2800" dirty="0"/>
              <a:t>, </a:t>
            </a:r>
            <a:r>
              <a:rPr lang="nl-NL" sz="2800" b="1" dirty="0" err="1"/>
              <a:t>dialogue</a:t>
            </a:r>
            <a:r>
              <a:rPr lang="nl-NL" sz="2800" b="1" dirty="0"/>
              <a:t> </a:t>
            </a:r>
            <a:r>
              <a:rPr lang="nl-NL" sz="2800" b="1" dirty="0" err="1"/>
              <a:t>becomes</a:t>
            </a:r>
            <a:r>
              <a:rPr lang="nl-NL" sz="2800" b="1" dirty="0"/>
              <a:t> </a:t>
            </a:r>
            <a:r>
              <a:rPr lang="nl-NL" sz="2800" b="1" dirty="0" err="1"/>
              <a:t>an</a:t>
            </a:r>
            <a:r>
              <a:rPr lang="nl-NL" sz="2800" b="1" dirty="0"/>
              <a:t> </a:t>
            </a:r>
            <a:r>
              <a:rPr lang="nl-NL" sz="2800" b="1" dirty="0" err="1"/>
              <a:t>explanatory</a:t>
            </a:r>
            <a:r>
              <a:rPr lang="nl-NL" sz="2800" b="1" dirty="0"/>
              <a:t> </a:t>
            </a:r>
            <a:r>
              <a:rPr lang="nl-NL" sz="2800" b="1" dirty="0" err="1"/>
              <a:t>principle</a:t>
            </a:r>
            <a:r>
              <a:rPr lang="nl-NL" sz="2800" b="1" dirty="0"/>
              <a:t> </a:t>
            </a:r>
            <a:r>
              <a:rPr lang="nl-NL" sz="2800" b="1" dirty="0" err="1"/>
              <a:t>to</a:t>
            </a:r>
            <a:r>
              <a:rPr lang="nl-NL" sz="2800" b="1" dirty="0"/>
              <a:t> </a:t>
            </a:r>
            <a:r>
              <a:rPr lang="nl-NL" sz="2800" b="1" dirty="0" err="1"/>
              <a:t>adjust</a:t>
            </a:r>
            <a:r>
              <a:rPr lang="nl-NL" sz="2800" b="1" dirty="0"/>
              <a:t> regulator </a:t>
            </a:r>
            <a:r>
              <a:rPr lang="nl-NL" sz="2800" b="1" dirty="0" err="1"/>
              <a:t>models</a:t>
            </a:r>
            <a:r>
              <a:rPr lang="nl-NL" sz="2800" b="1" dirty="0"/>
              <a:t> or regulator </a:t>
            </a:r>
            <a:r>
              <a:rPr lang="nl-NL" sz="2800" b="1" dirty="0" err="1"/>
              <a:t>adjuster</a:t>
            </a:r>
            <a:r>
              <a:rPr lang="nl-NL" sz="2800" b="1" dirty="0"/>
              <a:t> </a:t>
            </a:r>
            <a:r>
              <a:rPr lang="nl-NL" sz="2800" b="1" dirty="0" err="1"/>
              <a:t>models</a:t>
            </a:r>
            <a:r>
              <a:rPr lang="nl-NL" sz="2800" b="1" dirty="0"/>
              <a:t> </a:t>
            </a:r>
            <a:r>
              <a:rPr lang="nl-NL" sz="2800" dirty="0" err="1"/>
              <a:t>based</a:t>
            </a:r>
            <a:r>
              <a:rPr lang="nl-NL" sz="2800" dirty="0"/>
              <a:t> on feedback in </a:t>
            </a:r>
            <a:r>
              <a:rPr lang="nl-NL" sz="2800" dirty="0" err="1"/>
              <a:t>cybernetic</a:t>
            </a:r>
            <a:r>
              <a:rPr lang="nl-NL" sz="2800" dirty="0"/>
              <a:t> </a:t>
            </a:r>
            <a:r>
              <a:rPr lang="nl-NL" sz="2800" dirty="0" smtClean="0"/>
              <a:t>systems.</a:t>
            </a:r>
          </a:p>
          <a:p>
            <a:pPr marL="360000" indent="-311150" defTabSz="408940">
              <a:lnSpc>
                <a:spcPct val="150000"/>
              </a:lnSpc>
              <a:spcBef>
                <a:spcPts val="0"/>
              </a:spcBef>
              <a:defRPr sz="2520"/>
            </a:pPr>
            <a:r>
              <a:rPr lang="nl-NL" sz="2800" dirty="0" err="1" smtClean="0"/>
              <a:t>Dialogue</a:t>
            </a:r>
            <a:r>
              <a:rPr lang="nl-NL" sz="2800" dirty="0" smtClean="0"/>
              <a:t> </a:t>
            </a:r>
            <a:r>
              <a:rPr lang="nl-NL" sz="2800" dirty="0" err="1"/>
              <a:t>then</a:t>
            </a:r>
            <a:r>
              <a:rPr lang="nl-NL" sz="2800" dirty="0"/>
              <a:t> has </a:t>
            </a:r>
            <a:r>
              <a:rPr lang="nl-NL" sz="2800" dirty="0" err="1"/>
              <a:t>the</a:t>
            </a:r>
            <a:r>
              <a:rPr lang="nl-NL" sz="2800" dirty="0"/>
              <a:t> </a:t>
            </a:r>
            <a:r>
              <a:rPr lang="nl-NL" sz="2800" dirty="0" err="1"/>
              <a:t>function</a:t>
            </a:r>
            <a:r>
              <a:rPr lang="nl-NL" sz="2800" dirty="0"/>
              <a:t> </a:t>
            </a:r>
            <a:r>
              <a:rPr lang="nl-NL" sz="2800" b="1" dirty="0"/>
              <a:t>of </a:t>
            </a:r>
            <a:r>
              <a:rPr lang="nl-NL" sz="2800" b="1" i="1" dirty="0" err="1"/>
              <a:t>increasing</a:t>
            </a:r>
            <a:r>
              <a:rPr lang="nl-NL" sz="2800" b="1" i="1" dirty="0"/>
              <a:t> or </a:t>
            </a:r>
            <a:r>
              <a:rPr lang="nl-NL" sz="2800" b="1" i="1" dirty="0" err="1"/>
              <a:t>decreasing</a:t>
            </a:r>
            <a:r>
              <a:rPr lang="nl-NL" sz="2800" b="1" i="1" dirty="0"/>
              <a:t> </a:t>
            </a:r>
            <a:r>
              <a:rPr lang="nl-NL" sz="2800" b="1" i="1" dirty="0" err="1"/>
              <a:t>the</a:t>
            </a:r>
            <a:r>
              <a:rPr lang="nl-NL" sz="2800" b="1" i="1" dirty="0"/>
              <a:t> </a:t>
            </a:r>
            <a:r>
              <a:rPr lang="nl-NL" sz="2800" b="1" i="1" dirty="0" err="1"/>
              <a:t>variety</a:t>
            </a:r>
            <a:r>
              <a:rPr lang="nl-NL" sz="2800" b="1" i="1" dirty="0"/>
              <a:t> </a:t>
            </a:r>
            <a:r>
              <a:rPr lang="nl-NL" sz="2800" dirty="0"/>
              <a:t>of </a:t>
            </a:r>
            <a:r>
              <a:rPr lang="nl-NL" sz="2800" dirty="0" smtClean="0"/>
              <a:t>(</a:t>
            </a:r>
            <a:r>
              <a:rPr lang="nl-NL" sz="2800" dirty="0" err="1"/>
              <a:t>the</a:t>
            </a:r>
            <a:r>
              <a:rPr lang="nl-NL" sz="2800" dirty="0"/>
              <a:t> regulator </a:t>
            </a:r>
            <a:r>
              <a:rPr lang="nl-NL" sz="2800" dirty="0" err="1"/>
              <a:t>models</a:t>
            </a:r>
            <a:r>
              <a:rPr lang="nl-NL" sz="2800" dirty="0"/>
              <a:t> of) </a:t>
            </a:r>
            <a:r>
              <a:rPr lang="nl-NL" sz="2800" dirty="0" smtClean="0"/>
              <a:t>systems.</a:t>
            </a:r>
          </a:p>
          <a:p>
            <a:pPr marL="360000" indent="-311150" defTabSz="408940">
              <a:lnSpc>
                <a:spcPct val="150000"/>
              </a:lnSpc>
              <a:spcBef>
                <a:spcPts val="0"/>
              </a:spcBef>
              <a:defRPr sz="2520"/>
            </a:pPr>
            <a:r>
              <a:rPr lang="nl-NL" sz="2800" dirty="0" err="1" smtClean="0"/>
              <a:t>Cybernetically</a:t>
            </a:r>
            <a:r>
              <a:rPr lang="nl-NL" sz="2800" dirty="0" smtClean="0"/>
              <a:t> </a:t>
            </a:r>
            <a:r>
              <a:rPr lang="nl-NL" sz="2800" dirty="0" err="1"/>
              <a:t>speaking</a:t>
            </a:r>
            <a:r>
              <a:rPr lang="nl-NL" sz="2800" dirty="0"/>
              <a:t>, </a:t>
            </a:r>
            <a:r>
              <a:rPr lang="nl-NL" sz="2800" b="1" i="1" dirty="0" err="1"/>
              <a:t>dialogue</a:t>
            </a:r>
            <a:r>
              <a:rPr lang="nl-NL" sz="2800" b="1" i="1" dirty="0"/>
              <a:t> </a:t>
            </a:r>
            <a:r>
              <a:rPr lang="nl-NL" sz="2800" b="1" i="1" dirty="0" err="1"/>
              <a:t>derives</a:t>
            </a:r>
            <a:r>
              <a:rPr lang="nl-NL" sz="2800" b="1" i="1" dirty="0"/>
              <a:t> </a:t>
            </a:r>
            <a:r>
              <a:rPr lang="nl-NL" sz="2800" b="1" i="1" dirty="0" err="1"/>
              <a:t>its</a:t>
            </a:r>
            <a:r>
              <a:rPr lang="nl-NL" sz="2800" b="1" i="1" dirty="0"/>
              <a:t> sense </a:t>
            </a:r>
            <a:r>
              <a:rPr lang="nl-NL" sz="2800" b="1" i="1" dirty="0" err="1"/>
              <a:t>from</a:t>
            </a:r>
            <a:r>
              <a:rPr lang="nl-NL" sz="2800" b="1" i="1" dirty="0"/>
              <a:t> </a:t>
            </a:r>
            <a:r>
              <a:rPr lang="nl-NL" sz="2800" b="1" i="1" dirty="0" err="1"/>
              <a:t>its</a:t>
            </a:r>
            <a:r>
              <a:rPr lang="nl-NL" sz="2800" b="1" i="1" dirty="0"/>
              <a:t> </a:t>
            </a:r>
            <a:r>
              <a:rPr lang="nl-NL" sz="2800" b="1" i="1" dirty="0" err="1"/>
              <a:t>contribution</a:t>
            </a:r>
            <a:r>
              <a:rPr lang="nl-NL" sz="2800" b="1" i="1" dirty="0"/>
              <a:t> </a:t>
            </a:r>
            <a:r>
              <a:rPr lang="nl-NL" sz="2800" b="1" i="1" dirty="0" err="1"/>
              <a:t>to</a:t>
            </a:r>
            <a:r>
              <a:rPr lang="nl-NL" sz="2800" b="1" i="1" dirty="0"/>
              <a:t> </a:t>
            </a:r>
            <a:r>
              <a:rPr lang="nl-NL" sz="2800" b="1" i="1" dirty="0" err="1"/>
              <a:t>adapt</a:t>
            </a:r>
            <a:r>
              <a:rPr lang="nl-NL" sz="2800" b="1" i="1" dirty="0"/>
              <a:t> </a:t>
            </a:r>
            <a:r>
              <a:rPr lang="nl-NL" sz="2800" b="1" i="1" dirty="0" err="1"/>
              <a:t>models</a:t>
            </a:r>
            <a:r>
              <a:rPr lang="nl-NL" sz="2800" b="1" i="1" dirty="0"/>
              <a:t>, </a:t>
            </a:r>
            <a:r>
              <a:rPr lang="nl-NL" sz="2800" b="1" i="1" dirty="0" err="1"/>
              <a:t>regulation</a:t>
            </a:r>
            <a:r>
              <a:rPr lang="nl-NL" sz="2800" b="1" i="1" dirty="0"/>
              <a:t> </a:t>
            </a:r>
            <a:r>
              <a:rPr lang="nl-NL" sz="2800" b="1" i="1" dirty="0" err="1"/>
              <a:t>and</a:t>
            </a:r>
            <a:r>
              <a:rPr lang="nl-NL" sz="2800" b="1" i="1" dirty="0"/>
              <a:t> </a:t>
            </a:r>
            <a:r>
              <a:rPr lang="nl-NL" sz="2800" b="1" i="1" dirty="0" err="1"/>
              <a:t>the</a:t>
            </a:r>
            <a:r>
              <a:rPr lang="nl-NL" sz="2800" b="1" i="1" dirty="0"/>
              <a:t> </a:t>
            </a:r>
            <a:r>
              <a:rPr lang="nl-NL" sz="2800" b="1" i="1" dirty="0" err="1"/>
              <a:t>scientific</a:t>
            </a:r>
            <a:r>
              <a:rPr lang="nl-NL" sz="2800" b="1" i="1" dirty="0"/>
              <a:t> </a:t>
            </a:r>
            <a:r>
              <a:rPr lang="nl-NL" sz="2800" b="1" i="1" dirty="0" err="1"/>
              <a:t>knowledge</a:t>
            </a:r>
            <a:r>
              <a:rPr lang="nl-NL" sz="2800" i="1" dirty="0"/>
              <a:t> </a:t>
            </a:r>
            <a:r>
              <a:rPr lang="nl-NL" sz="2800" dirty="0"/>
              <a:t>on </a:t>
            </a:r>
            <a:r>
              <a:rPr lang="nl-NL" sz="2800" dirty="0" err="1"/>
              <a:t>which</a:t>
            </a:r>
            <a:r>
              <a:rPr lang="nl-NL" sz="2800" dirty="0"/>
              <a:t> </a:t>
            </a:r>
            <a:r>
              <a:rPr lang="nl-NL" sz="2800" dirty="0" err="1"/>
              <a:t>they</a:t>
            </a:r>
            <a:r>
              <a:rPr lang="nl-NL" sz="2800" dirty="0"/>
              <a:t> are </a:t>
            </a:r>
            <a:r>
              <a:rPr lang="nl-NL" sz="2800" dirty="0" err="1" smtClean="0"/>
              <a:t>founded</a:t>
            </a:r>
            <a:r>
              <a:rPr lang="nl-NL" sz="2800" dirty="0" smtClean="0"/>
              <a:t>.</a:t>
            </a:r>
          </a:p>
          <a:p>
            <a:pPr marL="360000" indent="-311150" defTabSz="408940">
              <a:lnSpc>
                <a:spcPct val="150000"/>
              </a:lnSpc>
              <a:spcBef>
                <a:spcPts val="0"/>
              </a:spcBef>
              <a:defRPr sz="2520"/>
            </a:pPr>
            <a:r>
              <a:rPr lang="nl-NL" sz="2800" dirty="0" smtClean="0"/>
              <a:t>As </a:t>
            </a:r>
            <a:r>
              <a:rPr lang="nl-NL" sz="2800" dirty="0"/>
              <a:t>a </a:t>
            </a:r>
            <a:r>
              <a:rPr lang="nl-NL" sz="2800" dirty="0" err="1"/>
              <a:t>consequence</a:t>
            </a:r>
            <a:r>
              <a:rPr lang="nl-NL" sz="2800" dirty="0"/>
              <a:t>, </a:t>
            </a:r>
            <a:r>
              <a:rPr lang="nl-NL" sz="2800" dirty="0" err="1"/>
              <a:t>the</a:t>
            </a:r>
            <a:r>
              <a:rPr lang="nl-NL" sz="2800" dirty="0"/>
              <a:t> </a:t>
            </a:r>
            <a:r>
              <a:rPr lang="nl-NL" sz="2800" b="1" dirty="0" err="1"/>
              <a:t>effectiveness</a:t>
            </a:r>
            <a:r>
              <a:rPr lang="nl-NL" sz="2800" b="1" dirty="0"/>
              <a:t> of </a:t>
            </a:r>
            <a:r>
              <a:rPr lang="nl-NL" sz="2800" b="1" dirty="0" err="1"/>
              <a:t>dialogue</a:t>
            </a:r>
            <a:r>
              <a:rPr lang="nl-NL" sz="2800" b="1" dirty="0"/>
              <a:t> </a:t>
            </a:r>
            <a:r>
              <a:rPr lang="nl-NL" sz="2800" b="1" dirty="0" err="1"/>
              <a:t>can</a:t>
            </a:r>
            <a:r>
              <a:rPr lang="nl-NL" sz="2800" b="1" dirty="0"/>
              <a:t> </a:t>
            </a:r>
            <a:r>
              <a:rPr lang="nl-NL" sz="2800" b="1" dirty="0" err="1"/>
              <a:t>be</a:t>
            </a:r>
            <a:r>
              <a:rPr lang="nl-NL" sz="2800" b="1" dirty="0"/>
              <a:t> </a:t>
            </a:r>
            <a:r>
              <a:rPr lang="nl-NL" sz="2800" b="1" dirty="0" err="1"/>
              <a:t>evaluated</a:t>
            </a:r>
            <a:r>
              <a:rPr lang="nl-NL" sz="2800" b="1" dirty="0"/>
              <a:t> in </a:t>
            </a:r>
            <a:r>
              <a:rPr lang="nl-NL" sz="2800" b="1" dirty="0" err="1"/>
              <a:t>terms</a:t>
            </a:r>
            <a:r>
              <a:rPr lang="nl-NL" sz="2800" b="1" dirty="0"/>
              <a:t> of </a:t>
            </a:r>
            <a:r>
              <a:rPr lang="nl-NL" sz="2800" b="1" dirty="0" err="1"/>
              <a:t>the</a:t>
            </a:r>
            <a:r>
              <a:rPr lang="nl-NL" sz="2800" b="1" dirty="0"/>
              <a:t> </a:t>
            </a:r>
            <a:r>
              <a:rPr lang="nl-NL" sz="2800" b="1" dirty="0" err="1"/>
              <a:t>valid</a:t>
            </a:r>
            <a:r>
              <a:rPr lang="nl-NL" sz="2800" b="1" dirty="0"/>
              <a:t> </a:t>
            </a:r>
            <a:r>
              <a:rPr lang="nl-NL" sz="2800" b="1" dirty="0" err="1"/>
              <a:t>knowledge</a:t>
            </a:r>
            <a:r>
              <a:rPr lang="nl-NL" sz="2800" b="1" dirty="0"/>
              <a:t> </a:t>
            </a:r>
            <a:r>
              <a:rPr lang="nl-NL" sz="2800" b="1" dirty="0" err="1"/>
              <a:t>that</a:t>
            </a:r>
            <a:r>
              <a:rPr lang="nl-NL" sz="2800" b="1" dirty="0"/>
              <a:t> was </a:t>
            </a:r>
            <a:r>
              <a:rPr lang="nl-NL" sz="2800" b="1" dirty="0" err="1"/>
              <a:t>produced</a:t>
            </a:r>
            <a:r>
              <a:rPr lang="nl-NL" sz="2800" b="1" dirty="0"/>
              <a:t>, </a:t>
            </a:r>
            <a:r>
              <a:rPr lang="nl-NL" sz="2800" b="1" dirty="0" err="1"/>
              <a:t>their</a:t>
            </a:r>
            <a:r>
              <a:rPr lang="nl-NL" sz="2800" b="1" dirty="0"/>
              <a:t> </a:t>
            </a:r>
            <a:r>
              <a:rPr lang="nl-NL" sz="2800" b="1" dirty="0" err="1"/>
              <a:t>amplification</a:t>
            </a:r>
            <a:r>
              <a:rPr lang="nl-NL" sz="2800" b="1" dirty="0"/>
              <a:t> </a:t>
            </a:r>
            <a:r>
              <a:rPr lang="nl-NL" sz="2800" b="1" dirty="0" err="1"/>
              <a:t>and</a:t>
            </a:r>
            <a:r>
              <a:rPr lang="nl-NL" sz="2800" b="1" dirty="0"/>
              <a:t> </a:t>
            </a:r>
            <a:r>
              <a:rPr lang="nl-NL" sz="2800" b="1" dirty="0" err="1"/>
              <a:t>attenuation</a:t>
            </a:r>
            <a:r>
              <a:rPr lang="nl-NL" sz="2800" b="1" dirty="0"/>
              <a:t> in </a:t>
            </a:r>
            <a:r>
              <a:rPr lang="nl-NL" sz="2800" b="1" dirty="0" err="1"/>
              <a:t>cybernetic</a:t>
            </a:r>
            <a:r>
              <a:rPr lang="nl-NL" sz="2800" b="1" dirty="0"/>
              <a:t> systems, </a:t>
            </a:r>
            <a:r>
              <a:rPr lang="nl-NL" sz="2800" b="1" dirty="0" err="1"/>
              <a:t>and</a:t>
            </a:r>
            <a:r>
              <a:rPr lang="nl-NL" sz="2800" b="1" dirty="0"/>
              <a:t> </a:t>
            </a:r>
            <a:r>
              <a:rPr lang="nl-NL" sz="2800" b="1" dirty="0" err="1"/>
              <a:t>the</a:t>
            </a:r>
            <a:r>
              <a:rPr lang="nl-NL" sz="2800" b="1" dirty="0"/>
              <a:t> </a:t>
            </a:r>
            <a:r>
              <a:rPr lang="nl-NL" sz="2800" b="1" dirty="0" err="1"/>
              <a:t>regulatory</a:t>
            </a:r>
            <a:r>
              <a:rPr lang="nl-NL" sz="2800" b="1" dirty="0"/>
              <a:t> </a:t>
            </a:r>
            <a:r>
              <a:rPr lang="nl-NL" sz="2800" b="1" dirty="0" err="1"/>
              <a:t>models</a:t>
            </a:r>
            <a:r>
              <a:rPr lang="nl-NL" sz="2800" dirty="0"/>
              <a:t> </a:t>
            </a:r>
            <a:r>
              <a:rPr lang="nl-NL" sz="2800" dirty="0" err="1"/>
              <a:t>regarding</a:t>
            </a:r>
            <a:r>
              <a:rPr lang="nl-NL" sz="2800" dirty="0"/>
              <a:t> </a:t>
            </a:r>
            <a:r>
              <a:rPr lang="nl-NL" sz="2800" dirty="0" err="1"/>
              <a:t>what</a:t>
            </a:r>
            <a:r>
              <a:rPr lang="nl-NL" sz="2800" dirty="0"/>
              <a:t> </a:t>
            </a:r>
            <a:r>
              <a:rPr lang="nl-NL" sz="2800" dirty="0" err="1"/>
              <a:t>it</a:t>
            </a:r>
            <a:r>
              <a:rPr lang="nl-NL" sz="2800" dirty="0"/>
              <a:t> is </a:t>
            </a:r>
            <a:r>
              <a:rPr lang="nl-NL" sz="2800" dirty="0" err="1"/>
              <a:t>that</a:t>
            </a:r>
            <a:r>
              <a:rPr lang="nl-NL" sz="2800" dirty="0"/>
              <a:t> is </a:t>
            </a:r>
            <a:r>
              <a:rPr lang="nl-NL" sz="2800" dirty="0" err="1"/>
              <a:t>to</a:t>
            </a:r>
            <a:r>
              <a:rPr lang="nl-NL" sz="2800" dirty="0"/>
              <a:t> </a:t>
            </a:r>
            <a:r>
              <a:rPr lang="nl-NL" sz="2800" dirty="0" err="1"/>
              <a:t>be</a:t>
            </a:r>
            <a:r>
              <a:rPr lang="nl-NL" sz="2800" dirty="0"/>
              <a:t> </a:t>
            </a:r>
            <a:r>
              <a:rPr lang="nl-NL" sz="2800" dirty="0" err="1"/>
              <a:t>regulated</a:t>
            </a:r>
            <a:r>
              <a:rPr lang="nl-NL" sz="2800" dirty="0"/>
              <a:t>.</a:t>
            </a:r>
          </a:p>
          <a:p>
            <a:pPr marL="360000" indent="-311150" defTabSz="408940">
              <a:lnSpc>
                <a:spcPct val="150000"/>
              </a:lnSpc>
              <a:spcBef>
                <a:spcPts val="0"/>
              </a:spcBef>
              <a:defRPr sz="2520"/>
            </a:pPr>
            <a:r>
              <a:rPr lang="nl-NL" sz="2800" i="1" dirty="0" err="1"/>
              <a:t>Dialogue</a:t>
            </a:r>
            <a:r>
              <a:rPr lang="nl-NL" sz="2800" i="1" dirty="0"/>
              <a:t> </a:t>
            </a:r>
            <a:r>
              <a:rPr lang="nl-NL" sz="2800" b="1" dirty="0" err="1"/>
              <a:t>should</a:t>
            </a:r>
            <a:r>
              <a:rPr lang="nl-NL" sz="2800" b="1" dirty="0"/>
              <a:t> </a:t>
            </a:r>
            <a:r>
              <a:rPr lang="nl-NL" sz="2800" b="1" dirty="0" err="1"/>
              <a:t>be</a:t>
            </a:r>
            <a:r>
              <a:rPr lang="nl-NL" sz="2800" b="1" dirty="0"/>
              <a:t> </a:t>
            </a:r>
            <a:r>
              <a:rPr lang="nl-NL" sz="2800" b="1" dirty="0" err="1"/>
              <a:t>designed</a:t>
            </a:r>
            <a:r>
              <a:rPr lang="nl-NL" sz="2800" b="1" dirty="0"/>
              <a:t> 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to</a:t>
            </a:r>
            <a:r>
              <a:rPr lang="nl-NL" sz="2800" b="1" dirty="0" smtClean="0"/>
              <a:t> </a:t>
            </a:r>
            <a:r>
              <a:rPr lang="nl-NL" sz="2800" b="1" dirty="0"/>
              <a:t>do </a:t>
            </a:r>
            <a:r>
              <a:rPr lang="nl-NL" sz="2800" b="1" dirty="0" err="1"/>
              <a:t>so</a:t>
            </a:r>
            <a:r>
              <a:rPr lang="nl-NL" sz="2800" dirty="0"/>
              <a:t>. </a:t>
            </a:r>
            <a:r>
              <a:rPr lang="nl-NL" sz="2800" dirty="0" err="1"/>
              <a:t>Syntegration</a:t>
            </a:r>
            <a:r>
              <a:rPr lang="nl-NL" sz="2800" dirty="0"/>
              <a:t>® is a </a:t>
            </a:r>
            <a:r>
              <a:rPr lang="nl-NL" sz="2800" dirty="0" err="1"/>
              <a:t>powerful</a:t>
            </a:r>
            <a:r>
              <a:rPr lang="nl-NL" sz="2800" dirty="0"/>
              <a:t>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effective</a:t>
            </a:r>
            <a:r>
              <a:rPr lang="nl-NL" sz="2800" dirty="0"/>
              <a:t> way </a:t>
            </a:r>
            <a:r>
              <a:rPr lang="nl-NL" sz="2800" dirty="0" err="1"/>
              <a:t>to</a:t>
            </a:r>
            <a:r>
              <a:rPr lang="nl-NL" sz="2800" dirty="0"/>
              <a:t> do it</a:t>
            </a:r>
            <a:r>
              <a:rPr lang="nl-NL" sz="2800" dirty="0" smtClean="0"/>
              <a:t>.</a:t>
            </a:r>
          </a:p>
          <a:p>
            <a:pPr marL="360000" indent="-311150" defTabSz="408940">
              <a:lnSpc>
                <a:spcPct val="150000"/>
              </a:lnSpc>
              <a:spcBef>
                <a:spcPts val="0"/>
              </a:spcBef>
              <a:defRPr sz="2520"/>
            </a:pPr>
            <a:r>
              <a:rPr lang="nl-NL" sz="2800" dirty="0" smtClean="0"/>
              <a:t>The </a:t>
            </a:r>
            <a:r>
              <a:rPr lang="nl-NL" sz="2800" dirty="0" err="1" smtClean="0"/>
              <a:t>dynamics</a:t>
            </a:r>
            <a:r>
              <a:rPr lang="nl-NL" sz="2800" dirty="0" smtClean="0"/>
              <a:t> of </a:t>
            </a:r>
            <a:r>
              <a:rPr lang="nl-NL" sz="2800" dirty="0" err="1" smtClean="0"/>
              <a:t>dialogue</a:t>
            </a:r>
            <a:r>
              <a:rPr lang="nl-NL" sz="2800" dirty="0" smtClean="0"/>
              <a:t> </a:t>
            </a:r>
            <a:r>
              <a:rPr lang="nl-NL" sz="2800" dirty="0" err="1" smtClean="0"/>
              <a:t>could</a:t>
            </a:r>
            <a:r>
              <a:rPr lang="nl-NL" sz="2800" dirty="0" smtClean="0"/>
              <a:t> </a:t>
            </a:r>
            <a:r>
              <a:rPr lang="nl-NL" sz="2800" dirty="0" err="1" smtClean="0"/>
              <a:t>and</a:t>
            </a:r>
            <a:r>
              <a:rPr lang="nl-NL" sz="2800" dirty="0" smtClean="0"/>
              <a:t> </a:t>
            </a:r>
            <a:r>
              <a:rPr lang="nl-NL" sz="2800" dirty="0" err="1" smtClean="0"/>
              <a:t>should</a:t>
            </a:r>
            <a:r>
              <a:rPr lang="nl-NL" sz="2800" dirty="0" smtClean="0"/>
              <a:t> </a:t>
            </a:r>
            <a:r>
              <a:rPr lang="nl-NL" sz="2800" dirty="0" err="1" smtClean="0"/>
              <a:t>be</a:t>
            </a:r>
            <a:r>
              <a:rPr lang="nl-NL" sz="2800" dirty="0" smtClean="0"/>
              <a:t> </a:t>
            </a:r>
            <a:r>
              <a:rPr lang="nl-NL" sz="2800" dirty="0" err="1" smtClean="0"/>
              <a:t>analysed</a:t>
            </a:r>
            <a:r>
              <a:rPr lang="nl-NL" sz="2800" dirty="0" smtClean="0"/>
              <a:t> </a:t>
            </a:r>
            <a:r>
              <a:rPr lang="nl-NL" sz="2800" dirty="0" err="1" smtClean="0"/>
              <a:t>and</a:t>
            </a:r>
            <a:r>
              <a:rPr lang="nl-NL" sz="2800" dirty="0" smtClean="0"/>
              <a:t> </a:t>
            </a:r>
            <a:r>
              <a:rPr lang="nl-NL" sz="2800" dirty="0" err="1" smtClean="0"/>
              <a:t>designed</a:t>
            </a:r>
            <a:r>
              <a:rPr lang="nl-NL" sz="2800" dirty="0" smtClean="0"/>
              <a:t> </a:t>
            </a:r>
            <a:r>
              <a:rPr lang="nl-NL" sz="2800" b="1" dirty="0" smtClean="0"/>
              <a:t>at </a:t>
            </a:r>
            <a:r>
              <a:rPr lang="nl-NL" sz="2800" b="1" dirty="0" err="1" smtClean="0"/>
              <a:t>all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recursive</a:t>
            </a:r>
            <a:r>
              <a:rPr lang="nl-NL" sz="2800" b="1" dirty="0" smtClean="0"/>
              <a:t> levels </a:t>
            </a:r>
            <a:r>
              <a:rPr lang="nl-NL" sz="2800" dirty="0" smtClean="0"/>
              <a:t>of systems</a:t>
            </a:r>
          </a:p>
          <a:p>
            <a:pPr marL="360000" indent="-311150" defTabSz="408940">
              <a:lnSpc>
                <a:spcPct val="150000"/>
              </a:lnSpc>
              <a:spcBef>
                <a:spcPts val="0"/>
              </a:spcBef>
              <a:defRPr sz="2520"/>
            </a:pPr>
            <a:r>
              <a:rPr lang="nl-NL" sz="2800" dirty="0" err="1" smtClean="0"/>
              <a:t>Recursive</a:t>
            </a:r>
            <a:r>
              <a:rPr lang="nl-NL" sz="2800" dirty="0" smtClean="0"/>
              <a:t> </a:t>
            </a:r>
            <a:r>
              <a:rPr lang="nl-NL" sz="2800" dirty="0" err="1" smtClean="0"/>
              <a:t>application</a:t>
            </a:r>
            <a:r>
              <a:rPr lang="nl-NL" sz="2800" dirty="0" smtClean="0"/>
              <a:t>: </a:t>
            </a:r>
            <a:r>
              <a:rPr lang="nl-NL" sz="2800" dirty="0" err="1" smtClean="0"/>
              <a:t>the</a:t>
            </a:r>
            <a:r>
              <a:rPr lang="nl-NL" sz="2800" dirty="0" smtClean="0"/>
              <a:t> </a:t>
            </a:r>
            <a:r>
              <a:rPr lang="nl-NL" sz="2800" dirty="0" err="1" smtClean="0"/>
              <a:t>effective</a:t>
            </a:r>
            <a:r>
              <a:rPr lang="nl-NL" sz="2800" dirty="0" smtClean="0"/>
              <a:t> </a:t>
            </a:r>
            <a:r>
              <a:rPr lang="nl-NL" sz="2800" dirty="0" err="1" smtClean="0"/>
              <a:t>dialogue</a:t>
            </a:r>
            <a:r>
              <a:rPr lang="nl-NL" sz="2800" dirty="0" smtClean="0"/>
              <a:t> on </a:t>
            </a:r>
            <a:r>
              <a:rPr lang="nl-NL" sz="2800" dirty="0" err="1" smtClean="0"/>
              <a:t>the</a:t>
            </a:r>
            <a:r>
              <a:rPr lang="nl-NL" sz="2800" dirty="0" smtClean="0"/>
              <a:t> </a:t>
            </a:r>
            <a:r>
              <a:rPr lang="nl-NL" sz="2800" dirty="0" err="1" smtClean="0"/>
              <a:t>application</a:t>
            </a:r>
            <a:r>
              <a:rPr lang="nl-NL" sz="2800" dirty="0" smtClean="0"/>
              <a:t> of </a:t>
            </a:r>
            <a:r>
              <a:rPr lang="nl-NL" sz="2800" dirty="0" err="1" smtClean="0"/>
              <a:t>the</a:t>
            </a:r>
            <a:r>
              <a:rPr lang="nl-NL" sz="2800" dirty="0" smtClean="0"/>
              <a:t> VSM: </a:t>
            </a:r>
            <a:r>
              <a:rPr lang="nl-NL" sz="2800" dirty="0" err="1" smtClean="0"/>
              <a:t>how</a:t>
            </a:r>
            <a:r>
              <a:rPr lang="nl-NL" sz="2800" dirty="0" smtClean="0"/>
              <a:t> </a:t>
            </a:r>
            <a:r>
              <a:rPr lang="nl-NL" sz="2800" dirty="0" err="1" smtClean="0"/>
              <a:t>could</a:t>
            </a:r>
            <a:r>
              <a:rPr lang="nl-NL" sz="2800" dirty="0" smtClean="0"/>
              <a:t> (</a:t>
            </a:r>
            <a:r>
              <a:rPr lang="nl-NL" sz="2800" dirty="0" err="1" smtClean="0"/>
              <a:t>knowledge</a:t>
            </a:r>
            <a:r>
              <a:rPr lang="nl-NL" sz="2800" dirty="0" smtClean="0"/>
              <a:t> of) </a:t>
            </a:r>
            <a:r>
              <a:rPr lang="nl-NL" sz="2800" dirty="0" err="1" smtClean="0"/>
              <a:t>its</a:t>
            </a:r>
            <a:r>
              <a:rPr lang="nl-NL" sz="2800" dirty="0" smtClean="0"/>
              <a:t> </a:t>
            </a:r>
            <a:r>
              <a:rPr lang="nl-NL" sz="2800" dirty="0" err="1" smtClean="0"/>
              <a:t>application</a:t>
            </a:r>
            <a:r>
              <a:rPr lang="nl-NL" sz="2800" dirty="0" smtClean="0"/>
              <a:t> </a:t>
            </a:r>
            <a:r>
              <a:rPr lang="nl-NL" sz="2800" dirty="0" err="1" smtClean="0"/>
              <a:t>and</a:t>
            </a:r>
            <a:r>
              <a:rPr lang="nl-NL" sz="2800" dirty="0" smtClean="0"/>
              <a:t> </a:t>
            </a:r>
            <a:r>
              <a:rPr lang="nl-NL" sz="2800" dirty="0" err="1" smtClean="0"/>
              <a:t>dissemination</a:t>
            </a:r>
            <a:r>
              <a:rPr lang="nl-NL" sz="2800" dirty="0" smtClean="0"/>
              <a:t> </a:t>
            </a:r>
            <a:r>
              <a:rPr lang="nl-NL" sz="2800" dirty="0" err="1" smtClean="0"/>
              <a:t>be</a:t>
            </a:r>
            <a:r>
              <a:rPr lang="nl-NL" sz="2800" dirty="0" smtClean="0"/>
              <a:t> </a:t>
            </a:r>
            <a:r>
              <a:rPr lang="nl-NL" sz="2800" dirty="0" err="1" smtClean="0"/>
              <a:t>accelerated</a:t>
            </a:r>
            <a:r>
              <a:rPr lang="nl-NL" sz="2800" dirty="0" smtClean="0"/>
              <a:t>? We </a:t>
            </a:r>
            <a:r>
              <a:rPr lang="nl-NL" sz="2800" dirty="0" err="1" smtClean="0"/>
              <a:t>could</a:t>
            </a:r>
            <a:r>
              <a:rPr lang="nl-NL" sz="2800" dirty="0" smtClean="0"/>
              <a:t> </a:t>
            </a:r>
            <a:r>
              <a:rPr lang="nl-NL" sz="2800" dirty="0" err="1" smtClean="0"/>
              <a:t>create</a:t>
            </a:r>
            <a:r>
              <a:rPr lang="nl-NL" sz="2800" dirty="0" smtClean="0"/>
              <a:t> a VSM </a:t>
            </a:r>
            <a:r>
              <a:rPr lang="nl-NL" sz="2800" b="1" dirty="0" err="1" smtClean="0"/>
              <a:t>Transformation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Navigation</a:t>
            </a:r>
            <a:r>
              <a:rPr lang="nl-NL" sz="2800" b="1" dirty="0" smtClean="0"/>
              <a:t> Hub</a:t>
            </a:r>
            <a:r>
              <a:rPr lang="nl-NL" sz="2800" dirty="0" smtClean="0"/>
              <a:t> </a:t>
            </a:r>
            <a:r>
              <a:rPr lang="nl-NL" sz="2800" dirty="0" err="1" smtClean="0"/>
              <a:t>for</a:t>
            </a:r>
            <a:r>
              <a:rPr lang="nl-NL" sz="2800" dirty="0" smtClean="0"/>
              <a:t> </a:t>
            </a:r>
            <a:r>
              <a:rPr lang="nl-NL" sz="2800" dirty="0" err="1" smtClean="0"/>
              <a:t>that</a:t>
            </a:r>
            <a:r>
              <a:rPr lang="nl-NL" sz="2800" dirty="0" smtClean="0"/>
              <a:t>!</a:t>
            </a:r>
            <a:endParaRPr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18</a:t>
            </a:fld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-1704" y="9496230"/>
            <a:ext cx="1669294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(c) Olaf Brugman, 2016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93831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85572">
              <a:defRPr sz="5280"/>
            </a:lvl1pPr>
          </a:lstStyle>
          <a:p>
            <a:r>
              <a:rPr lang="nl-NL" dirty="0" err="1" smtClean="0">
                <a:solidFill>
                  <a:schemeClr val="accent1"/>
                </a:solidFill>
              </a:rPr>
              <a:t>Thank</a:t>
            </a:r>
            <a:r>
              <a:rPr lang="nl-NL" dirty="0" smtClean="0">
                <a:solidFill>
                  <a:schemeClr val="accent1"/>
                </a:solidFill>
              </a:rPr>
              <a:t> </a:t>
            </a:r>
            <a:r>
              <a:rPr lang="nl-NL" dirty="0" err="1" smtClean="0">
                <a:solidFill>
                  <a:schemeClr val="accent1"/>
                </a:solidFill>
              </a:rPr>
              <a:t>you</a:t>
            </a:r>
            <a:r>
              <a:rPr lang="nl-NL" dirty="0" smtClean="0">
                <a:solidFill>
                  <a:schemeClr val="accent1"/>
                </a:solidFill>
              </a:rPr>
              <a:t>!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82" name="Shape 182"/>
          <p:cNvSpPr>
            <a:spLocks noGrp="1"/>
          </p:cNvSpPr>
          <p:nvPr>
            <p:ph type="body" idx="1"/>
          </p:nvPr>
        </p:nvSpPr>
        <p:spPr>
          <a:xfrm>
            <a:off x="8518624" y="2428528"/>
            <a:ext cx="4037732" cy="6438900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rIns="288000">
            <a:normAutofit fontScale="92500" lnSpcReduction="10000"/>
          </a:bodyPr>
          <a:lstStyle/>
          <a:p>
            <a:pPr marL="0" indent="0" algn="r" defTabSz="408940">
              <a:spcBef>
                <a:spcPts val="2900"/>
              </a:spcBef>
              <a:buNone/>
              <a:defRPr sz="2520"/>
            </a:pPr>
            <a:endParaRPr lang="nl-NL" dirty="0" smtClean="0"/>
          </a:p>
          <a:p>
            <a:pPr marL="0" indent="0" algn="r" defTabSz="408940">
              <a:spcBef>
                <a:spcPts val="2900"/>
              </a:spcBef>
              <a:buNone/>
              <a:defRPr sz="2520"/>
            </a:pPr>
            <a:endParaRPr lang="nl-NL" dirty="0"/>
          </a:p>
          <a:p>
            <a:pPr marL="0" indent="0" algn="r" defTabSz="408940">
              <a:spcBef>
                <a:spcPts val="2900"/>
              </a:spcBef>
              <a:buNone/>
              <a:defRPr sz="2520"/>
            </a:pPr>
            <a:endParaRPr lang="nl-NL" dirty="0" smtClean="0"/>
          </a:p>
          <a:p>
            <a:pPr marL="0" indent="0" algn="r" defTabSz="408940">
              <a:spcBef>
                <a:spcPts val="2900"/>
              </a:spcBef>
              <a:buNone/>
              <a:defRPr sz="2520"/>
            </a:pPr>
            <a:r>
              <a:rPr lang="nl-NL" b="1" dirty="0" err="1" smtClean="0"/>
              <a:t>Where</a:t>
            </a:r>
            <a:r>
              <a:rPr lang="nl-NL" b="1" dirty="0" smtClean="0"/>
              <a:t> </a:t>
            </a:r>
            <a:r>
              <a:rPr lang="nl-NL" b="1" dirty="0" err="1" smtClean="0"/>
              <a:t>to</a:t>
            </a:r>
            <a:r>
              <a:rPr lang="nl-NL" b="1" dirty="0" smtClean="0"/>
              <a:t> go:</a:t>
            </a:r>
          </a:p>
          <a:p>
            <a:pPr marL="0" indent="0" algn="r" defTabSz="408940">
              <a:spcBef>
                <a:spcPts val="2900"/>
              </a:spcBef>
              <a:buNone/>
              <a:defRPr sz="2520"/>
            </a:pP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dirty="0" smtClean="0"/>
              <a:t>Dr. Olaf Brugman</a:t>
            </a:r>
          </a:p>
          <a:p>
            <a:pPr marL="0" indent="0" algn="r" defTabSz="408940">
              <a:spcBef>
                <a:spcPts val="2900"/>
              </a:spcBef>
              <a:buNone/>
              <a:defRPr sz="2520"/>
            </a:pP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Email: </a:t>
            </a:r>
            <a:r>
              <a:rPr lang="nl-NL" dirty="0" smtClean="0">
                <a:hlinkClick r:id="rId2"/>
              </a:rPr>
              <a:t>obrugman@me.com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Skype: </a:t>
            </a:r>
            <a:r>
              <a:rPr lang="nl-NL" dirty="0" err="1" smtClean="0"/>
              <a:t>olafbrug</a:t>
            </a: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Twitter.com</a:t>
            </a:r>
            <a:r>
              <a:rPr lang="nl-NL" dirty="0"/>
              <a:t>: </a:t>
            </a:r>
            <a:r>
              <a:rPr lang="nl-NL" dirty="0" err="1" smtClean="0"/>
              <a:t>olafbrugman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>
                <a:hlinkClick r:id="rId3"/>
              </a:rPr>
              <a:t>Researchgate.com</a:t>
            </a:r>
            <a:r>
              <a:rPr lang="nl-NL" dirty="0"/>
              <a:t/>
            </a:r>
            <a:br>
              <a:rPr lang="nl-NL" dirty="0"/>
            </a:br>
            <a:r>
              <a:rPr lang="nl-NL" dirty="0" smtClean="0">
                <a:hlinkClick r:id="rId4"/>
              </a:rPr>
              <a:t>Linkedin.com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 smtClean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19</a:t>
            </a:fld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-1704" y="9496230"/>
            <a:ext cx="1669294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(c) Olaf Brugman, 2016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146" name="991D8A21-3354-4F29-9448-4EFAF3F726C5" descr="991D8A21-3354-4F29-9448-4EFAF3F726C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528"/>
            <a:ext cx="8590632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166"/>
          <p:cNvSpPr/>
          <p:nvPr/>
        </p:nvSpPr>
        <p:spPr>
          <a:xfrm>
            <a:off x="165696" y="8867428"/>
            <a:ext cx="3775072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i="1"/>
            </a:lvl1pPr>
          </a:lstStyle>
          <a:p>
            <a:r>
              <a:rPr lang="nl-NL" sz="1200" dirty="0" smtClean="0"/>
              <a:t>Photo art </a:t>
            </a:r>
            <a:r>
              <a:rPr lang="nl-NL" sz="1200" dirty="0" err="1" smtClean="0"/>
              <a:t>by</a:t>
            </a:r>
            <a:r>
              <a:rPr lang="nl-NL" sz="1200" dirty="0" smtClean="0"/>
              <a:t> ©</a:t>
            </a:r>
            <a:r>
              <a:rPr sz="1200" dirty="0" smtClean="0"/>
              <a:t> </a:t>
            </a:r>
            <a:r>
              <a:rPr lang="nl-NL" sz="1200" dirty="0" err="1" smtClean="0"/>
              <a:t>Vilma</a:t>
            </a:r>
            <a:r>
              <a:rPr lang="nl-NL" sz="1200" dirty="0" smtClean="0"/>
              <a:t> </a:t>
            </a:r>
            <a:r>
              <a:rPr lang="nl-NL" sz="1200" dirty="0" err="1" smtClean="0"/>
              <a:t>Machado</a:t>
            </a:r>
            <a:r>
              <a:rPr lang="nl-NL" sz="1200" dirty="0" smtClean="0"/>
              <a:t>.. </a:t>
            </a:r>
            <a:r>
              <a:rPr lang="nl-NL" sz="1200" dirty="0" err="1" smtClean="0"/>
              <a:t>Used</a:t>
            </a:r>
            <a:r>
              <a:rPr lang="nl-NL" sz="1200" dirty="0" smtClean="0"/>
              <a:t> </a:t>
            </a:r>
            <a:r>
              <a:rPr lang="nl-NL" sz="1200" dirty="0" err="1" smtClean="0"/>
              <a:t>with</a:t>
            </a:r>
            <a:r>
              <a:rPr lang="nl-NL" sz="1200" dirty="0" smtClean="0"/>
              <a:t> </a:t>
            </a:r>
            <a:r>
              <a:rPr lang="nl-NL" sz="1200" dirty="0" err="1" smtClean="0"/>
              <a:t>permission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4159780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952500" y="412304"/>
            <a:ext cx="11099800" cy="1368152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accent1"/>
                </a:solidFill>
              </a:rPr>
              <a:t>Introduction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2</a:t>
            </a:fld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4232"/>
            <a:ext cx="13035771" cy="2699368"/>
          </a:xfrm>
          <a:prstGeom prst="rect">
            <a:avLst/>
          </a:prstGeom>
        </p:spPr>
      </p:pic>
      <p:grpSp>
        <p:nvGrpSpPr>
          <p:cNvPr id="43" name="Groep 42"/>
          <p:cNvGrpSpPr/>
          <p:nvPr/>
        </p:nvGrpSpPr>
        <p:grpSpPr>
          <a:xfrm>
            <a:off x="270972" y="2212504"/>
            <a:ext cx="7189741" cy="3970669"/>
            <a:chOff x="2907529" y="2891465"/>
            <a:chExt cx="7189741" cy="3970669"/>
          </a:xfrm>
        </p:grpSpPr>
        <p:grpSp>
          <p:nvGrpSpPr>
            <p:cNvPr id="44" name="Groep 43"/>
            <p:cNvGrpSpPr/>
            <p:nvPr/>
          </p:nvGrpSpPr>
          <p:grpSpPr>
            <a:xfrm>
              <a:off x="3977956" y="4702520"/>
              <a:ext cx="1942859" cy="2159614"/>
              <a:chOff x="2516726" y="1811055"/>
              <a:chExt cx="1942859" cy="2159614"/>
            </a:xfrm>
          </p:grpSpPr>
          <p:sp>
            <p:nvSpPr>
              <p:cNvPr id="60" name="Zeshoek 59"/>
              <p:cNvSpPr/>
              <p:nvPr/>
            </p:nvSpPr>
            <p:spPr>
              <a:xfrm rot="5400000">
                <a:off x="2408349" y="1919432"/>
                <a:ext cx="2159614" cy="194285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92D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1" name="Zeshoek 4"/>
              <p:cNvSpPr/>
              <p:nvPr/>
            </p:nvSpPr>
            <p:spPr>
              <a:xfrm>
                <a:off x="2824286" y="2152928"/>
                <a:ext cx="1327739" cy="14758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91440" rIns="0" bIns="914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sz="2400" kern="1200" dirty="0" smtClean="0"/>
                  <a:t>Finance</a:t>
                </a:r>
                <a:endParaRPr lang="nl-NL" sz="2400" kern="1200" dirty="0"/>
              </a:p>
            </p:txBody>
          </p:sp>
        </p:grpSp>
        <p:grpSp>
          <p:nvGrpSpPr>
            <p:cNvPr id="45" name="Groep 44"/>
            <p:cNvGrpSpPr/>
            <p:nvPr/>
          </p:nvGrpSpPr>
          <p:grpSpPr>
            <a:xfrm>
              <a:off x="2907529" y="2891465"/>
              <a:ext cx="1942860" cy="2159614"/>
              <a:chOff x="1446299" y="0"/>
              <a:chExt cx="1942860" cy="2159614"/>
            </a:xfrm>
          </p:grpSpPr>
          <p:sp>
            <p:nvSpPr>
              <p:cNvPr id="58" name="Zeshoek 57"/>
              <p:cNvSpPr/>
              <p:nvPr/>
            </p:nvSpPr>
            <p:spPr>
              <a:xfrm rot="5400000">
                <a:off x="1337922" y="108377"/>
                <a:ext cx="2159614" cy="194286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C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9" name="Zeshoek 6"/>
              <p:cNvSpPr/>
              <p:nvPr/>
            </p:nvSpPr>
            <p:spPr>
              <a:xfrm>
                <a:off x="1584786" y="341873"/>
                <a:ext cx="1656183" cy="14758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sz="2400" kern="1200" dirty="0" err="1" smtClean="0"/>
                  <a:t>Sustainable</a:t>
                </a:r>
                <a:endParaRPr lang="nl-NL" sz="2400" kern="1200" dirty="0"/>
              </a:p>
            </p:txBody>
          </p:sp>
        </p:grpSp>
        <p:grpSp>
          <p:nvGrpSpPr>
            <p:cNvPr id="46" name="Groep 45"/>
            <p:cNvGrpSpPr/>
            <p:nvPr/>
          </p:nvGrpSpPr>
          <p:grpSpPr>
            <a:xfrm>
              <a:off x="6066185" y="4702520"/>
              <a:ext cx="1942859" cy="2159614"/>
              <a:chOff x="4604955" y="1811055"/>
              <a:chExt cx="1942859" cy="2159614"/>
            </a:xfrm>
          </p:grpSpPr>
          <p:sp>
            <p:nvSpPr>
              <p:cNvPr id="56" name="Zeshoek 55"/>
              <p:cNvSpPr/>
              <p:nvPr/>
            </p:nvSpPr>
            <p:spPr>
              <a:xfrm rot="5400000">
                <a:off x="4496578" y="1919432"/>
                <a:ext cx="2159614" cy="194285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70C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7" name="Zeshoek 8"/>
              <p:cNvSpPr/>
              <p:nvPr/>
            </p:nvSpPr>
            <p:spPr>
              <a:xfrm>
                <a:off x="4912515" y="2152928"/>
                <a:ext cx="1327739" cy="14758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91440" rIns="0" bIns="914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sz="2400" kern="1200" baseline="0" dirty="0" err="1" smtClean="0"/>
                  <a:t>Policies</a:t>
                </a:r>
                <a:endParaRPr lang="nl-NL" sz="2400" kern="1200" baseline="0" dirty="0"/>
              </a:p>
            </p:txBody>
          </p:sp>
        </p:grpSp>
        <p:grpSp>
          <p:nvGrpSpPr>
            <p:cNvPr id="47" name="Groep 46"/>
            <p:cNvGrpSpPr/>
            <p:nvPr/>
          </p:nvGrpSpPr>
          <p:grpSpPr>
            <a:xfrm>
              <a:off x="8154411" y="4702520"/>
              <a:ext cx="1942859" cy="2159614"/>
              <a:chOff x="6693181" y="1811055"/>
              <a:chExt cx="1942859" cy="2159614"/>
            </a:xfrm>
          </p:grpSpPr>
          <p:sp>
            <p:nvSpPr>
              <p:cNvPr id="54" name="Zeshoek 53"/>
              <p:cNvSpPr/>
              <p:nvPr/>
            </p:nvSpPr>
            <p:spPr>
              <a:xfrm rot="5400000">
                <a:off x="6584804" y="1919432"/>
                <a:ext cx="2159614" cy="194285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5" name="Zeshoek 10"/>
              <p:cNvSpPr/>
              <p:nvPr/>
            </p:nvSpPr>
            <p:spPr>
              <a:xfrm>
                <a:off x="7000741" y="2152928"/>
                <a:ext cx="1327739" cy="14758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sz="2400" kern="1200" dirty="0" err="1" smtClean="0"/>
                  <a:t>Dialogue</a:t>
                </a:r>
                <a:endParaRPr lang="nl-NL" sz="2400" kern="1200" dirty="0"/>
              </a:p>
            </p:txBody>
          </p:sp>
        </p:grpSp>
        <p:grpSp>
          <p:nvGrpSpPr>
            <p:cNvPr id="48" name="Groep 47"/>
            <p:cNvGrpSpPr/>
            <p:nvPr/>
          </p:nvGrpSpPr>
          <p:grpSpPr>
            <a:xfrm>
              <a:off x="4995423" y="2902330"/>
              <a:ext cx="1942859" cy="2159614"/>
              <a:chOff x="3524831" y="10865"/>
              <a:chExt cx="1942859" cy="2159614"/>
            </a:xfrm>
          </p:grpSpPr>
          <p:sp>
            <p:nvSpPr>
              <p:cNvPr id="52" name="Zeshoek 51"/>
              <p:cNvSpPr/>
              <p:nvPr/>
            </p:nvSpPr>
            <p:spPr>
              <a:xfrm rot="5400000">
                <a:off x="3416454" y="119242"/>
                <a:ext cx="2159614" cy="194285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C0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3" name="Zeshoek 12"/>
              <p:cNvSpPr/>
              <p:nvPr/>
            </p:nvSpPr>
            <p:spPr>
              <a:xfrm>
                <a:off x="3832391" y="352738"/>
                <a:ext cx="1496811" cy="14758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80010" rIns="0" bIns="80010" numCol="1" spcCol="1270" anchor="ctr" anchorCtr="0">
                <a:noAutofit/>
              </a:bodyPr>
              <a:lstStyle/>
              <a:p>
                <a:pPr lvl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sz="2400" kern="1200" dirty="0" err="1" smtClean="0"/>
                  <a:t>Agriculture</a:t>
                </a:r>
                <a:endParaRPr lang="nl-NL" sz="2400" kern="1200" dirty="0" smtClean="0"/>
              </a:p>
            </p:txBody>
          </p:sp>
        </p:grpSp>
        <p:grpSp>
          <p:nvGrpSpPr>
            <p:cNvPr id="49" name="Groep 48"/>
            <p:cNvGrpSpPr/>
            <p:nvPr/>
          </p:nvGrpSpPr>
          <p:grpSpPr>
            <a:xfrm>
              <a:off x="7146305" y="2902330"/>
              <a:ext cx="1942859" cy="2159614"/>
              <a:chOff x="5685075" y="10865"/>
              <a:chExt cx="1942859" cy="2159614"/>
            </a:xfrm>
          </p:grpSpPr>
          <p:sp>
            <p:nvSpPr>
              <p:cNvPr id="50" name="Zeshoek 49"/>
              <p:cNvSpPr/>
              <p:nvPr/>
            </p:nvSpPr>
            <p:spPr>
              <a:xfrm rot="5400000">
                <a:off x="5576698" y="119242"/>
                <a:ext cx="2159614" cy="194285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7030A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1" name="Zeshoek 14"/>
              <p:cNvSpPr/>
              <p:nvPr/>
            </p:nvSpPr>
            <p:spPr>
              <a:xfrm>
                <a:off x="5992635" y="352738"/>
                <a:ext cx="1327739" cy="14758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sz="2400" kern="1200" dirty="0" smtClean="0"/>
                  <a:t>Soy</a:t>
                </a:r>
                <a:endParaRPr lang="nl-NL" sz="2400" kern="1200" dirty="0"/>
              </a:p>
            </p:txBody>
          </p:sp>
        </p:grpSp>
      </p:grpSp>
      <p:graphicFrame>
        <p:nvGraphicFramePr>
          <p:cNvPr id="62" name="Diagram 61"/>
          <p:cNvGraphicFramePr/>
          <p:nvPr>
            <p:extLst>
              <p:ext uri="{D42A27DB-BD31-4B8C-83A1-F6EECF244321}">
                <p14:modId xmlns:p14="http://schemas.microsoft.com/office/powerpoint/2010/main" val="3041042196"/>
              </p:ext>
            </p:extLst>
          </p:nvPr>
        </p:nvGraphicFramePr>
        <p:xfrm>
          <a:off x="8230592" y="2312908"/>
          <a:ext cx="540060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Gestreepte PIJL-RECHTS 9"/>
          <p:cNvSpPr/>
          <p:nvPr/>
        </p:nvSpPr>
        <p:spPr>
          <a:xfrm>
            <a:off x="7654528" y="3680670"/>
            <a:ext cx="1584176" cy="576064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4" name="Tekstvak 63"/>
          <p:cNvSpPr txBox="1"/>
          <p:nvPr/>
        </p:nvSpPr>
        <p:spPr>
          <a:xfrm>
            <a:off x="41189" y="6796863"/>
            <a:ext cx="3179323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(C) Photo: RTRS, 2016,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used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with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permission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66" name="Tekstvak 65"/>
          <p:cNvSpPr txBox="1"/>
          <p:nvPr/>
        </p:nvSpPr>
        <p:spPr>
          <a:xfrm rot="16200000">
            <a:off x="12028379" y="6054488"/>
            <a:ext cx="1669294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(c) Olaf Brugman, 2016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952500" y="2285556"/>
            <a:ext cx="3138386" cy="4534344"/>
          </a:xfrm>
          <a:prstGeom prst="rect">
            <a:avLst/>
          </a:prstGeom>
        </p:spPr>
        <p:txBody>
          <a:bodyPr/>
          <a:lstStyle>
            <a:lvl1pPr defTabSz="432308">
              <a:defRPr sz="3256"/>
            </a:lvl1pPr>
          </a:lstStyle>
          <a:p>
            <a:r>
              <a:rPr dirty="0"/>
              <a:t>"Institutions are stuck with their ponderous machinery, while the newspapers reflect the public rage"</a:t>
            </a:r>
          </a:p>
        </p:txBody>
      </p:sp>
      <p:sp>
        <p:nvSpPr>
          <p:cNvPr id="163" name="Shape 163"/>
          <p:cNvSpPr/>
          <p:nvPr/>
        </p:nvSpPr>
        <p:spPr>
          <a:xfrm>
            <a:off x="1029792" y="7109048"/>
            <a:ext cx="2622075" cy="999917"/>
          </a:xfrm>
          <a:prstGeom prst="rect">
            <a:avLst/>
          </a:prstGeom>
          <a:gradFill>
            <a:gsLst>
              <a:gs pos="0">
                <a:srgbClr val="FBFBFB">
                  <a:alpha val="72000"/>
                </a:srgbClr>
              </a:gs>
              <a:gs pos="100000">
                <a:srgbClr val="BEBEBE">
                  <a:alpha val="7200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400"/>
            </a:pPr>
            <a:r>
              <a:rPr sz="1600" dirty="0"/>
              <a:t>Stafford Beer,</a:t>
            </a:r>
          </a:p>
          <a:p>
            <a:pPr>
              <a:defRPr sz="2400"/>
            </a:pPr>
            <a:r>
              <a:rPr sz="1600" dirty="0"/>
              <a:t>Designing Freedom</a:t>
            </a:r>
          </a:p>
          <a:p>
            <a:pPr>
              <a:defRPr sz="2400"/>
            </a:pPr>
            <a:r>
              <a:rPr sz="1600" dirty="0"/>
              <a:t>1974: </a:t>
            </a:r>
            <a:r>
              <a:rPr lang="nl-NL" sz="1600" dirty="0" smtClean="0"/>
              <a:t>p. </a:t>
            </a:r>
            <a:r>
              <a:rPr sz="1600" dirty="0" smtClean="0"/>
              <a:t>91</a:t>
            </a:r>
            <a:r>
              <a:rPr dirty="0"/>
              <a:t>.</a:t>
            </a:r>
          </a:p>
        </p:txBody>
      </p:sp>
      <p:sp>
        <p:nvSpPr>
          <p:cNvPr id="164" name="Shape 164"/>
          <p:cNvSpPr/>
          <p:nvPr/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6100"/>
            </a:lvl1pPr>
          </a:lstStyle>
          <a:p>
            <a:pPr algn="ctr"/>
            <a:r>
              <a:rPr dirty="0">
                <a:solidFill>
                  <a:schemeClr val="accent1"/>
                </a:solidFill>
              </a:rPr>
              <a:t>Our institutions need to </a:t>
            </a:r>
            <a:r>
              <a:rPr dirty="0" smtClean="0">
                <a:solidFill>
                  <a:schemeClr val="accent1"/>
                </a:solidFill>
              </a:rPr>
              <a:t>change</a:t>
            </a:r>
            <a:r>
              <a:rPr lang="nl-NL" dirty="0" smtClean="0">
                <a:solidFill>
                  <a:schemeClr val="accent1"/>
                </a:solidFill>
              </a:rPr>
              <a:t/>
            </a:r>
            <a:br>
              <a:rPr lang="nl-NL" dirty="0" smtClean="0">
                <a:solidFill>
                  <a:schemeClr val="accent1"/>
                </a:solidFill>
              </a:rPr>
            </a:br>
            <a:r>
              <a:rPr lang="nl-NL" dirty="0" smtClean="0">
                <a:solidFill>
                  <a:schemeClr val="accent1"/>
                </a:solidFill>
              </a:rPr>
              <a:t>(</a:t>
            </a:r>
            <a:r>
              <a:rPr lang="nl-NL" dirty="0" err="1" smtClean="0">
                <a:solidFill>
                  <a:schemeClr val="accent1"/>
                </a:solidFill>
              </a:rPr>
              <a:t>be</a:t>
            </a:r>
            <a:r>
              <a:rPr lang="nl-NL" dirty="0" smtClean="0">
                <a:solidFill>
                  <a:schemeClr val="accent1"/>
                </a:solidFill>
              </a:rPr>
              <a:t> more in control)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65" name="FC46CA47-1F46-4AE6-AC88-828463408AED-L0-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4201" y="2804578"/>
            <a:ext cx="7252351" cy="4840023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7534256" y="7721216"/>
            <a:ext cx="4642296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i="1"/>
            </a:lvl1pPr>
          </a:lstStyle>
          <a:p>
            <a:r>
              <a:rPr sz="1200" dirty="0"/>
              <a:t>Indignados, Casa </a:t>
            </a:r>
            <a:r>
              <a:rPr sz="1200" dirty="0" err="1"/>
              <a:t>Rosada</a:t>
            </a:r>
            <a:r>
              <a:rPr sz="1200" dirty="0"/>
              <a:t>, Buenos Aires. Photo (C)  Olaf Brugman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3</a:t>
            </a:fld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-1704" y="9496230"/>
            <a:ext cx="1669294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(c) Olaf Brugman, 2016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1186207"/>
          </a:xfrm>
          <a:prstGeom prst="rect">
            <a:avLst/>
          </a:prstGeom>
        </p:spPr>
        <p:txBody>
          <a:bodyPr/>
          <a:lstStyle>
            <a:lvl1pPr defTabSz="403097">
              <a:defRPr sz="5520"/>
            </a:lvl1pPr>
          </a:lstStyle>
          <a:p>
            <a:r>
              <a:rPr dirty="0">
                <a:solidFill>
                  <a:schemeClr val="accent1"/>
                </a:solidFill>
              </a:rPr>
              <a:t>Approaches to (controlled) change</a:t>
            </a:r>
          </a:p>
        </p:txBody>
      </p:sp>
      <p:sp>
        <p:nvSpPr>
          <p:cNvPr id="170" name="Shape 170"/>
          <p:cNvSpPr/>
          <p:nvPr/>
        </p:nvSpPr>
        <p:spPr>
          <a:xfrm>
            <a:off x="1066921" y="1995224"/>
            <a:ext cx="2698912" cy="2566819"/>
          </a:xfrm>
          <a:prstGeom prst="pentagon">
            <a:avLst/>
          </a:prstGeom>
          <a:gradFill>
            <a:gsLst>
              <a:gs pos="0">
                <a:schemeClr val="accent1">
                  <a:satOff val="-3355"/>
                  <a:lumOff val="26614"/>
                </a:schemeClr>
              </a:gs>
              <a:gs pos="100000">
                <a:schemeClr val="accent1"/>
              </a:gs>
            </a:gsLst>
            <a:lin ang="5400000"/>
          </a:gra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600"/>
            </a:pPr>
            <a:r>
              <a:rPr sz="2200" dirty="0"/>
              <a:t>Corporate</a:t>
            </a:r>
          </a:p>
          <a:p>
            <a:pPr>
              <a:defRPr sz="2600"/>
            </a:pPr>
            <a:r>
              <a:rPr sz="2200" dirty="0"/>
              <a:t>Governance</a:t>
            </a:r>
          </a:p>
        </p:txBody>
      </p:sp>
      <p:sp>
        <p:nvSpPr>
          <p:cNvPr id="171" name="Shape 171"/>
          <p:cNvSpPr/>
          <p:nvPr/>
        </p:nvSpPr>
        <p:spPr>
          <a:xfrm>
            <a:off x="5167803" y="1995224"/>
            <a:ext cx="2698913" cy="2566819"/>
          </a:xfrm>
          <a:prstGeom prst="pentagon">
            <a:avLst/>
          </a:prstGeom>
          <a:gradFill>
            <a:gsLst>
              <a:gs pos="0">
                <a:schemeClr val="accent2">
                  <a:hueOff val="-2473793"/>
                  <a:satOff val="-50209"/>
                  <a:lumOff val="23543"/>
                </a:schemeClr>
              </a:gs>
              <a:gs pos="100000">
                <a:schemeClr val="accent2"/>
              </a:gs>
            </a:gsLst>
            <a:lin ang="5400000"/>
          </a:gra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600"/>
            </a:pPr>
            <a:r>
              <a:rPr sz="2200" dirty="0"/>
              <a:t>Stakeholder</a:t>
            </a:r>
          </a:p>
          <a:p>
            <a:pPr>
              <a:defRPr sz="2600"/>
            </a:pPr>
            <a:r>
              <a:rPr sz="2200" dirty="0"/>
              <a:t>Dialogue</a:t>
            </a:r>
          </a:p>
        </p:txBody>
      </p:sp>
      <p:sp>
        <p:nvSpPr>
          <p:cNvPr id="172" name="Shape 172"/>
          <p:cNvSpPr/>
          <p:nvPr/>
        </p:nvSpPr>
        <p:spPr>
          <a:xfrm>
            <a:off x="9238967" y="1887887"/>
            <a:ext cx="2698913" cy="2566819"/>
          </a:xfrm>
          <a:prstGeom prst="pentagon">
            <a:avLst/>
          </a:prstGeom>
          <a:gradFill>
            <a:gsLst>
              <a:gs pos="0">
                <a:schemeClr val="accent5">
                  <a:hueOff val="260291"/>
                  <a:satOff val="1998"/>
                  <a:lumOff val="12368"/>
                </a:schemeClr>
              </a:gs>
              <a:gs pos="100000">
                <a:schemeClr val="accent5"/>
              </a:gs>
            </a:gsLst>
            <a:lin ang="5400000"/>
          </a:gra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600"/>
            </a:pPr>
            <a:r>
              <a:rPr sz="2200" dirty="0"/>
              <a:t>Managerial</a:t>
            </a:r>
          </a:p>
          <a:p>
            <a:pPr>
              <a:defRPr sz="2600"/>
            </a:pPr>
            <a:r>
              <a:rPr sz="2200" dirty="0"/>
              <a:t>Cybernetics</a:t>
            </a:r>
          </a:p>
        </p:txBody>
      </p:sp>
      <p:sp>
        <p:nvSpPr>
          <p:cNvPr id="173" name="Shape 173"/>
          <p:cNvSpPr/>
          <p:nvPr/>
        </p:nvSpPr>
        <p:spPr>
          <a:xfrm>
            <a:off x="1051991" y="4816225"/>
            <a:ext cx="2728772" cy="4140438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7000" tIns="127000" rIns="127000" bIns="127000"/>
          <a:lstStyle/>
          <a:p>
            <a:pPr>
              <a:defRPr sz="2400"/>
            </a:pPr>
            <a:r>
              <a:rPr dirty="0"/>
              <a:t>Leadership</a:t>
            </a:r>
            <a:br>
              <a:rPr dirty="0"/>
            </a:br>
            <a:r>
              <a:rPr dirty="0"/>
              <a:t>Effectiveness</a:t>
            </a:r>
            <a:br>
              <a:rPr dirty="0"/>
            </a:br>
            <a:r>
              <a:rPr dirty="0"/>
              <a:t>Accountability</a:t>
            </a:r>
            <a:br>
              <a:rPr dirty="0"/>
            </a:br>
            <a:r>
              <a:rPr dirty="0"/>
              <a:t>Remuneration</a:t>
            </a:r>
            <a:br>
              <a:rPr dirty="0"/>
            </a:br>
            <a:r>
              <a:rPr dirty="0" smtClean="0"/>
              <a:t>Shareholders</a:t>
            </a:r>
            <a:endParaRPr lang="nl-NL" dirty="0" smtClean="0"/>
          </a:p>
          <a:p>
            <a:pPr>
              <a:defRPr sz="2400"/>
            </a:pPr>
            <a:r>
              <a:rPr lang="nl-NL" dirty="0" smtClean="0"/>
              <a:t>Stakeholders</a:t>
            </a:r>
            <a:endParaRPr dirty="0"/>
          </a:p>
          <a:p>
            <a:pPr>
              <a:defRPr sz="2400"/>
            </a:pPr>
            <a:endParaRPr dirty="0"/>
          </a:p>
          <a:p>
            <a:pPr>
              <a:defRPr sz="2400"/>
            </a:pPr>
            <a:r>
              <a:rPr sz="2000" dirty="0" smtClean="0"/>
              <a:t>(</a:t>
            </a:r>
            <a:r>
              <a:rPr lang="nl-NL" sz="2000" dirty="0" err="1" smtClean="0"/>
              <a:t>e.g</a:t>
            </a:r>
            <a:r>
              <a:rPr lang="nl-NL" sz="2000" dirty="0" smtClean="0"/>
              <a:t>, </a:t>
            </a:r>
            <a:r>
              <a:rPr sz="2000" dirty="0" smtClean="0"/>
              <a:t>UK </a:t>
            </a:r>
            <a:r>
              <a:rPr sz="2000" dirty="0"/>
              <a:t>Corporate Governance Code)</a:t>
            </a:r>
          </a:p>
        </p:txBody>
      </p:sp>
      <p:sp>
        <p:nvSpPr>
          <p:cNvPr id="174" name="Shape 174"/>
          <p:cNvSpPr/>
          <p:nvPr/>
        </p:nvSpPr>
        <p:spPr>
          <a:xfrm>
            <a:off x="5106853" y="4714337"/>
            <a:ext cx="2820813" cy="4242326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7000" tIns="127000" rIns="127000" bIns="127000"/>
          <a:lstStyle/>
          <a:p>
            <a:pPr>
              <a:defRPr sz="2400"/>
            </a:pPr>
            <a:r>
              <a:rPr lang="nl-NL" dirty="0" smtClean="0"/>
              <a:t>Stakeholders</a:t>
            </a:r>
          </a:p>
          <a:p>
            <a:pPr>
              <a:defRPr sz="2400"/>
            </a:pPr>
            <a:r>
              <a:rPr dirty="0" smtClean="0"/>
              <a:t>Interaction</a:t>
            </a:r>
            <a:endParaRPr dirty="0"/>
          </a:p>
          <a:p>
            <a:pPr>
              <a:defRPr sz="2400"/>
            </a:pPr>
            <a:r>
              <a:rPr dirty="0"/>
              <a:t>Communication</a:t>
            </a:r>
          </a:p>
          <a:p>
            <a:pPr>
              <a:defRPr sz="2400"/>
            </a:pPr>
            <a:r>
              <a:rPr dirty="0"/>
              <a:t>From differing interests to shared objectives</a:t>
            </a:r>
          </a:p>
          <a:p>
            <a:pPr>
              <a:defRPr sz="2400"/>
            </a:pPr>
            <a:r>
              <a:rPr dirty="0"/>
              <a:t>Consultation</a:t>
            </a:r>
          </a:p>
          <a:p>
            <a:pPr>
              <a:defRPr sz="2400"/>
            </a:pPr>
            <a:r>
              <a:rPr dirty="0"/>
              <a:t>Cooperation</a:t>
            </a:r>
          </a:p>
          <a:p>
            <a:pPr>
              <a:defRPr sz="2400"/>
            </a:pPr>
            <a:endParaRPr dirty="0"/>
          </a:p>
          <a:p>
            <a:pPr>
              <a:defRPr sz="2400"/>
            </a:pPr>
            <a:r>
              <a:rPr sz="2000" dirty="0" smtClean="0"/>
              <a:t>(</a:t>
            </a:r>
            <a:r>
              <a:rPr lang="nl-NL" sz="2000" dirty="0" smtClean="0"/>
              <a:t>e.g., </a:t>
            </a:r>
            <a:r>
              <a:rPr sz="2000" dirty="0" smtClean="0"/>
              <a:t>GIZ</a:t>
            </a:r>
            <a:r>
              <a:rPr sz="2000" dirty="0"/>
              <a:t>, </a:t>
            </a:r>
            <a:r>
              <a:rPr sz="2000" dirty="0" err="1"/>
              <a:t>Wageningen</a:t>
            </a:r>
            <a:r>
              <a:rPr sz="2000" dirty="0"/>
              <a:t> UR)</a:t>
            </a:r>
          </a:p>
        </p:txBody>
      </p:sp>
      <p:sp>
        <p:nvSpPr>
          <p:cNvPr id="175" name="Shape 175"/>
          <p:cNvSpPr/>
          <p:nvPr/>
        </p:nvSpPr>
        <p:spPr>
          <a:xfrm>
            <a:off x="9224037" y="4714337"/>
            <a:ext cx="2728772" cy="4242326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7000" tIns="127000" rIns="127000" bIns="127000"/>
          <a:lstStyle/>
          <a:p>
            <a:pPr>
              <a:defRPr sz="2400"/>
            </a:pPr>
            <a:r>
              <a:rPr dirty="0"/>
              <a:t>Homeostats</a:t>
            </a:r>
          </a:p>
          <a:p>
            <a:pPr>
              <a:defRPr sz="2400"/>
            </a:pPr>
            <a:r>
              <a:rPr dirty="0"/>
              <a:t>Stability</a:t>
            </a:r>
          </a:p>
          <a:p>
            <a:pPr>
              <a:defRPr sz="2400"/>
            </a:pPr>
            <a:r>
              <a:rPr dirty="0"/>
              <a:t>Requisite variety</a:t>
            </a:r>
          </a:p>
          <a:p>
            <a:pPr>
              <a:defRPr sz="2400"/>
            </a:pPr>
            <a:r>
              <a:rPr dirty="0"/>
              <a:t>Scientific</a:t>
            </a:r>
          </a:p>
          <a:p>
            <a:pPr>
              <a:defRPr sz="2400"/>
            </a:pPr>
            <a:r>
              <a:rPr dirty="0"/>
              <a:t>Model-based</a:t>
            </a:r>
          </a:p>
          <a:p>
            <a:pPr>
              <a:defRPr sz="2400"/>
            </a:pPr>
            <a:r>
              <a:rPr dirty="0"/>
              <a:t>Knowledge</a:t>
            </a:r>
          </a:p>
          <a:p>
            <a:pPr>
              <a:defRPr sz="2400"/>
            </a:pPr>
            <a:r>
              <a:rPr dirty="0"/>
              <a:t>Invariant model effective organization</a:t>
            </a:r>
          </a:p>
          <a:p>
            <a:pPr>
              <a:defRPr sz="2400"/>
            </a:pPr>
            <a:endParaRPr dirty="0"/>
          </a:p>
          <a:p>
            <a:pPr>
              <a:defRPr sz="2400"/>
            </a:pPr>
            <a:r>
              <a:rPr sz="2000" dirty="0"/>
              <a:t>(VSM Model)</a:t>
            </a:r>
          </a:p>
          <a:p>
            <a:pPr>
              <a:defRPr sz="2400"/>
            </a:pPr>
            <a:endParaRPr dirty="0"/>
          </a:p>
          <a:p>
            <a:pPr>
              <a:defRPr sz="2400"/>
            </a:pPr>
            <a:endParaRPr dirty="0"/>
          </a:p>
          <a:p>
            <a:pPr>
              <a:defRPr sz="2400"/>
            </a:pPr>
            <a:endParaRPr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4</a:t>
            </a:fld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-1704" y="9496230"/>
            <a:ext cx="1669294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(c) Olaf Brugman, 2016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741760" y="196280"/>
            <a:ext cx="11593288" cy="1840012"/>
          </a:xfrm>
          <a:prstGeom prst="rect">
            <a:avLst/>
          </a:prstGeom>
        </p:spPr>
        <p:txBody>
          <a:bodyPr>
            <a:normAutofit/>
          </a:bodyPr>
          <a:lstStyle>
            <a:lvl1pPr defTabSz="350520">
              <a:defRPr sz="4800"/>
            </a:lvl1pPr>
          </a:lstStyle>
          <a:p>
            <a:r>
              <a:rPr sz="3600" dirty="0" smtClean="0">
                <a:solidFill>
                  <a:schemeClr val="accent1"/>
                </a:solidFill>
                <a:latin typeface="+mj-lt"/>
                <a:cs typeface="Helvetica" panose="020B0604020202020204" pitchFamily="34" charset="0"/>
              </a:rPr>
              <a:t>Managerial Cybernetics</a:t>
            </a:r>
            <a:r>
              <a:rPr lang="nl-NL" sz="3600" dirty="0" smtClean="0">
                <a:solidFill>
                  <a:schemeClr val="accent1"/>
                </a:solidFill>
                <a:latin typeface="+mj-lt"/>
                <a:cs typeface="Helvetica" panose="020B0604020202020204" pitchFamily="34" charset="0"/>
              </a:rPr>
              <a:t>: </a:t>
            </a:r>
            <a:r>
              <a:rPr sz="3600" dirty="0" smtClean="0">
                <a:solidFill>
                  <a:schemeClr val="accent1"/>
                </a:solidFill>
                <a:latin typeface="+mj-lt"/>
                <a:cs typeface="Helvetica" panose="020B0604020202020204" pitchFamily="34" charset="0"/>
              </a:rPr>
              <a:t>regulates </a:t>
            </a:r>
            <a:r>
              <a:rPr sz="3600" dirty="0">
                <a:solidFill>
                  <a:schemeClr val="accent1"/>
                </a:solidFill>
                <a:latin typeface="+mj-lt"/>
                <a:cs typeface="Helvetica" panose="020B0604020202020204" pitchFamily="34" charset="0"/>
              </a:rPr>
              <a:t>based on model of a </a:t>
            </a:r>
            <a:r>
              <a:rPr sz="3600" dirty="0" smtClean="0">
                <a:solidFill>
                  <a:schemeClr val="accent1"/>
                </a:solidFill>
                <a:latin typeface="+mj-lt"/>
                <a:cs typeface="Helvetica" panose="020B0604020202020204" pitchFamily="34" charset="0"/>
              </a:rPr>
              <a:t>system</a:t>
            </a:r>
            <a:r>
              <a:rPr lang="nl-NL" sz="3600" dirty="0" smtClean="0">
                <a:solidFill>
                  <a:schemeClr val="accent1"/>
                </a:solidFill>
                <a:latin typeface="+mj-lt"/>
                <a:cs typeface="Helvetica" panose="020B0604020202020204" pitchFamily="34" charset="0"/>
              </a:rPr>
              <a:t>, </a:t>
            </a:r>
            <a:r>
              <a:rPr sz="3600" dirty="0" smtClean="0">
                <a:solidFill>
                  <a:schemeClr val="accent1"/>
                </a:solidFill>
                <a:latin typeface="+mj-lt"/>
                <a:cs typeface="Helvetica" panose="020B0604020202020204" pitchFamily="34" charset="0"/>
              </a:rPr>
              <a:t>its dynamics</a:t>
            </a:r>
            <a:r>
              <a:rPr lang="nl-NL" sz="3600" dirty="0" smtClean="0">
                <a:solidFill>
                  <a:schemeClr val="accent1"/>
                </a:solidFill>
                <a:latin typeface="+mj-lt"/>
                <a:cs typeface="Helvetica" panose="020B0604020202020204" pitchFamily="34" charset="0"/>
              </a:rPr>
              <a:t> </a:t>
            </a:r>
            <a:r>
              <a:rPr lang="nl-NL" sz="3600" dirty="0" err="1" smtClean="0">
                <a:solidFill>
                  <a:schemeClr val="accent1"/>
                </a:solidFill>
                <a:latin typeface="+mj-lt"/>
                <a:cs typeface="Helvetica" panose="020B0604020202020204" pitchFamily="34" charset="0"/>
              </a:rPr>
              <a:t>and</a:t>
            </a:r>
            <a:r>
              <a:rPr lang="nl-NL" sz="3600" dirty="0" smtClean="0">
                <a:solidFill>
                  <a:schemeClr val="accent1"/>
                </a:solidFill>
                <a:latin typeface="+mj-lt"/>
                <a:cs typeface="Helvetica" panose="020B0604020202020204" pitchFamily="34" charset="0"/>
              </a:rPr>
              <a:t> </a:t>
            </a:r>
            <a:r>
              <a:rPr lang="nl-NL" sz="3600" dirty="0" err="1" smtClean="0">
                <a:solidFill>
                  <a:schemeClr val="accent1"/>
                </a:solidFill>
                <a:latin typeface="+mj-lt"/>
                <a:cs typeface="Helvetica" panose="020B0604020202020204" pitchFamily="34" charset="0"/>
              </a:rPr>
              <a:t>scientific</a:t>
            </a:r>
            <a:r>
              <a:rPr lang="nl-NL" sz="3600" dirty="0" smtClean="0">
                <a:solidFill>
                  <a:schemeClr val="accent1"/>
                </a:solidFill>
                <a:latin typeface="+mj-lt"/>
                <a:cs typeface="Helvetica" panose="020B0604020202020204" pitchFamily="34" charset="0"/>
              </a:rPr>
              <a:t> </a:t>
            </a:r>
            <a:r>
              <a:rPr lang="nl-NL" sz="3600" dirty="0" err="1" smtClean="0">
                <a:solidFill>
                  <a:schemeClr val="accent1"/>
                </a:solidFill>
                <a:latin typeface="+mj-lt"/>
                <a:cs typeface="Helvetica" panose="020B0604020202020204" pitchFamily="34" charset="0"/>
              </a:rPr>
              <a:t>knowledge</a:t>
            </a:r>
            <a:endParaRPr sz="3600" dirty="0">
              <a:solidFill>
                <a:schemeClr val="accent1"/>
              </a:solidFill>
              <a:latin typeface="+mj-lt"/>
              <a:cs typeface="Helvetica" panose="020B0604020202020204" pitchFamily="34" charset="0"/>
            </a:endParaRPr>
          </a:p>
        </p:txBody>
      </p:sp>
      <p:graphicFrame>
        <p:nvGraphicFramePr>
          <p:cNvPr id="179" name="Table 179"/>
          <p:cNvGraphicFramePr/>
          <p:nvPr>
            <p:extLst>
              <p:ext uri="{D42A27DB-BD31-4B8C-83A1-F6EECF244321}">
                <p14:modId xmlns:p14="http://schemas.microsoft.com/office/powerpoint/2010/main" val="1813794222"/>
              </p:ext>
            </p:extLst>
          </p:nvPr>
        </p:nvGraphicFramePr>
        <p:xfrm>
          <a:off x="741760" y="2284512"/>
          <a:ext cx="11737304" cy="606172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{C7B018BB-80A7-4F77-B60F-C8B233D01FF8}</a:tableStyleId>
              </a:tblPr>
              <a:tblGrid>
                <a:gridCol w="3301068"/>
                <a:gridCol w="3112223"/>
                <a:gridCol w="5324013"/>
              </a:tblGrid>
              <a:tr h="1080145">
                <a:tc>
                  <a:txBody>
                    <a:bodyPr/>
                    <a:lstStyle/>
                    <a:p>
                      <a:pPr defTabSz="914400"/>
                      <a:r>
                        <a:rPr sz="2600" b="1" dirty="0">
                          <a:solidFill>
                            <a:schemeClr val="bg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Approach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 dirty="0">
                          <a:solidFill>
                            <a:schemeClr val="bg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Aims to regulate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nl-NL" sz="2600" b="1" dirty="0" err="1" smtClean="0">
                          <a:solidFill>
                            <a:schemeClr val="bg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Aspects</a:t>
                      </a:r>
                      <a:r>
                        <a:rPr lang="nl-NL" sz="2600" b="1" dirty="0" smtClean="0">
                          <a:solidFill>
                            <a:schemeClr val="bg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&amp; Issues</a:t>
                      </a:r>
                      <a:endParaRPr sz="2600" b="1" dirty="0">
                        <a:solidFill>
                          <a:schemeClr val="bg1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0" marR="0" marT="0" marB="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425575">
                <a:tc>
                  <a:txBody>
                    <a:bodyPr/>
                    <a:lstStyle/>
                    <a:p>
                      <a:pPr defTabSz="914400"/>
                      <a:r>
                        <a:rPr sz="2200" dirty="0">
                          <a:solidFill>
                            <a:schemeClr val="accent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Corporate Governance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 dirty="0">
                          <a:solidFill>
                            <a:schemeClr val="accent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Board, Greed &amp; Shareholder </a:t>
                      </a:r>
                      <a:r>
                        <a:rPr sz="2200" dirty="0" smtClean="0">
                          <a:solidFill>
                            <a:schemeClr val="accent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Interests</a:t>
                      </a:r>
                      <a:endParaRPr sz="2200" dirty="0">
                        <a:solidFill>
                          <a:schemeClr val="accent1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nl-NL" sz="2200" dirty="0" smtClean="0">
                          <a:solidFill>
                            <a:schemeClr val="accent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Manages accountability,</a:t>
                      </a:r>
                    </a:p>
                    <a:p>
                      <a:pPr defTabSz="914400"/>
                      <a:r>
                        <a:rPr lang="nl-NL" sz="2200" dirty="0" err="1" smtClean="0">
                          <a:solidFill>
                            <a:schemeClr val="accent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not</a:t>
                      </a:r>
                      <a:r>
                        <a:rPr lang="nl-NL" sz="2200" baseline="0" dirty="0" smtClean="0">
                          <a:solidFill>
                            <a:schemeClr val="accent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non-</a:t>
                      </a:r>
                      <a:r>
                        <a:rPr lang="nl-NL" sz="2200" baseline="0" dirty="0" err="1" smtClean="0">
                          <a:solidFill>
                            <a:schemeClr val="accent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hierarchical</a:t>
                      </a:r>
                      <a:r>
                        <a:rPr lang="nl-NL" sz="2200" baseline="0" dirty="0" smtClean="0">
                          <a:solidFill>
                            <a:schemeClr val="accent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lang="nl-NL" sz="2200" baseline="0" dirty="0" err="1" smtClean="0">
                          <a:solidFill>
                            <a:schemeClr val="accent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learning</a:t>
                      </a:r>
                      <a:r>
                        <a:rPr lang="nl-NL" sz="2200" baseline="0" dirty="0" smtClean="0">
                          <a:solidFill>
                            <a:schemeClr val="accent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lang="nl-NL" sz="2200" baseline="0" dirty="0" err="1" smtClean="0">
                          <a:solidFill>
                            <a:schemeClr val="accent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and</a:t>
                      </a:r>
                      <a:r>
                        <a:rPr lang="nl-NL" sz="2200" baseline="0" dirty="0" smtClean="0">
                          <a:solidFill>
                            <a:schemeClr val="accent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change</a:t>
                      </a:r>
                      <a:endParaRPr sz="2200" dirty="0">
                        <a:solidFill>
                          <a:schemeClr val="accent1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1425575"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Stakeholder Dialogue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 dirty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Conversation &amp; Consensus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nl-NL" sz="2200" dirty="0" err="1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Increases</a:t>
                      </a:r>
                      <a:r>
                        <a:rPr lang="nl-NL" sz="2200" baseline="0" dirty="0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lang="nl-NL" sz="2200" baseline="0" dirty="0" err="1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understanding</a:t>
                      </a:r>
                      <a:r>
                        <a:rPr lang="nl-NL" sz="2200" baseline="0" dirty="0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,</a:t>
                      </a:r>
                    </a:p>
                    <a:p>
                      <a:pPr defTabSz="914400"/>
                      <a:r>
                        <a:rPr lang="nl-NL" sz="2200" baseline="0" dirty="0" err="1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Organisation-centred</a:t>
                      </a:r>
                      <a:r>
                        <a:rPr lang="nl-NL" sz="2200" baseline="0" dirty="0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,</a:t>
                      </a:r>
                    </a:p>
                    <a:p>
                      <a:pPr defTabSz="914400"/>
                      <a:r>
                        <a:rPr lang="nl-NL" sz="2200" baseline="0" dirty="0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Conflict </a:t>
                      </a:r>
                      <a:r>
                        <a:rPr lang="nl-NL" sz="2200" baseline="0" dirty="0" err="1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and</a:t>
                      </a:r>
                      <a:r>
                        <a:rPr lang="nl-NL" sz="2200" baseline="0" dirty="0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lang="nl-NL" sz="2200" baseline="0" dirty="0" err="1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dispute</a:t>
                      </a:r>
                      <a:r>
                        <a:rPr lang="nl-NL" sz="2200" baseline="0" dirty="0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?</a:t>
                      </a:r>
                    </a:p>
                    <a:p>
                      <a:pPr defTabSz="914400"/>
                      <a:r>
                        <a:rPr lang="nl-NL" sz="2200" baseline="0" dirty="0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Consensus </a:t>
                      </a:r>
                      <a:r>
                        <a:rPr lang="nl-NL" sz="2200" baseline="0" dirty="0" err="1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may</a:t>
                      </a:r>
                      <a:r>
                        <a:rPr lang="nl-NL" sz="2200" baseline="0" dirty="0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lang="nl-NL" sz="2200" baseline="0" dirty="0" err="1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not</a:t>
                      </a:r>
                      <a:r>
                        <a:rPr lang="nl-NL" sz="2200" baseline="0" dirty="0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lang="nl-NL" sz="2200" baseline="0" dirty="0" err="1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solve</a:t>
                      </a:r>
                      <a:r>
                        <a:rPr lang="nl-NL" sz="2200" baseline="0" dirty="0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or </a:t>
                      </a:r>
                      <a:r>
                        <a:rPr lang="nl-NL" sz="2200" baseline="0" dirty="0" err="1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dissolve</a:t>
                      </a:r>
                      <a:r>
                        <a:rPr lang="nl-NL" sz="2200" baseline="0" dirty="0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lang="nl-NL" sz="2200" baseline="0" dirty="0" err="1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the</a:t>
                      </a:r>
                      <a:r>
                        <a:rPr lang="nl-NL" sz="2200" baseline="0" dirty="0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problem</a:t>
                      </a:r>
                      <a:endParaRPr sz="2200" dirty="0">
                        <a:solidFill>
                          <a:schemeClr val="accent2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1425575">
                <a:tc>
                  <a:txBody>
                    <a:bodyPr/>
                    <a:lstStyle/>
                    <a:p>
                      <a:pPr defTabSz="914400"/>
                      <a:r>
                        <a:rPr sz="2200" dirty="0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Managerial Cybernetics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 dirty="0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Dynamics of Complex Systems through effective organization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nl-NL" sz="2200" dirty="0" err="1" smtClean="0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Function</a:t>
                      </a:r>
                      <a:r>
                        <a:rPr lang="nl-NL" sz="2200" baseline="0" dirty="0" err="1" smtClean="0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ing</a:t>
                      </a:r>
                      <a:r>
                        <a:rPr lang="nl-NL" sz="2200" baseline="0" dirty="0" smtClean="0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of systems</a:t>
                      </a:r>
                    </a:p>
                    <a:p>
                      <a:pPr defTabSz="914400"/>
                      <a:r>
                        <a:rPr lang="nl-NL" sz="2200" baseline="0" dirty="0" err="1" smtClean="0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Hierarchical</a:t>
                      </a:r>
                      <a:r>
                        <a:rPr lang="nl-NL" sz="2200" baseline="0" dirty="0" smtClean="0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lang="nl-NL" sz="2200" baseline="0" dirty="0" err="1" smtClean="0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and</a:t>
                      </a:r>
                      <a:r>
                        <a:rPr lang="nl-NL" sz="2200" baseline="0" dirty="0" smtClean="0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non-</a:t>
                      </a:r>
                      <a:r>
                        <a:rPr lang="nl-NL" sz="2200" baseline="0" dirty="0" err="1" smtClean="0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hierarchical</a:t>
                      </a:r>
                      <a:r>
                        <a:rPr lang="nl-NL" sz="2200" baseline="0" dirty="0" smtClean="0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,</a:t>
                      </a:r>
                    </a:p>
                    <a:p>
                      <a:pPr defTabSz="914400"/>
                      <a:r>
                        <a:rPr lang="nl-NL" sz="2200" baseline="0" dirty="0" smtClean="0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Works on system </a:t>
                      </a:r>
                      <a:r>
                        <a:rPr lang="nl-NL" sz="2200" baseline="0" dirty="0" err="1" smtClean="0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dynamics</a:t>
                      </a:r>
                      <a:endParaRPr lang="nl-NL" sz="2200" baseline="0" dirty="0" smtClean="0">
                        <a:solidFill>
                          <a:schemeClr val="accent5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  <a:p>
                      <a:pPr defTabSz="914400"/>
                      <a:r>
                        <a:rPr lang="nl-NL" sz="2200" baseline="0" dirty="0" err="1" smtClean="0">
                          <a:solidFill>
                            <a:srgbClr val="7030A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Where</a:t>
                      </a:r>
                      <a:r>
                        <a:rPr lang="nl-NL" sz="2200" baseline="0" dirty="0" smtClean="0">
                          <a:solidFill>
                            <a:srgbClr val="7030A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are </a:t>
                      </a:r>
                      <a:r>
                        <a:rPr lang="nl-NL" sz="2200" baseline="0" dirty="0" err="1" smtClean="0">
                          <a:solidFill>
                            <a:srgbClr val="7030A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people’s</a:t>
                      </a:r>
                      <a:r>
                        <a:rPr lang="nl-NL" sz="2200" baseline="0" dirty="0" smtClean="0">
                          <a:solidFill>
                            <a:srgbClr val="7030A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lang="nl-NL" sz="2200" baseline="0" dirty="0" err="1" smtClean="0">
                          <a:solidFill>
                            <a:srgbClr val="7030A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conversations</a:t>
                      </a:r>
                      <a:r>
                        <a:rPr lang="nl-NL" sz="2200" baseline="0" dirty="0" smtClean="0">
                          <a:solidFill>
                            <a:srgbClr val="7030A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, </a:t>
                      </a:r>
                      <a:r>
                        <a:rPr lang="nl-NL" sz="2200" baseline="0" dirty="0" err="1" smtClean="0">
                          <a:solidFill>
                            <a:srgbClr val="7030A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disputes</a:t>
                      </a:r>
                      <a:r>
                        <a:rPr lang="nl-NL" sz="2200" baseline="0" dirty="0" smtClean="0">
                          <a:solidFill>
                            <a:srgbClr val="7030A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lang="nl-NL" sz="2200" baseline="0" dirty="0" err="1" smtClean="0">
                          <a:solidFill>
                            <a:srgbClr val="7030A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and</a:t>
                      </a:r>
                      <a:r>
                        <a:rPr lang="nl-NL" sz="2200" baseline="0" dirty="0" smtClean="0">
                          <a:solidFill>
                            <a:srgbClr val="7030A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lang="nl-NL" sz="2200" baseline="0" dirty="0" err="1" smtClean="0">
                          <a:solidFill>
                            <a:srgbClr val="7030A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conflicts</a:t>
                      </a:r>
                      <a:r>
                        <a:rPr lang="nl-NL" sz="2200" baseline="0" dirty="0" smtClean="0">
                          <a:solidFill>
                            <a:srgbClr val="7030A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?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jdelijke aanduiding voor dianumm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5</a:t>
            </a:fld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-1704" y="9496230"/>
            <a:ext cx="1669294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(c) Olaf Brugman, 2016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1479972"/>
          </a:xfrm>
        </p:spPr>
        <p:txBody>
          <a:bodyPr>
            <a:noAutofit/>
          </a:bodyPr>
          <a:lstStyle/>
          <a:p>
            <a:r>
              <a:rPr lang="nl-NL" sz="4400" dirty="0" err="1" smtClean="0">
                <a:solidFill>
                  <a:schemeClr val="accent1"/>
                </a:solidFill>
              </a:rPr>
              <a:t>Better</a:t>
            </a:r>
            <a:r>
              <a:rPr lang="nl-NL" sz="4400" dirty="0" smtClean="0">
                <a:solidFill>
                  <a:schemeClr val="accent1"/>
                </a:solidFill>
              </a:rPr>
              <a:t> </a:t>
            </a:r>
            <a:r>
              <a:rPr lang="nl-NL" sz="4400" dirty="0" err="1" smtClean="0">
                <a:solidFill>
                  <a:schemeClr val="accent1"/>
                </a:solidFill>
              </a:rPr>
              <a:t>functioning</a:t>
            </a:r>
            <a:r>
              <a:rPr lang="nl-NL" sz="4400" dirty="0" smtClean="0">
                <a:solidFill>
                  <a:schemeClr val="accent1"/>
                </a:solidFill>
              </a:rPr>
              <a:t> systems </a:t>
            </a:r>
            <a:r>
              <a:rPr lang="nl-NL" sz="4400" dirty="0" err="1" smtClean="0">
                <a:solidFill>
                  <a:schemeClr val="accent1"/>
                </a:solidFill>
              </a:rPr>
              <a:t>require</a:t>
            </a:r>
            <a:r>
              <a:rPr lang="nl-NL" sz="4400" dirty="0">
                <a:solidFill>
                  <a:schemeClr val="accent1"/>
                </a:solidFill>
              </a:rPr>
              <a:t/>
            </a:r>
            <a:br>
              <a:rPr lang="nl-NL" sz="4400" dirty="0">
                <a:solidFill>
                  <a:schemeClr val="accent1"/>
                </a:solidFill>
              </a:rPr>
            </a:br>
            <a:r>
              <a:rPr lang="nl-NL" sz="4400" dirty="0" err="1" smtClean="0">
                <a:solidFill>
                  <a:schemeClr val="accent1"/>
                </a:solidFill>
              </a:rPr>
              <a:t>better</a:t>
            </a:r>
            <a:r>
              <a:rPr lang="nl-NL" sz="4400" dirty="0" smtClean="0">
                <a:solidFill>
                  <a:schemeClr val="accent1"/>
                </a:solidFill>
              </a:rPr>
              <a:t> </a:t>
            </a:r>
            <a:r>
              <a:rPr lang="nl-NL" sz="4400" dirty="0" err="1" smtClean="0">
                <a:solidFill>
                  <a:schemeClr val="accent1"/>
                </a:solidFill>
              </a:rPr>
              <a:t>functioning</a:t>
            </a:r>
            <a:r>
              <a:rPr lang="nl-NL" sz="4400" dirty="0" smtClean="0">
                <a:solidFill>
                  <a:schemeClr val="accent1"/>
                </a:solidFill>
              </a:rPr>
              <a:t> </a:t>
            </a:r>
            <a:r>
              <a:rPr lang="nl-NL" sz="4400" dirty="0" err="1" smtClean="0">
                <a:solidFill>
                  <a:schemeClr val="accent1"/>
                </a:solidFill>
              </a:rPr>
              <a:t>models</a:t>
            </a:r>
            <a:endParaRPr lang="nl-NL" sz="4400" dirty="0">
              <a:solidFill>
                <a:schemeClr val="accent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6</a:t>
            </a:fld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-1704" y="9496230"/>
            <a:ext cx="1669294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(c) Olaf Brugman, 2016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027" name="3628F2DC-8185-42CC-AB99-981DC5062303" descr="3628F2DC-8185-42CC-AB99-981DC50623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840" y="2007263"/>
            <a:ext cx="10009112" cy="70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vak 10"/>
          <p:cNvSpPr txBox="1"/>
          <p:nvPr/>
        </p:nvSpPr>
        <p:spPr>
          <a:xfrm>
            <a:off x="7798544" y="9036370"/>
            <a:ext cx="3788464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noProof="0" dirty="0" err="1" smtClean="0">
                <a:solidFill>
                  <a:schemeClr val="tx1"/>
                </a:solidFill>
                <a:ea typeface="+mj-ea"/>
                <a:cs typeface="+mj-cs"/>
              </a:rPr>
              <a:t>Graphic</a:t>
            </a:r>
            <a:r>
              <a:rPr lang="nl-NL" sz="1200" i="1" noProof="0" dirty="0" smtClean="0">
                <a:solidFill>
                  <a:schemeClr val="tx1"/>
                </a:solidFill>
                <a:ea typeface="+mj-ea"/>
                <a:cs typeface="+mj-cs"/>
              </a:rPr>
              <a:t>: “Model” </a:t>
            </a:r>
            <a:r>
              <a:rPr lang="nl-NL" sz="1200" i="1" noProof="0" dirty="0" err="1" smtClean="0">
                <a:solidFill>
                  <a:schemeClr val="tx1"/>
                </a:solidFill>
                <a:ea typeface="+mj-ea"/>
                <a:cs typeface="+mj-cs"/>
              </a:rPr>
              <a:t>mindmap</a:t>
            </a:r>
            <a:r>
              <a:rPr lang="nl-NL" sz="1200" i="1" noProof="0" dirty="0" smtClean="0">
                <a:solidFill>
                  <a:schemeClr val="tx1"/>
                </a:solidFill>
                <a:ea typeface="+mj-ea"/>
                <a:cs typeface="+mj-cs"/>
              </a:rPr>
              <a:t>, </a:t>
            </a:r>
            <a:r>
              <a:rPr lang="nl-NL" sz="1200" i="1" noProof="0" dirty="0" err="1" smtClean="0">
                <a:solidFill>
                  <a:schemeClr val="tx1"/>
                </a:solidFill>
                <a:ea typeface="+mj-ea"/>
                <a:cs typeface="+mj-cs"/>
              </a:rPr>
              <a:t>by</a:t>
            </a:r>
            <a:r>
              <a:rPr lang="nl-NL" sz="1200" i="1" noProof="0" dirty="0" smtClean="0">
                <a:solidFill>
                  <a:schemeClr val="tx1"/>
                </a:solidFill>
                <a:ea typeface="+mj-ea"/>
                <a:cs typeface="+mj-cs"/>
              </a:rPr>
              <a:t> © Olaf Brugman, 2016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120992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499" y="444500"/>
            <a:ext cx="11845861" cy="1623988"/>
          </a:xfrm>
        </p:spPr>
        <p:txBody>
          <a:bodyPr>
            <a:normAutofit fontScale="90000"/>
          </a:bodyPr>
          <a:lstStyle/>
          <a:p>
            <a:r>
              <a:rPr lang="nl-NL" sz="4400" dirty="0" smtClean="0">
                <a:solidFill>
                  <a:schemeClr val="accent1"/>
                </a:solidFill>
              </a:rPr>
              <a:t>Multi-Stakeholder </a:t>
            </a:r>
            <a:r>
              <a:rPr lang="nl-NL" sz="4400" dirty="0" err="1" smtClean="0">
                <a:solidFill>
                  <a:schemeClr val="accent1"/>
                </a:solidFill>
              </a:rPr>
              <a:t>Dialogue</a:t>
            </a:r>
            <a:r>
              <a:rPr lang="nl-NL" sz="4400" dirty="0" smtClean="0">
                <a:solidFill>
                  <a:schemeClr val="accent1"/>
                </a:solidFill>
              </a:rPr>
              <a:t> </a:t>
            </a:r>
            <a:r>
              <a:rPr lang="nl-NL" sz="4400" dirty="0" err="1" smtClean="0">
                <a:solidFill>
                  <a:schemeClr val="accent1"/>
                </a:solidFill>
              </a:rPr>
              <a:t>and</a:t>
            </a:r>
            <a:r>
              <a:rPr lang="nl-NL" sz="4400" dirty="0" smtClean="0">
                <a:solidFill>
                  <a:schemeClr val="accent1"/>
                </a:solidFill>
              </a:rPr>
              <a:t> Action-</a:t>
            </a:r>
            <a:r>
              <a:rPr lang="nl-NL" sz="4400" dirty="0" err="1" smtClean="0">
                <a:solidFill>
                  <a:schemeClr val="accent1"/>
                </a:solidFill>
              </a:rPr>
              <a:t>seeking</a:t>
            </a:r>
            <a:r>
              <a:rPr lang="nl-NL" sz="4400" dirty="0">
                <a:solidFill>
                  <a:schemeClr val="accent1"/>
                </a:solidFill>
              </a:rPr>
              <a:t/>
            </a:r>
            <a:br>
              <a:rPr lang="nl-NL" sz="4400" dirty="0">
                <a:solidFill>
                  <a:schemeClr val="accent1"/>
                </a:solidFill>
              </a:rPr>
            </a:br>
            <a:r>
              <a:rPr lang="nl-NL" sz="4400" dirty="0" smtClean="0">
                <a:solidFill>
                  <a:schemeClr val="accent1"/>
                </a:solidFill>
              </a:rPr>
              <a:t>on </a:t>
            </a:r>
            <a:r>
              <a:rPr lang="nl-NL" sz="4400" dirty="0">
                <a:solidFill>
                  <a:schemeClr val="accent1"/>
                </a:solidFill>
              </a:rPr>
              <a:t>Responsible </a:t>
            </a:r>
            <a:r>
              <a:rPr lang="nl-NL" sz="4400" dirty="0" smtClean="0">
                <a:solidFill>
                  <a:schemeClr val="accent1"/>
                </a:solidFill>
              </a:rPr>
              <a:t>Soy </a:t>
            </a:r>
            <a:r>
              <a:rPr lang="nl-NL" sz="4400" dirty="0" err="1" smtClean="0">
                <a:solidFill>
                  <a:schemeClr val="accent1"/>
                </a:solidFill>
              </a:rPr>
              <a:t>through</a:t>
            </a:r>
            <a:r>
              <a:rPr lang="nl-NL" sz="4400" dirty="0">
                <a:solidFill>
                  <a:schemeClr val="accent1"/>
                </a:solidFill>
              </a:rPr>
              <a:t/>
            </a:r>
            <a:br>
              <a:rPr lang="nl-NL" sz="4400" dirty="0">
                <a:solidFill>
                  <a:schemeClr val="accent1"/>
                </a:solidFill>
              </a:rPr>
            </a:br>
            <a:r>
              <a:rPr lang="nl-NL" sz="4400" dirty="0" smtClean="0">
                <a:solidFill>
                  <a:schemeClr val="accent1"/>
                </a:solidFill>
              </a:rPr>
              <a:t>Malik Super </a:t>
            </a:r>
            <a:r>
              <a:rPr lang="nl-NL" sz="4400" dirty="0" err="1" smtClean="0">
                <a:solidFill>
                  <a:schemeClr val="accent1"/>
                </a:solidFill>
              </a:rPr>
              <a:t>Syntegration</a:t>
            </a:r>
            <a:r>
              <a:rPr lang="nl-NL" sz="4400" dirty="0" smtClean="0">
                <a:solidFill>
                  <a:schemeClr val="accent1"/>
                </a:solidFill>
              </a:rPr>
              <a:t>®</a:t>
            </a:r>
            <a:endParaRPr lang="nl-NL" sz="4400" dirty="0">
              <a:solidFill>
                <a:schemeClr val="accent1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57784" y="2670163"/>
            <a:ext cx="4397772" cy="5957416"/>
          </a:xfrm>
        </p:spPr>
        <p:txBody>
          <a:bodyPr lIns="0" tIns="0" rIns="0" bIns="0" anchor="t" anchorCtr="0">
            <a:normAutofit fontScale="92500" lnSpcReduction="10000"/>
          </a:bodyPr>
          <a:lstStyle/>
          <a:p>
            <a:r>
              <a:rPr lang="nl-NL" sz="2800" dirty="0" smtClean="0"/>
              <a:t>“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How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to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arrive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at 100%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responsible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soy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in Europe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by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2020?”</a:t>
            </a:r>
          </a:p>
          <a:p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Non-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hierarchical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network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of experts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organisations</a:t>
            </a:r>
            <a:endParaRPr lang="nl-NL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Intention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: move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market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to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fully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sustainable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soy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supply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chains</a:t>
            </a:r>
            <a:endParaRPr lang="nl-NL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Industry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, trade, farmers,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civil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society;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Nine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countries</a:t>
            </a:r>
            <a:endParaRPr lang="nl-NL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nl-NL" sz="2800" dirty="0" smtClean="0"/>
          </a:p>
          <a:p>
            <a:endParaRPr lang="nl-NL" sz="280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7</a:t>
            </a:fld>
            <a:endParaRPr lang="nl-NL"/>
          </a:p>
        </p:txBody>
      </p:sp>
      <p:pic>
        <p:nvPicPr>
          <p:cNvPr id="2050" name="F98487AA-3D87-4FE6-B60A-55A79B0BE234" descr="F98487AA-3D87-4FE6-B60A-55A79B0BE2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86043" y="2644552"/>
            <a:ext cx="7312318" cy="54006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66"/>
          <p:cNvSpPr/>
          <p:nvPr/>
        </p:nvSpPr>
        <p:spPr>
          <a:xfrm>
            <a:off x="5874480" y="8214722"/>
            <a:ext cx="653544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i="1"/>
            </a:lvl1pPr>
          </a:lstStyle>
          <a:p>
            <a:r>
              <a:rPr lang="nl-NL" sz="1200" dirty="0" smtClean="0"/>
              <a:t>Soy </a:t>
            </a:r>
            <a:r>
              <a:rPr lang="nl-NL" sz="1200" dirty="0" err="1" smtClean="0"/>
              <a:t>Syntegration</a:t>
            </a:r>
            <a:r>
              <a:rPr lang="nl-NL" sz="1200" dirty="0" smtClean="0"/>
              <a:t>® </a:t>
            </a:r>
            <a:r>
              <a:rPr lang="nl-NL" sz="1200" dirty="0" err="1" smtClean="0"/>
              <a:t>powered</a:t>
            </a:r>
            <a:r>
              <a:rPr lang="nl-NL" sz="1200" dirty="0" smtClean="0"/>
              <a:t> </a:t>
            </a:r>
            <a:r>
              <a:rPr lang="nl-NL" sz="1200" dirty="0" err="1" smtClean="0"/>
              <a:t>by</a:t>
            </a:r>
            <a:r>
              <a:rPr lang="nl-NL" sz="1200" dirty="0" smtClean="0"/>
              <a:t> Malik </a:t>
            </a:r>
            <a:r>
              <a:rPr lang="nl-NL" sz="1200" dirty="0" err="1" smtClean="0"/>
              <a:t>Institute</a:t>
            </a:r>
            <a:r>
              <a:rPr lang="nl-NL" sz="1200" dirty="0" smtClean="0"/>
              <a:t> </a:t>
            </a:r>
            <a:r>
              <a:rPr lang="nl-NL" sz="1200" dirty="0" err="1" smtClean="0"/>
              <a:t>and</a:t>
            </a:r>
            <a:r>
              <a:rPr lang="nl-NL" sz="1200" dirty="0" smtClean="0"/>
              <a:t> </a:t>
            </a:r>
            <a:r>
              <a:rPr lang="nl-NL" sz="1200" dirty="0" err="1" smtClean="0"/>
              <a:t>Rountd</a:t>
            </a:r>
            <a:r>
              <a:rPr lang="nl-NL" sz="1200" dirty="0" smtClean="0"/>
              <a:t> Table </a:t>
            </a:r>
            <a:r>
              <a:rPr lang="nl-NL" sz="1200" dirty="0" err="1" smtClean="0"/>
              <a:t>for</a:t>
            </a:r>
            <a:r>
              <a:rPr lang="nl-NL" sz="1200" dirty="0" smtClean="0"/>
              <a:t> Responsible Soy (RTRS),</a:t>
            </a:r>
          </a:p>
          <a:p>
            <a:r>
              <a:rPr lang="nl-NL" sz="1200" dirty="0" smtClean="0"/>
              <a:t>St. Gallen, Switzerland, 26-29 </a:t>
            </a:r>
            <a:r>
              <a:rPr lang="nl-NL" sz="1200" dirty="0" err="1" smtClean="0"/>
              <a:t>January</a:t>
            </a:r>
            <a:r>
              <a:rPr lang="nl-NL" sz="1200" dirty="0" smtClean="0"/>
              <a:t> 2016. </a:t>
            </a:r>
            <a:r>
              <a:rPr sz="1200" dirty="0" smtClean="0"/>
              <a:t>Photo </a:t>
            </a:r>
            <a:r>
              <a:rPr sz="1200" dirty="0"/>
              <a:t>(C)  Olaf Brugman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-1704" y="9496230"/>
            <a:ext cx="1669294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(c) Olaf Brugman, 2016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50489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0385" y="1088247"/>
            <a:ext cx="11344941" cy="970846"/>
          </a:xfrm>
        </p:spPr>
        <p:txBody>
          <a:bodyPr/>
          <a:lstStyle/>
          <a:p>
            <a:pPr>
              <a:spcBef>
                <a:spcPts val="815"/>
              </a:spcBef>
              <a:spcAft>
                <a:spcPts val="815"/>
              </a:spcAft>
            </a:pPr>
            <a:r>
              <a:rPr lang="en-US" sz="2200" dirty="0"/>
              <a:t>31 experts shaping Europe‘s future towards responsible soy</a:t>
            </a:r>
            <a:endParaRPr lang="en-US" sz="2200" b="0" dirty="0"/>
          </a:p>
        </p:txBody>
      </p:sp>
      <p:sp>
        <p:nvSpPr>
          <p:cNvPr id="3" name="Textfeld 2"/>
          <p:cNvSpPr txBox="1"/>
          <p:nvPr/>
        </p:nvSpPr>
        <p:spPr>
          <a:xfrm>
            <a:off x="3079355" y="8292778"/>
            <a:ext cx="6082372" cy="329521"/>
          </a:xfrm>
          <a:prstGeom prst="rect">
            <a:avLst/>
          </a:prstGeom>
          <a:ln algn="ctr"/>
        </p:spPr>
        <p:txBody>
          <a:bodyPr wrap="square" lIns="48867" tIns="48867" rIns="48867" bIns="48867" rtlCol="0" anchor="t">
            <a:spAutoFit/>
          </a:bodyPr>
          <a:lstStyle/>
          <a:p>
            <a:pPr defTabSz="1241298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500" b="1" dirty="0"/>
              <a:t>Malik Institute, St. </a:t>
            </a:r>
            <a:r>
              <a:rPr lang="en-GB" sz="1500" b="1" dirty="0" err="1"/>
              <a:t>Gallen</a:t>
            </a:r>
            <a:r>
              <a:rPr lang="en-GB" sz="1500" b="1" dirty="0"/>
              <a:t> January 26-29 2016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13" y="2247129"/>
            <a:ext cx="10514179" cy="5859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92" y="7665818"/>
            <a:ext cx="1317801" cy="140941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702200" y="9341296"/>
            <a:ext cx="7286216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Source: 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4"/>
              </a:rPr>
              <a:t>Malik Super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4"/>
              </a:rPr>
              <a:t>Syntegration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4"/>
              </a:rPr>
              <a:t>® on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4"/>
              </a:rPr>
              <a:t>responsible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4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4"/>
              </a:rPr>
              <a:t>soy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4"/>
              </a:rPr>
              <a:t>,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4"/>
              </a:rPr>
              <a:t>by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4"/>
              </a:rPr>
              <a:t> RTRS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4"/>
              </a:rPr>
              <a:t>and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4"/>
              </a:rPr>
              <a:t> Malik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4"/>
              </a:rPr>
              <a:t>Institute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.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Used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with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permission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504348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-1963985" y="3243113"/>
            <a:ext cx="10142833" cy="97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41298">
              <a:spcBef>
                <a:spcPts val="815"/>
              </a:spcBef>
              <a:spcAft>
                <a:spcPts val="815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15"/>
              </a:spcBef>
              <a:spcAft>
                <a:spcPts val="815"/>
              </a:spcAft>
            </a:pPr>
            <a:r>
              <a:rPr lang="en-US" sz="2200" dirty="0"/>
              <a:t>31 experts from 26 organizations contributed to the results</a:t>
            </a:r>
            <a:br>
              <a:rPr lang="en-US" sz="2200" dirty="0"/>
            </a:br>
            <a:r>
              <a:rPr lang="en-US" sz="2200" dirty="0"/>
              <a:t>Among them …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-17915" y="2137239"/>
            <a:ext cx="13024807" cy="72826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EE6F2"/>
              </a:gs>
              <a:gs pos="76000">
                <a:srgbClr val="BACEE6"/>
              </a:gs>
              <a:gs pos="100000">
                <a:srgbClr val="A8C2E0"/>
              </a:gs>
            </a:gsLst>
            <a:lin ang="5400000" scaled="1"/>
          </a:gradFill>
        </p:spPr>
        <p:txBody>
          <a:bodyPr lIns="293201" tIns="146600" rIns="293201" bIns="97733" anchor="t" anchorCtr="0"/>
          <a:lstStyle/>
          <a:p>
            <a:r>
              <a:rPr lang="en-US" sz="1100" i="1" dirty="0"/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045" y="7308698"/>
            <a:ext cx="1358769" cy="162803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52" y="7613063"/>
            <a:ext cx="2118466" cy="145002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0" y="4845135"/>
            <a:ext cx="1009739" cy="162210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68" y="2650866"/>
            <a:ext cx="2400886" cy="88432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5" y="3753769"/>
            <a:ext cx="3001108" cy="77543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900" y="7615363"/>
            <a:ext cx="2580954" cy="65024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90" y="4217780"/>
            <a:ext cx="1831760" cy="128026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21" y="4068173"/>
            <a:ext cx="2400886" cy="85750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80" y="5080394"/>
            <a:ext cx="1449865" cy="189406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003" y="7681922"/>
            <a:ext cx="1800665" cy="1302026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400" y="4476686"/>
            <a:ext cx="2040753" cy="2210816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51" y="2430044"/>
            <a:ext cx="2400886" cy="938792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840" y="4668147"/>
            <a:ext cx="1998383" cy="195072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76" y="3849278"/>
            <a:ext cx="3847358" cy="750235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BF9F8"/>
              </a:clrFrom>
              <a:clrTo>
                <a:srgbClr val="FBF9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67" y="2228780"/>
            <a:ext cx="1751486" cy="1897444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42" y="8729528"/>
            <a:ext cx="3241196" cy="333562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9" y="5228294"/>
            <a:ext cx="1875692" cy="1882987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63" y="5693267"/>
            <a:ext cx="883142" cy="1664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481" y="7615364"/>
            <a:ext cx="2482029" cy="812570"/>
          </a:xfrm>
          <a:prstGeom prst="rect">
            <a:avLst/>
          </a:prstGeom>
        </p:spPr>
      </p:pic>
      <p:pic>
        <p:nvPicPr>
          <p:cNvPr id="27" name="Picture 1" descr="image00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23" y="2557944"/>
            <a:ext cx="2946003" cy="105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03" y="6697611"/>
            <a:ext cx="2772876" cy="842078"/>
          </a:xfrm>
          <a:prstGeom prst="rect">
            <a:avLst/>
          </a:prstGeom>
        </p:spPr>
      </p:pic>
      <p:sp>
        <p:nvSpPr>
          <p:cNvPr id="30" name="Tekstvak 29"/>
          <p:cNvSpPr txBox="1"/>
          <p:nvPr/>
        </p:nvSpPr>
        <p:spPr>
          <a:xfrm>
            <a:off x="4765604" y="9469979"/>
            <a:ext cx="7286216" cy="2573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Source: 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24"/>
              </a:rPr>
              <a:t>Malik Super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24"/>
              </a:rPr>
              <a:t>Syntegration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24"/>
              </a:rPr>
              <a:t>® on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24"/>
              </a:rPr>
              <a:t>responsible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24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24"/>
              </a:rPr>
              <a:t>soy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24"/>
              </a:rPr>
              <a:t>,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24"/>
              </a:rPr>
              <a:t>by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24"/>
              </a:rPr>
              <a:t> RTRS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24"/>
              </a:rPr>
              <a:t>and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  <a:hlinkClick r:id="rId24"/>
              </a:rPr>
              <a:t> Malik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  <a:hlinkClick r:id="rId24"/>
              </a:rPr>
              <a:t>Institute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.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Used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with</a:t>
            </a:r>
            <a:r>
              <a:rPr lang="nl-NL" sz="1200" i="1" dirty="0" smtClean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nl-NL" sz="1200" i="1" dirty="0" err="1" smtClean="0">
                <a:solidFill>
                  <a:schemeClr val="tx1"/>
                </a:solidFill>
                <a:ea typeface="+mj-ea"/>
                <a:cs typeface="+mj-cs"/>
              </a:rPr>
              <a:t>permission</a:t>
            </a:r>
            <a:endParaRPr kumimoji="0" lang="nl-NL" sz="120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51348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uaRqXqM0eafU_y8yx07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8VDbHUokagaSjMdI0d9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91ow5d0ivF5pJ6Qdi1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ryMGi3Af0Wr9_OI94.oD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uaRqXqM0eafU_y8yx07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ryMGi3Af0Wr9_OI94.oD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ryMGi3Af0Wr9_OI94.oD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8VDbHUokagaSjMdI0d9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QMxA9iNp0KIWCZDUqSSA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5_Malik-Master-DE">
  <a:themeElements>
    <a:clrScheme name="Malik-MZSG-Colors">
      <a:dk1>
        <a:srgbClr val="000000"/>
      </a:dk1>
      <a:lt1>
        <a:srgbClr val="FFFFFF"/>
      </a:lt1>
      <a:dk2>
        <a:srgbClr val="000000"/>
      </a:dk2>
      <a:lt2>
        <a:srgbClr val="E62614"/>
      </a:lt2>
      <a:accent1>
        <a:srgbClr val="15935A"/>
      </a:accent1>
      <a:accent2>
        <a:srgbClr val="C0C0C0"/>
      </a:accent2>
      <a:accent3>
        <a:srgbClr val="4B4B4B"/>
      </a:accent3>
      <a:accent4>
        <a:srgbClr val="345996"/>
      </a:accent4>
      <a:accent5>
        <a:srgbClr val="A6B8D0"/>
      </a:accent5>
      <a:accent6>
        <a:srgbClr val="6382AD"/>
      </a:accent6>
      <a:hlink>
        <a:srgbClr val="0000FF"/>
      </a:hlink>
      <a:folHlink>
        <a:srgbClr val="800080"/>
      </a:folHlink>
    </a:clrScheme>
    <a:fontScheme name="Malik-MZSG-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46800" rIns="36000" bIns="46800" numCol="1" rtlCol="0" anchor="ctr" anchorCtr="0" compatLnSpc="1">
        <a:prstTxWarp prst="textNoShape">
          <a:avLst/>
        </a:prstTxWarp>
      </a:bodyPr>
      <a:lstStyle>
        <a:defPPr algn="ctr">
          <a:spcBef>
            <a:spcPts val="0"/>
          </a:spcBef>
          <a:spcAft>
            <a:spcPts val="0"/>
          </a:spcAft>
          <a:defRPr sz="1200" b="1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triangle" w="med" len="med"/>
          <a:tailEnd type="triangle" w="med" len="med"/>
        </a:ln>
        <a:effectLst/>
      </a:spPr>
      <a:bodyPr/>
      <a:lstStyle/>
    </a:lnDef>
    <a:txDef>
      <a:spPr>
        <a:ln algn="ctr"/>
      </a:spPr>
      <a:bodyPr wrap="none" lIns="36000" tIns="36000" rIns="36000" bIns="36000" rtlCol="0" anchor="t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j-ea"/>
            <a:cs typeface="+mj-cs"/>
          </a:defRPr>
        </a:defPPr>
      </a:lstStyle>
    </a:txDef>
  </a:objectDefaults>
  <a:extraClrSchemeLst>
    <a:extraClrScheme>
      <a:clrScheme name="Malik-MZSG-le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3E3E3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EFEFEF"/>
        </a:accent5>
        <a:accent6>
          <a:srgbClr val="BCBCBC"/>
        </a:accent6>
        <a:hlink>
          <a:srgbClr val="B0B0B0"/>
        </a:hlink>
        <a:folHlink>
          <a:srgbClr val="8585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ik-MZSG-leer 2">
        <a:dk1>
          <a:srgbClr val="000000"/>
        </a:dk1>
        <a:lt1>
          <a:srgbClr val="FFFFFF"/>
        </a:lt1>
        <a:dk2>
          <a:srgbClr val="000000"/>
        </a:dk2>
        <a:lt2>
          <a:srgbClr val="FF0000"/>
        </a:lt2>
        <a:accent1>
          <a:srgbClr val="F0F0F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F6F6F6"/>
        </a:accent5>
        <a:accent6>
          <a:srgbClr val="C8C8C8"/>
        </a:accent6>
        <a:hlink>
          <a:srgbClr val="B2C2E0"/>
        </a:hlink>
        <a:folHlink>
          <a:srgbClr val="767C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u_DE.potx" id="{538CB0C3-32FB-46C7-841E-F77CE07F3E4A}" vid="{A98D1B0E-0242-4B5F-AF45-D6A3199CE78D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alik-MZSG-Colors">
    <a:dk1>
      <a:srgbClr val="000000"/>
    </a:dk1>
    <a:lt1>
      <a:srgbClr val="FFFFFF"/>
    </a:lt1>
    <a:dk2>
      <a:srgbClr val="000000"/>
    </a:dk2>
    <a:lt2>
      <a:srgbClr val="E62614"/>
    </a:lt2>
    <a:accent1>
      <a:srgbClr val="15935A"/>
    </a:accent1>
    <a:accent2>
      <a:srgbClr val="C0C0C0"/>
    </a:accent2>
    <a:accent3>
      <a:srgbClr val="4B4B4B"/>
    </a:accent3>
    <a:accent4>
      <a:srgbClr val="345996"/>
    </a:accent4>
    <a:accent5>
      <a:srgbClr val="A6B8D0"/>
    </a:accent5>
    <a:accent6>
      <a:srgbClr val="6382A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1643</Words>
  <Application>Microsoft Office PowerPoint</Application>
  <PresentationFormat>Custom</PresentationFormat>
  <Paragraphs>286</Paragraphs>
  <Slides>19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Bodoni SvtyTwo ITC TT-Book</vt:lpstr>
      <vt:lpstr>Calibri</vt:lpstr>
      <vt:lpstr>Helvetica</vt:lpstr>
      <vt:lpstr>Helvetica Light</vt:lpstr>
      <vt:lpstr>Helvetica Neue</vt:lpstr>
      <vt:lpstr>Palatino</vt:lpstr>
      <vt:lpstr>Wingdings</vt:lpstr>
      <vt:lpstr>Zapf Dingbats</vt:lpstr>
      <vt:lpstr>White</vt:lpstr>
      <vt:lpstr>35_Malik-Master-DE</vt:lpstr>
      <vt:lpstr>think-cell Folie</vt:lpstr>
      <vt:lpstr>The Model in The Middle</vt:lpstr>
      <vt:lpstr>Introduction</vt:lpstr>
      <vt:lpstr>"Institutions are stuck with their ponderous machinery, while the newspapers reflect the public rage"</vt:lpstr>
      <vt:lpstr>Approaches to (controlled) change</vt:lpstr>
      <vt:lpstr>Managerial Cybernetics: regulates based on model of a system, its dynamics and scientific knowledge</vt:lpstr>
      <vt:lpstr>Better functioning systems require better functioning models</vt:lpstr>
      <vt:lpstr>Multi-Stakeholder Dialogue and Action-seeking on Responsible Soy through Malik Super Syntegration®</vt:lpstr>
      <vt:lpstr>31 experts shaping Europe‘s future towards responsible soy</vt:lpstr>
      <vt:lpstr>31 experts from 26 organizations contributed to the results Among them …</vt:lpstr>
      <vt:lpstr>The Syntegration changed the participants’ perspective</vt:lpstr>
      <vt:lpstr>Having a holistic understanding of the system is crucial before taking action</vt:lpstr>
      <vt:lpstr>Effective Governance is the most essential variable for moving the system  </vt:lpstr>
      <vt:lpstr>64% of the actions equals 80% of the change effect within the Responsible Soy System Create a “Responsible Soy Alliance” and “Determine Multi-Stakeholder Governance” have the greatest systemic impact</vt:lpstr>
      <vt:lpstr>Complex systems are counterintuitive Ordinary rankings are in many cases drastically misleading as compared to a systemic diagnosis </vt:lpstr>
      <vt:lpstr>The Transformation Navigation Hub (TNH): How to turn initiatives into actions with clear accountability to drive them forward?</vt:lpstr>
      <vt:lpstr>Lessons-learned</vt:lpstr>
      <vt:lpstr>Dialogue and conversation in the Viable System Model?</vt:lpstr>
      <vt:lpstr>Dialogue and the VSM: Final conclusions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Model in The Middle</dc:title>
  <dc:creator>Brugman, OPG (Olaf)</dc:creator>
  <cp:lastModifiedBy>Cardoso-Castro, Pedro-Pablo</cp:lastModifiedBy>
  <cp:revision>36</cp:revision>
  <dcterms:modified xsi:type="dcterms:W3CDTF">2016-09-09T12:23:05Z</dcterms:modified>
</cp:coreProperties>
</file>