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6" r:id="rId5"/>
    <p:sldId id="259" r:id="rId6"/>
    <p:sldId id="268" r:id="rId7"/>
    <p:sldId id="261" r:id="rId8"/>
    <p:sldId id="260" r:id="rId9"/>
    <p:sldId id="267" r:id="rId10"/>
    <p:sldId id="262" r:id="rId11"/>
    <p:sldId id="263" r:id="rId12"/>
    <p:sldId id="264" r:id="rId13"/>
    <p:sldId id="265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9FF99"/>
    <a:srgbClr val="FFFF99"/>
    <a:srgbClr val="FFFF66"/>
    <a:srgbClr val="FFFF00"/>
    <a:srgbClr val="FFCC00"/>
    <a:srgbClr val="FF9933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660"/>
  </p:normalViewPr>
  <p:slideViewPr>
    <p:cSldViewPr snapToGrid="0">
      <p:cViewPr varScale="1">
        <p:scale>
          <a:sx n="41" d="100"/>
          <a:sy n="41" d="100"/>
        </p:scale>
        <p:origin x="294" y="60"/>
      </p:cViewPr>
      <p:guideLst>
        <p:guide orient="horz" pos="2160"/>
        <p:guide pos="3840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6B46F-D95F-44F6-8736-7835777423E5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5C4B6-78A7-47E2-BBCA-D79BB083CB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41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5C4B6-78A7-47E2-BBCA-D79BB083CB1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995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34A9-05D2-41DF-A1DE-F19689B35330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E25E-A7C9-4CB2-93C7-62F064BFA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12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34A9-05D2-41DF-A1DE-F19689B35330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E25E-A7C9-4CB2-93C7-62F064BFA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4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34A9-05D2-41DF-A1DE-F19689B35330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E25E-A7C9-4CB2-93C7-62F064BFA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4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34A9-05D2-41DF-A1DE-F19689B35330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E25E-A7C9-4CB2-93C7-62F064BFA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8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34A9-05D2-41DF-A1DE-F19689B35330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E25E-A7C9-4CB2-93C7-62F064BFA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68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34A9-05D2-41DF-A1DE-F19689B35330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E25E-A7C9-4CB2-93C7-62F064BFA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40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34A9-05D2-41DF-A1DE-F19689B35330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E25E-A7C9-4CB2-93C7-62F064BFA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12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34A9-05D2-41DF-A1DE-F19689B35330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E25E-A7C9-4CB2-93C7-62F064BFA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19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34A9-05D2-41DF-A1DE-F19689B35330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E25E-A7C9-4CB2-93C7-62F064BFA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149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34A9-05D2-41DF-A1DE-F19689B35330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E25E-A7C9-4CB2-93C7-62F064BFA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268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34A9-05D2-41DF-A1DE-F19689B35330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E25E-A7C9-4CB2-93C7-62F064BFA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486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134A9-05D2-41DF-A1DE-F19689B35330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8E25E-A7C9-4CB2-93C7-62F064BFA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56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Cybernetics and Government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Metaphorum</a:t>
            </a:r>
            <a:r>
              <a:rPr lang="en-GB" dirty="0"/>
              <a:t> Conference </a:t>
            </a:r>
          </a:p>
          <a:p>
            <a:r>
              <a:rPr lang="en-GB" dirty="0"/>
              <a:t>Leeds Beckett 2016</a:t>
            </a:r>
          </a:p>
          <a:p>
            <a:r>
              <a:rPr lang="en-GB" dirty="0"/>
              <a:t>Robin </a:t>
            </a:r>
            <a:r>
              <a:rPr lang="en-GB" dirty="0" err="1"/>
              <a:t>Asby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1030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b="1" dirty="0"/>
              <a:t>Frame 2 - The Community in Focus (as a whole) - who should manage?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1357"/>
            <a:ext cx="10515600" cy="4765606"/>
          </a:xfrm>
        </p:spPr>
        <p:txBody>
          <a:bodyPr/>
          <a:lstStyle/>
          <a:p>
            <a:r>
              <a:rPr lang="en-GB" dirty="0"/>
              <a:t>The ideal as in the Ancient Greek city states – all citizens?</a:t>
            </a:r>
          </a:p>
          <a:p>
            <a:pPr lvl="1"/>
            <a:r>
              <a:rPr lang="en-GB" dirty="0"/>
              <a:t>Captures the full variety of culture, attitudes, skills, and knowledge? </a:t>
            </a:r>
          </a:p>
          <a:p>
            <a:r>
              <a:rPr lang="en-GB" dirty="0"/>
              <a:t>If not feasible then ‘representatives’ - </a:t>
            </a:r>
            <a:r>
              <a:rPr lang="en-GB" i="1" dirty="0"/>
              <a:t>standing for </a:t>
            </a:r>
            <a:r>
              <a:rPr lang="en-GB" dirty="0"/>
              <a:t>all citizens? </a:t>
            </a:r>
          </a:p>
          <a:p>
            <a:r>
              <a:rPr lang="en-GB" dirty="0"/>
              <a:t>Who?</a:t>
            </a:r>
          </a:p>
          <a:p>
            <a:pPr lvl="1"/>
            <a:r>
              <a:rPr lang="en-GB" dirty="0"/>
              <a:t>The problems of hierarchy </a:t>
            </a:r>
            <a:r>
              <a:rPr lang="en-GB" dirty="0" smtClean="0"/>
              <a:t>– a male primate structure?</a:t>
            </a:r>
            <a:endParaRPr lang="en-GB" dirty="0"/>
          </a:p>
          <a:p>
            <a:pPr lvl="1"/>
            <a:r>
              <a:rPr lang="en-GB" dirty="0"/>
              <a:t>The problem of knowledge </a:t>
            </a:r>
            <a:r>
              <a:rPr lang="en-GB" dirty="0" smtClean="0"/>
              <a:t>– In 2010 650 UK parliamentarians, 584 no interest in science </a:t>
            </a:r>
            <a:endParaRPr lang="en-GB" dirty="0"/>
          </a:p>
          <a:p>
            <a:pPr lvl="1"/>
            <a:r>
              <a:rPr lang="en-GB" dirty="0"/>
              <a:t>The problem of </a:t>
            </a:r>
            <a:r>
              <a:rPr lang="en-GB" dirty="0" smtClean="0"/>
              <a:t>self-selection – an elective aristocracy?</a:t>
            </a:r>
            <a:endParaRPr lang="en-GB" dirty="0"/>
          </a:p>
          <a:p>
            <a:r>
              <a:rPr lang="en-GB" dirty="0"/>
              <a:t>how are they chosen? </a:t>
            </a:r>
          </a:p>
          <a:p>
            <a:r>
              <a:rPr lang="en-GB" dirty="0"/>
              <a:t>What constituencies? By what method?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691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The Conant Ashby Theorem </a:t>
            </a:r>
            <a:r>
              <a:rPr lang="en-GB" sz="3600"/>
              <a:t>- </a:t>
            </a:r>
            <a:r>
              <a:rPr lang="en-GB" sz="3600">
                <a:solidFill>
                  <a:srgbClr val="FF0000"/>
                </a:solidFill>
              </a:rPr>
              <a:t>Understanding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quality of management depends upon the quality of the </a:t>
            </a:r>
            <a:r>
              <a:rPr lang="en-GB" i="1" dirty="0"/>
              <a:t>understanding</a:t>
            </a:r>
            <a:r>
              <a:rPr lang="en-GB" dirty="0"/>
              <a:t> of those undertaking the management</a:t>
            </a:r>
          </a:p>
          <a:p>
            <a:r>
              <a:rPr lang="en-GB" i="1" dirty="0"/>
              <a:t>Understanding</a:t>
            </a:r>
            <a:r>
              <a:rPr lang="en-GB" dirty="0"/>
              <a:t> derives from the feedback loop operating between </a:t>
            </a:r>
            <a:r>
              <a:rPr lang="en-GB" i="1" dirty="0"/>
              <a:t>knowledge and experience</a:t>
            </a:r>
            <a:r>
              <a:rPr lang="en-GB" dirty="0"/>
              <a:t>. </a:t>
            </a:r>
          </a:p>
          <a:p>
            <a:r>
              <a:rPr lang="en-GB" dirty="0"/>
              <a:t>Those undertaking community management must be experienced members of that community.</a:t>
            </a:r>
          </a:p>
          <a:p>
            <a:r>
              <a:rPr lang="en-GB" dirty="0"/>
              <a:t> Government of a geographic community must include the interests of the many skill based communities included in </a:t>
            </a:r>
            <a:r>
              <a:rPr lang="en-GB"/>
              <a:t>that area.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709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7692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 Frame 3 -Maximising community sustainability and eudemony.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does community sustainability look like?</a:t>
            </a:r>
          </a:p>
          <a:p>
            <a:r>
              <a:rPr lang="en-GB" dirty="0"/>
              <a:t>What does community eudemony look like?</a:t>
            </a:r>
          </a:p>
          <a:p>
            <a:endParaRPr lang="en-GB" dirty="0"/>
          </a:p>
          <a:p>
            <a:r>
              <a:rPr lang="en-GB" dirty="0"/>
              <a:t>Where is the model of the whole community held?</a:t>
            </a:r>
          </a:p>
          <a:p>
            <a:r>
              <a:rPr lang="en-GB" dirty="0"/>
              <a:t>How is the model of the whole community accessed by subunits?</a:t>
            </a:r>
          </a:p>
          <a:p>
            <a:endParaRPr lang="en-GB" dirty="0"/>
          </a:p>
          <a:p>
            <a:r>
              <a:rPr lang="en-GB" dirty="0"/>
              <a:t>How do you maintain coherence?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976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/>
              <a:t>System 2 – Preventing sub-optimisation - </a:t>
            </a:r>
            <a:r>
              <a:rPr lang="en-GB" sz="3600" dirty="0">
                <a:solidFill>
                  <a:srgbClr val="FF0000"/>
                </a:solidFill>
              </a:rPr>
              <a:t>Counterintuitive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Strategies for maintaining internal coherence whilst maximising the community eudemony are counterintuitive.</a:t>
            </a:r>
          </a:p>
          <a:p>
            <a:endParaRPr lang="en-GB" dirty="0"/>
          </a:p>
          <a:p>
            <a:r>
              <a:rPr lang="en-GB" dirty="0"/>
              <a:t>Cultural inheritance assumes that good performance is attained by everyone doing their best</a:t>
            </a:r>
          </a:p>
          <a:p>
            <a:r>
              <a:rPr lang="en-GB" dirty="0"/>
              <a:t>But freedom is a systemic concept because it is always within a system 2 framework which prevents freedom at others expense</a:t>
            </a:r>
          </a:p>
        </p:txBody>
      </p:sp>
    </p:spTree>
    <p:extLst>
      <p:ext uri="{BB962C8B-B14F-4D97-AF65-F5344CB8AC3E}">
        <p14:creationId xmlns:p14="http://schemas.microsoft.com/office/powerpoint/2010/main" val="2872242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3413"/>
          </a:xfrm>
        </p:spPr>
        <p:txBody>
          <a:bodyPr>
            <a:normAutofit/>
          </a:bodyPr>
          <a:lstStyle/>
          <a:p>
            <a:r>
              <a:rPr lang="en-GB" sz="3600" dirty="0"/>
              <a:t>A framework for people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9940" y="3657600"/>
            <a:ext cx="237149" cy="533400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" name="Rectangle 4"/>
          <p:cNvSpPr/>
          <p:nvPr/>
        </p:nvSpPr>
        <p:spPr>
          <a:xfrm>
            <a:off x="2694304" y="4191744"/>
            <a:ext cx="1239236" cy="533400"/>
          </a:xfrm>
          <a:prstGeom prst="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9940" y="4724400"/>
            <a:ext cx="3124200" cy="53340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ECHR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9940" y="5257800"/>
            <a:ext cx="8610600" cy="533400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UDHR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00341" y="4725144"/>
            <a:ext cx="2285999" cy="5334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82012" y="4725144"/>
            <a:ext cx="2952328" cy="53340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29776" y="4191744"/>
            <a:ext cx="818164" cy="533400"/>
          </a:xfrm>
          <a:prstGeom prst="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00341" y="4191744"/>
            <a:ext cx="1219200" cy="533400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15776" y="4191744"/>
            <a:ext cx="818164" cy="533400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18904" y="4191744"/>
            <a:ext cx="982036" cy="533400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99940" y="4191744"/>
            <a:ext cx="818164" cy="533400"/>
          </a:xfrm>
          <a:prstGeom prst="rect">
            <a:avLst/>
          </a:prstGeom>
          <a:solidFill>
            <a:srgbClr val="99FF99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UKHR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87376" y="4191744"/>
            <a:ext cx="818164" cy="53340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96191" y="3657600"/>
            <a:ext cx="237149" cy="53340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91591" y="3645024"/>
            <a:ext cx="237149" cy="533400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96391" y="3645024"/>
            <a:ext cx="237149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53591" y="3645024"/>
            <a:ext cx="237149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58391" y="3645024"/>
            <a:ext cx="237149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39591" y="3645024"/>
            <a:ext cx="237149" cy="533400"/>
          </a:xfrm>
          <a:prstGeom prst="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05140" y="3645024"/>
            <a:ext cx="237149" cy="533400"/>
          </a:xfrm>
          <a:prstGeom prst="rec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601391" y="3645024"/>
            <a:ext cx="237149" cy="533400"/>
          </a:xfrm>
          <a:prstGeom prst="rect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20591" y="3645024"/>
            <a:ext cx="237149" cy="533400"/>
          </a:xfrm>
          <a:prstGeom prst="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764335" y="3645024"/>
            <a:ext cx="237149" cy="533400"/>
          </a:xfrm>
          <a:prstGeom prst="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96383" y="3645024"/>
            <a:ext cx="237149" cy="533400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877991" y="3657600"/>
            <a:ext cx="237149" cy="53340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466976" y="3645024"/>
            <a:ext cx="237149" cy="533400"/>
          </a:xfrm>
          <a:prstGeom prst="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00340" y="3645024"/>
            <a:ext cx="237149" cy="533400"/>
          </a:xfrm>
          <a:prstGeom prst="rect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182791" y="3645024"/>
            <a:ext cx="237149" cy="533400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906191" y="3657600"/>
            <a:ext cx="237149" cy="53340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086791" y="3657600"/>
            <a:ext cx="237149" cy="533400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81991" y="3657600"/>
            <a:ext cx="237149" cy="533400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400991" y="3657600"/>
            <a:ext cx="237149" cy="5334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77462" y="2128345"/>
            <a:ext cx="7024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Structures and arguments well known and to some extent understood.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52608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A framework for organisations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Is community viability feasible if organisations are allowed to maximise profitability, production etc. to their own ends?</a:t>
            </a:r>
          </a:p>
          <a:p>
            <a:r>
              <a:rPr lang="en-GB" dirty="0" smtClean="0"/>
              <a:t>Is democracy feasible if organisations are governed from outside the community in which they operate?</a:t>
            </a:r>
          </a:p>
          <a:p>
            <a:r>
              <a:rPr lang="en-GB" dirty="0" smtClean="0"/>
              <a:t>In the important particular </a:t>
            </a:r>
            <a:r>
              <a:rPr lang="en-GB" smtClean="0"/>
              <a:t>case - is </a:t>
            </a:r>
            <a:r>
              <a:rPr lang="en-GB" dirty="0" smtClean="0"/>
              <a:t>democracy feasible if </a:t>
            </a:r>
            <a:r>
              <a:rPr lang="en-GB" smtClean="0"/>
              <a:t>the community information </a:t>
            </a:r>
            <a:r>
              <a:rPr lang="en-GB" dirty="0" smtClean="0"/>
              <a:t>systems are governed from outside the community in which they operate?</a:t>
            </a:r>
          </a:p>
        </p:txBody>
      </p:sp>
    </p:spTree>
    <p:extLst>
      <p:ext uri="{BB962C8B-B14F-4D97-AF65-F5344CB8AC3E}">
        <p14:creationId xmlns:p14="http://schemas.microsoft.com/office/powerpoint/2010/main" val="3155172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6597"/>
          </a:xfrm>
        </p:spPr>
        <p:txBody>
          <a:bodyPr>
            <a:normAutofit/>
          </a:bodyPr>
          <a:lstStyle/>
          <a:p>
            <a:r>
              <a:rPr lang="en-GB" sz="3600" b="1" dirty="0"/>
              <a:t>The Purpose of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purpose of government of a community is to enable the survival of that community.</a:t>
            </a:r>
          </a:p>
          <a:p>
            <a:endParaRPr lang="en-GB" dirty="0"/>
          </a:p>
          <a:p>
            <a:r>
              <a:rPr lang="en-GB" dirty="0"/>
              <a:t>In order to ensure the survival of a community two important things are required:- 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The community must be held in productive relationship with the outside environment</a:t>
            </a:r>
          </a:p>
          <a:p>
            <a:pPr lvl="1"/>
            <a:r>
              <a:rPr lang="en-GB" dirty="0"/>
              <a:t>The community must remain a coherent whole.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7723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Why Cybernetics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Both the requirements of survival imply maintenance of relationships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Firstly between the community and the outside environment;</a:t>
            </a:r>
          </a:p>
          <a:p>
            <a:pPr lvl="1"/>
            <a:r>
              <a:rPr lang="en-GB" dirty="0"/>
              <a:t>Secondly between parts of the community whatever they might be.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sz="2800" dirty="0"/>
              <a:t>The maintenance of relationships is the subject matter of the discipline of Cybernetics</a:t>
            </a:r>
          </a:p>
          <a:p>
            <a:pPr marL="457200" lvl="1" indent="0">
              <a:buNone/>
            </a:pPr>
            <a:endParaRPr lang="en-GB" sz="2800" dirty="0"/>
          </a:p>
          <a:p>
            <a:pPr marL="457200" lvl="1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36126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013"/>
          </a:xfrm>
        </p:spPr>
        <p:txBody>
          <a:bodyPr>
            <a:normAutofit/>
          </a:bodyPr>
          <a:lstStyle/>
          <a:p>
            <a:r>
              <a:rPr lang="en-GB" sz="3600" dirty="0"/>
              <a:t>The Essence of Cybernetics</a:t>
            </a:r>
          </a:p>
        </p:txBody>
      </p:sp>
      <p:sp>
        <p:nvSpPr>
          <p:cNvPr id="4" name="Rectangle 3"/>
          <p:cNvSpPr/>
          <p:nvPr/>
        </p:nvSpPr>
        <p:spPr>
          <a:xfrm>
            <a:off x="5453268" y="4876800"/>
            <a:ext cx="1524000" cy="1066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sz="1200" dirty="0"/>
          </a:p>
        </p:txBody>
      </p:sp>
      <p:sp>
        <p:nvSpPr>
          <p:cNvPr id="5" name="Oval 1"/>
          <p:cNvSpPr>
            <a:spLocks noChangeArrowheads="1"/>
          </p:cNvSpPr>
          <p:nvPr/>
        </p:nvSpPr>
        <p:spPr bwMode="auto">
          <a:xfrm>
            <a:off x="4791281" y="863600"/>
            <a:ext cx="2917825" cy="291782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816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3308238" y="1676400"/>
            <a:ext cx="1383030" cy="1143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500643" y="2057400"/>
            <a:ext cx="92202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5pPr>
            <a:lvl6pPr defTabSz="449263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6pPr>
            <a:lvl7pPr defTabSz="449263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7pPr>
            <a:lvl8pPr defTabSz="449263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8pPr>
            <a:lvl9pPr defTabSz="449263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9pPr>
          </a:lstStyle>
          <a:p>
            <a:pPr>
              <a:lnSpc>
                <a:spcPct val="100000"/>
              </a:lnSpc>
              <a:spcBef>
                <a:spcPts val="1125"/>
              </a:spcBef>
            </a:pPr>
            <a:r>
              <a:rPr lang="en-GB" sz="1800" b="1" dirty="0"/>
              <a:t>Input</a:t>
            </a: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7942344" y="1676400"/>
            <a:ext cx="1143000" cy="1143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967868" y="2057400"/>
            <a:ext cx="9144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5pPr>
            <a:lvl6pPr defTabSz="449263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6pPr>
            <a:lvl7pPr defTabSz="449263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7pPr>
            <a:lvl8pPr defTabSz="449263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8pPr>
            <a:lvl9pPr defTabSz="449263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9pPr>
          </a:lstStyle>
          <a:p>
            <a:pPr>
              <a:lnSpc>
                <a:spcPct val="100000"/>
              </a:lnSpc>
              <a:spcBef>
                <a:spcPts val="1125"/>
              </a:spcBef>
            </a:pPr>
            <a:r>
              <a:rPr lang="en-GB" sz="1800" b="1" dirty="0"/>
              <a:t>Output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5453268" y="1905000"/>
            <a:ext cx="1676400" cy="789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5pPr>
            <a:lvl6pPr defTabSz="449263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6pPr>
            <a:lvl7pPr defTabSz="449263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7pPr>
            <a:lvl8pPr defTabSz="449263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8pPr>
            <a:lvl9pPr defTabSz="449263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125"/>
              </a:spcBef>
            </a:pPr>
            <a:r>
              <a:rPr lang="en-GB" sz="1800" b="1" dirty="0"/>
              <a:t>Process</a:t>
            </a:r>
          </a:p>
          <a:p>
            <a:pPr algn="ctr">
              <a:lnSpc>
                <a:spcPct val="100000"/>
              </a:lnSpc>
              <a:spcBef>
                <a:spcPts val="1125"/>
              </a:spcBef>
            </a:pPr>
            <a:r>
              <a:rPr lang="en-GB" sz="1800" b="1" dirty="0"/>
              <a:t>to be managed</a:t>
            </a:r>
          </a:p>
        </p:txBody>
      </p:sp>
      <p:sp>
        <p:nvSpPr>
          <p:cNvPr id="12" name="Oval 18"/>
          <p:cNvSpPr>
            <a:spLocks noChangeArrowheads="1"/>
          </p:cNvSpPr>
          <p:nvPr/>
        </p:nvSpPr>
        <p:spPr bwMode="auto">
          <a:xfrm>
            <a:off x="6520068" y="48006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Oval 19"/>
          <p:cNvSpPr>
            <a:spLocks noChangeArrowheads="1"/>
          </p:cNvSpPr>
          <p:nvPr/>
        </p:nvSpPr>
        <p:spPr bwMode="auto">
          <a:xfrm>
            <a:off x="5986668" y="54864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Oval 20"/>
          <p:cNvSpPr>
            <a:spLocks noChangeArrowheads="1"/>
          </p:cNvSpPr>
          <p:nvPr/>
        </p:nvSpPr>
        <p:spPr bwMode="auto">
          <a:xfrm>
            <a:off x="5453268" y="4800600"/>
            <a:ext cx="4572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6977268" y="4953000"/>
            <a:ext cx="914400" cy="347663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  <a:ea typeface="msmincho" charset="0"/>
                <a:cs typeface="msmincho" charset="0"/>
              </a:rPr>
              <a:t>Sensor</a:t>
            </a:r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5224668" y="5943600"/>
            <a:ext cx="1066800" cy="304800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  <a:ea typeface="msmincho" charset="0"/>
                <a:cs typeface="msmincho" charset="0"/>
              </a:rPr>
              <a:t>Comparator</a:t>
            </a:r>
          </a:p>
        </p:txBody>
      </p:sp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4462668" y="4876800"/>
            <a:ext cx="946150" cy="349250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  <a:ea typeface="msmincho" charset="0"/>
                <a:cs typeface="msmincho" charset="0"/>
              </a:rPr>
              <a:t>Actuator</a:t>
            </a:r>
          </a:p>
        </p:txBody>
      </p:sp>
      <p:sp>
        <p:nvSpPr>
          <p:cNvPr id="18" name="AutoShape 25"/>
          <p:cNvSpPr>
            <a:spLocks noChangeArrowheads="1"/>
          </p:cNvSpPr>
          <p:nvPr/>
        </p:nvSpPr>
        <p:spPr bwMode="auto">
          <a:xfrm rot="2181837">
            <a:off x="6342268" y="5172075"/>
            <a:ext cx="228600" cy="457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AutoShape 26"/>
          <p:cNvSpPr>
            <a:spLocks noChangeArrowheads="1"/>
          </p:cNvSpPr>
          <p:nvPr/>
        </p:nvSpPr>
        <p:spPr bwMode="auto">
          <a:xfrm rot="2884813">
            <a:off x="5660437" y="5261769"/>
            <a:ext cx="492125" cy="211137"/>
          </a:xfrm>
          <a:prstGeom prst="leftArrow">
            <a:avLst>
              <a:gd name="adj1" fmla="val 50000"/>
              <a:gd name="adj2" fmla="val 58271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" name="AutoShape 27"/>
          <p:cNvSpPr>
            <a:spLocks noChangeArrowheads="1"/>
          </p:cNvSpPr>
          <p:nvPr/>
        </p:nvSpPr>
        <p:spPr bwMode="auto">
          <a:xfrm rot="1982515">
            <a:off x="6367668" y="6019800"/>
            <a:ext cx="1081088" cy="239713"/>
          </a:xfrm>
          <a:prstGeom prst="leftArrow">
            <a:avLst>
              <a:gd name="adj1" fmla="val 50000"/>
              <a:gd name="adj2" fmla="val 112748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7358268" y="6248400"/>
            <a:ext cx="16208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5pPr>
            <a:lvl6pPr defTabSz="449263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6pPr>
            <a:lvl7pPr defTabSz="449263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7pPr>
            <a:lvl8pPr defTabSz="449263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8pPr>
            <a:lvl9pPr defTabSz="449263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9pPr>
          </a:lstStyle>
          <a:p>
            <a:pPr>
              <a:lnSpc>
                <a:spcPct val="102000"/>
              </a:lnSpc>
            </a:pPr>
            <a:r>
              <a:rPr lang="en-GB" sz="1800"/>
              <a:t>Desired Value</a:t>
            </a:r>
          </a:p>
        </p:txBody>
      </p:sp>
      <p:sp>
        <p:nvSpPr>
          <p:cNvPr id="22" name="Text Box 29"/>
          <p:cNvSpPr txBox="1">
            <a:spLocks noChangeArrowheads="1"/>
          </p:cNvSpPr>
          <p:nvPr/>
        </p:nvSpPr>
        <p:spPr bwMode="auto">
          <a:xfrm>
            <a:off x="6824868" y="5334000"/>
            <a:ext cx="1676400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5pPr>
            <a:lvl6pPr defTabSz="449263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6pPr>
            <a:lvl7pPr defTabSz="449263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7pPr>
            <a:lvl8pPr defTabSz="449263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8pPr>
            <a:lvl9pPr defTabSz="449263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charset="0"/>
                <a:ea typeface="msmincho" charset="0"/>
                <a:cs typeface="msmincho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125"/>
              </a:spcBef>
            </a:pPr>
            <a:r>
              <a:rPr lang="en-GB" sz="1800" b="1" dirty="0"/>
              <a:t>Process</a:t>
            </a:r>
          </a:p>
          <a:p>
            <a:pPr algn="ctr">
              <a:lnSpc>
                <a:spcPct val="100000"/>
              </a:lnSpc>
              <a:spcBef>
                <a:spcPts val="1125"/>
              </a:spcBef>
            </a:pPr>
            <a:r>
              <a:rPr lang="en-GB" sz="1800" b="1" dirty="0"/>
              <a:t>manager</a:t>
            </a:r>
          </a:p>
        </p:txBody>
      </p:sp>
      <p:sp>
        <p:nvSpPr>
          <p:cNvPr id="23" name="Freeform 42"/>
          <p:cNvSpPr/>
          <p:nvPr/>
        </p:nvSpPr>
        <p:spPr>
          <a:xfrm>
            <a:off x="6908212" y="2683240"/>
            <a:ext cx="1669996" cy="2269760"/>
          </a:xfrm>
          <a:custGeom>
            <a:avLst/>
            <a:gdLst>
              <a:gd name="connsiteX0" fmla="*/ 901251 w 1530968"/>
              <a:gd name="connsiteY0" fmla="*/ 0 h 2336665"/>
              <a:gd name="connsiteX1" fmla="*/ 1290995 w 1530968"/>
              <a:gd name="connsiteY1" fmla="*/ 239843 h 2336665"/>
              <a:gd name="connsiteX2" fmla="*/ 1530838 w 1530968"/>
              <a:gd name="connsiteY2" fmla="*/ 1079292 h 2336665"/>
              <a:gd name="connsiteX3" fmla="*/ 1261015 w 1530968"/>
              <a:gd name="connsiteY3" fmla="*/ 1783830 h 2336665"/>
              <a:gd name="connsiteX4" fmla="*/ 91782 w 1530968"/>
              <a:gd name="connsiteY4" fmla="*/ 2293495 h 2336665"/>
              <a:gd name="connsiteX5" fmla="*/ 76792 w 1530968"/>
              <a:gd name="connsiteY5" fmla="*/ 2308485 h 2336665"/>
              <a:gd name="connsiteX0" fmla="*/ 901251 w 1537416"/>
              <a:gd name="connsiteY0" fmla="*/ 0 h 2336665"/>
              <a:gd name="connsiteX1" fmla="*/ 1290995 w 1537416"/>
              <a:gd name="connsiteY1" fmla="*/ 239843 h 2336665"/>
              <a:gd name="connsiteX2" fmla="*/ 1440897 w 1537416"/>
              <a:gd name="connsiteY2" fmla="*/ 599607 h 2336665"/>
              <a:gd name="connsiteX3" fmla="*/ 1530838 w 1537416"/>
              <a:gd name="connsiteY3" fmla="*/ 1079292 h 2336665"/>
              <a:gd name="connsiteX4" fmla="*/ 1261015 w 1537416"/>
              <a:gd name="connsiteY4" fmla="*/ 1783830 h 2336665"/>
              <a:gd name="connsiteX5" fmla="*/ 91782 w 1537416"/>
              <a:gd name="connsiteY5" fmla="*/ 2293495 h 2336665"/>
              <a:gd name="connsiteX6" fmla="*/ 76792 w 1537416"/>
              <a:gd name="connsiteY6" fmla="*/ 2308485 h 2336665"/>
              <a:gd name="connsiteX0" fmla="*/ 901251 w 1537416"/>
              <a:gd name="connsiteY0" fmla="*/ 0 h 2336665"/>
              <a:gd name="connsiteX1" fmla="*/ 1290995 w 1537416"/>
              <a:gd name="connsiteY1" fmla="*/ 239843 h 2336665"/>
              <a:gd name="connsiteX2" fmla="*/ 1440897 w 1537416"/>
              <a:gd name="connsiteY2" fmla="*/ 599607 h 2336665"/>
              <a:gd name="connsiteX3" fmla="*/ 1530838 w 1537416"/>
              <a:gd name="connsiteY3" fmla="*/ 1079292 h 2336665"/>
              <a:gd name="connsiteX4" fmla="*/ 1261015 w 1537416"/>
              <a:gd name="connsiteY4" fmla="*/ 1783830 h 2336665"/>
              <a:gd name="connsiteX5" fmla="*/ 646418 w 1537416"/>
              <a:gd name="connsiteY5" fmla="*/ 2098623 h 2336665"/>
              <a:gd name="connsiteX6" fmla="*/ 91782 w 1537416"/>
              <a:gd name="connsiteY6" fmla="*/ 2293495 h 2336665"/>
              <a:gd name="connsiteX7" fmla="*/ 76792 w 1537416"/>
              <a:gd name="connsiteY7" fmla="*/ 2308485 h 2336665"/>
              <a:gd name="connsiteX0" fmla="*/ 901251 w 1530923"/>
              <a:gd name="connsiteY0" fmla="*/ 0 h 2336665"/>
              <a:gd name="connsiteX1" fmla="*/ 1290995 w 1530923"/>
              <a:gd name="connsiteY1" fmla="*/ 239843 h 2336665"/>
              <a:gd name="connsiteX2" fmla="*/ 1440897 w 1530923"/>
              <a:gd name="connsiteY2" fmla="*/ 599607 h 2336665"/>
              <a:gd name="connsiteX3" fmla="*/ 1530838 w 1530923"/>
              <a:gd name="connsiteY3" fmla="*/ 1079292 h 2336665"/>
              <a:gd name="connsiteX4" fmla="*/ 1425907 w 1530923"/>
              <a:gd name="connsiteY4" fmla="*/ 1484026 h 2336665"/>
              <a:gd name="connsiteX5" fmla="*/ 1261015 w 1530923"/>
              <a:gd name="connsiteY5" fmla="*/ 1783830 h 2336665"/>
              <a:gd name="connsiteX6" fmla="*/ 646418 w 1530923"/>
              <a:gd name="connsiteY6" fmla="*/ 2098623 h 2336665"/>
              <a:gd name="connsiteX7" fmla="*/ 91782 w 1530923"/>
              <a:gd name="connsiteY7" fmla="*/ 2293495 h 2336665"/>
              <a:gd name="connsiteX8" fmla="*/ 76792 w 1530923"/>
              <a:gd name="connsiteY8" fmla="*/ 2308485 h 2336665"/>
              <a:gd name="connsiteX0" fmla="*/ 901251 w 1543997"/>
              <a:gd name="connsiteY0" fmla="*/ 0 h 2336665"/>
              <a:gd name="connsiteX1" fmla="*/ 1290995 w 1543997"/>
              <a:gd name="connsiteY1" fmla="*/ 239843 h 2336665"/>
              <a:gd name="connsiteX2" fmla="*/ 1515848 w 1543997"/>
              <a:gd name="connsiteY2" fmla="*/ 599607 h 2336665"/>
              <a:gd name="connsiteX3" fmla="*/ 1530838 w 1543997"/>
              <a:gd name="connsiteY3" fmla="*/ 1079292 h 2336665"/>
              <a:gd name="connsiteX4" fmla="*/ 1425907 w 1543997"/>
              <a:gd name="connsiteY4" fmla="*/ 1484026 h 2336665"/>
              <a:gd name="connsiteX5" fmla="*/ 1261015 w 1543997"/>
              <a:gd name="connsiteY5" fmla="*/ 1783830 h 2336665"/>
              <a:gd name="connsiteX6" fmla="*/ 646418 w 1543997"/>
              <a:gd name="connsiteY6" fmla="*/ 2098623 h 2336665"/>
              <a:gd name="connsiteX7" fmla="*/ 91782 w 1543997"/>
              <a:gd name="connsiteY7" fmla="*/ 2293495 h 2336665"/>
              <a:gd name="connsiteX8" fmla="*/ 76792 w 1543997"/>
              <a:gd name="connsiteY8" fmla="*/ 2308485 h 2336665"/>
              <a:gd name="connsiteX0" fmla="*/ 901251 w 1543997"/>
              <a:gd name="connsiteY0" fmla="*/ 0 h 2336665"/>
              <a:gd name="connsiteX1" fmla="*/ 1290995 w 1543997"/>
              <a:gd name="connsiteY1" fmla="*/ 239843 h 2336665"/>
              <a:gd name="connsiteX2" fmla="*/ 1515848 w 1543997"/>
              <a:gd name="connsiteY2" fmla="*/ 599607 h 2336665"/>
              <a:gd name="connsiteX3" fmla="*/ 1530838 w 1543997"/>
              <a:gd name="connsiteY3" fmla="*/ 1079292 h 2336665"/>
              <a:gd name="connsiteX4" fmla="*/ 1425907 w 1543997"/>
              <a:gd name="connsiteY4" fmla="*/ 1484026 h 2336665"/>
              <a:gd name="connsiteX5" fmla="*/ 1156084 w 1543997"/>
              <a:gd name="connsiteY5" fmla="*/ 1828801 h 2336665"/>
              <a:gd name="connsiteX6" fmla="*/ 646418 w 1543997"/>
              <a:gd name="connsiteY6" fmla="*/ 2098623 h 2336665"/>
              <a:gd name="connsiteX7" fmla="*/ 91782 w 1543997"/>
              <a:gd name="connsiteY7" fmla="*/ 2293495 h 2336665"/>
              <a:gd name="connsiteX8" fmla="*/ 76792 w 1543997"/>
              <a:gd name="connsiteY8" fmla="*/ 2308485 h 2336665"/>
              <a:gd name="connsiteX0" fmla="*/ 901251 w 1565794"/>
              <a:gd name="connsiteY0" fmla="*/ 0 h 2336665"/>
              <a:gd name="connsiteX1" fmla="*/ 1290995 w 1565794"/>
              <a:gd name="connsiteY1" fmla="*/ 239843 h 2336665"/>
              <a:gd name="connsiteX2" fmla="*/ 1515848 w 1565794"/>
              <a:gd name="connsiteY2" fmla="*/ 599607 h 2336665"/>
              <a:gd name="connsiteX3" fmla="*/ 1560818 w 1565794"/>
              <a:gd name="connsiteY3" fmla="*/ 1034321 h 2336665"/>
              <a:gd name="connsiteX4" fmla="*/ 1425907 w 1565794"/>
              <a:gd name="connsiteY4" fmla="*/ 1484026 h 2336665"/>
              <a:gd name="connsiteX5" fmla="*/ 1156084 w 1565794"/>
              <a:gd name="connsiteY5" fmla="*/ 1828801 h 2336665"/>
              <a:gd name="connsiteX6" fmla="*/ 646418 w 1565794"/>
              <a:gd name="connsiteY6" fmla="*/ 2098623 h 2336665"/>
              <a:gd name="connsiteX7" fmla="*/ 91782 w 1565794"/>
              <a:gd name="connsiteY7" fmla="*/ 2293495 h 2336665"/>
              <a:gd name="connsiteX8" fmla="*/ 76792 w 1565794"/>
              <a:gd name="connsiteY8" fmla="*/ 2308485 h 2336665"/>
              <a:gd name="connsiteX0" fmla="*/ 1051153 w 1565794"/>
              <a:gd name="connsiteY0" fmla="*/ 0 h 2186763"/>
              <a:gd name="connsiteX1" fmla="*/ 1290995 w 1565794"/>
              <a:gd name="connsiteY1" fmla="*/ 89941 h 2186763"/>
              <a:gd name="connsiteX2" fmla="*/ 1515848 w 1565794"/>
              <a:gd name="connsiteY2" fmla="*/ 449705 h 2186763"/>
              <a:gd name="connsiteX3" fmla="*/ 1560818 w 1565794"/>
              <a:gd name="connsiteY3" fmla="*/ 884419 h 2186763"/>
              <a:gd name="connsiteX4" fmla="*/ 1425907 w 1565794"/>
              <a:gd name="connsiteY4" fmla="*/ 1334124 h 2186763"/>
              <a:gd name="connsiteX5" fmla="*/ 1156084 w 1565794"/>
              <a:gd name="connsiteY5" fmla="*/ 1678899 h 2186763"/>
              <a:gd name="connsiteX6" fmla="*/ 646418 w 1565794"/>
              <a:gd name="connsiteY6" fmla="*/ 1948721 h 2186763"/>
              <a:gd name="connsiteX7" fmla="*/ 91782 w 1565794"/>
              <a:gd name="connsiteY7" fmla="*/ 2143593 h 2186763"/>
              <a:gd name="connsiteX8" fmla="*/ 76792 w 1565794"/>
              <a:gd name="connsiteY8" fmla="*/ 2158583 h 2186763"/>
              <a:gd name="connsiteX0" fmla="*/ 1051153 w 1565794"/>
              <a:gd name="connsiteY0" fmla="*/ 0 h 2186763"/>
              <a:gd name="connsiteX1" fmla="*/ 1410916 w 1565794"/>
              <a:gd name="connsiteY1" fmla="*/ 119921 h 2186763"/>
              <a:gd name="connsiteX2" fmla="*/ 1515848 w 1565794"/>
              <a:gd name="connsiteY2" fmla="*/ 449705 h 2186763"/>
              <a:gd name="connsiteX3" fmla="*/ 1560818 w 1565794"/>
              <a:gd name="connsiteY3" fmla="*/ 884419 h 2186763"/>
              <a:gd name="connsiteX4" fmla="*/ 1425907 w 1565794"/>
              <a:gd name="connsiteY4" fmla="*/ 1334124 h 2186763"/>
              <a:gd name="connsiteX5" fmla="*/ 1156084 w 1565794"/>
              <a:gd name="connsiteY5" fmla="*/ 1678899 h 2186763"/>
              <a:gd name="connsiteX6" fmla="*/ 646418 w 1565794"/>
              <a:gd name="connsiteY6" fmla="*/ 1948721 h 2186763"/>
              <a:gd name="connsiteX7" fmla="*/ 91782 w 1565794"/>
              <a:gd name="connsiteY7" fmla="*/ 2143593 h 2186763"/>
              <a:gd name="connsiteX8" fmla="*/ 76792 w 1565794"/>
              <a:gd name="connsiteY8" fmla="*/ 2158583 h 2186763"/>
              <a:gd name="connsiteX0" fmla="*/ 991193 w 1565794"/>
              <a:gd name="connsiteY0" fmla="*/ 0 h 2216743"/>
              <a:gd name="connsiteX1" fmla="*/ 1410916 w 1565794"/>
              <a:gd name="connsiteY1" fmla="*/ 149901 h 2216743"/>
              <a:gd name="connsiteX2" fmla="*/ 1515848 w 1565794"/>
              <a:gd name="connsiteY2" fmla="*/ 479685 h 2216743"/>
              <a:gd name="connsiteX3" fmla="*/ 1560818 w 1565794"/>
              <a:gd name="connsiteY3" fmla="*/ 914399 h 2216743"/>
              <a:gd name="connsiteX4" fmla="*/ 1425907 w 1565794"/>
              <a:gd name="connsiteY4" fmla="*/ 1364104 h 2216743"/>
              <a:gd name="connsiteX5" fmla="*/ 1156084 w 1565794"/>
              <a:gd name="connsiteY5" fmla="*/ 1708879 h 2216743"/>
              <a:gd name="connsiteX6" fmla="*/ 646418 w 1565794"/>
              <a:gd name="connsiteY6" fmla="*/ 1978701 h 2216743"/>
              <a:gd name="connsiteX7" fmla="*/ 91782 w 1565794"/>
              <a:gd name="connsiteY7" fmla="*/ 2173573 h 2216743"/>
              <a:gd name="connsiteX8" fmla="*/ 76792 w 1565794"/>
              <a:gd name="connsiteY8" fmla="*/ 2188563 h 2216743"/>
              <a:gd name="connsiteX0" fmla="*/ 991193 w 1565794"/>
              <a:gd name="connsiteY0" fmla="*/ 0 h 2216743"/>
              <a:gd name="connsiteX1" fmla="*/ 1395926 w 1565794"/>
              <a:gd name="connsiteY1" fmla="*/ 239842 h 2216743"/>
              <a:gd name="connsiteX2" fmla="*/ 1515848 w 1565794"/>
              <a:gd name="connsiteY2" fmla="*/ 479685 h 2216743"/>
              <a:gd name="connsiteX3" fmla="*/ 1560818 w 1565794"/>
              <a:gd name="connsiteY3" fmla="*/ 914399 h 2216743"/>
              <a:gd name="connsiteX4" fmla="*/ 1425907 w 1565794"/>
              <a:gd name="connsiteY4" fmla="*/ 1364104 h 2216743"/>
              <a:gd name="connsiteX5" fmla="*/ 1156084 w 1565794"/>
              <a:gd name="connsiteY5" fmla="*/ 1708879 h 2216743"/>
              <a:gd name="connsiteX6" fmla="*/ 646418 w 1565794"/>
              <a:gd name="connsiteY6" fmla="*/ 1978701 h 2216743"/>
              <a:gd name="connsiteX7" fmla="*/ 91782 w 1565794"/>
              <a:gd name="connsiteY7" fmla="*/ 2173573 h 2216743"/>
              <a:gd name="connsiteX8" fmla="*/ 76792 w 1565794"/>
              <a:gd name="connsiteY8" fmla="*/ 2188563 h 2216743"/>
              <a:gd name="connsiteX0" fmla="*/ 991193 w 1595286"/>
              <a:gd name="connsiteY0" fmla="*/ 0 h 2216743"/>
              <a:gd name="connsiteX1" fmla="*/ 1395926 w 1595286"/>
              <a:gd name="connsiteY1" fmla="*/ 239842 h 2216743"/>
              <a:gd name="connsiteX2" fmla="*/ 1575808 w 1595286"/>
              <a:gd name="connsiteY2" fmla="*/ 569626 h 2216743"/>
              <a:gd name="connsiteX3" fmla="*/ 1560818 w 1595286"/>
              <a:gd name="connsiteY3" fmla="*/ 914399 h 2216743"/>
              <a:gd name="connsiteX4" fmla="*/ 1425907 w 1595286"/>
              <a:gd name="connsiteY4" fmla="*/ 1364104 h 2216743"/>
              <a:gd name="connsiteX5" fmla="*/ 1156084 w 1595286"/>
              <a:gd name="connsiteY5" fmla="*/ 1708879 h 2216743"/>
              <a:gd name="connsiteX6" fmla="*/ 646418 w 1595286"/>
              <a:gd name="connsiteY6" fmla="*/ 1978701 h 2216743"/>
              <a:gd name="connsiteX7" fmla="*/ 91782 w 1595286"/>
              <a:gd name="connsiteY7" fmla="*/ 2173573 h 2216743"/>
              <a:gd name="connsiteX8" fmla="*/ 76792 w 1595286"/>
              <a:gd name="connsiteY8" fmla="*/ 2188563 h 221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5286" h="2216743">
                <a:moveTo>
                  <a:pt x="991193" y="0"/>
                </a:moveTo>
                <a:cubicBezTo>
                  <a:pt x="1133599" y="29980"/>
                  <a:pt x="1298490" y="144904"/>
                  <a:pt x="1395926" y="239842"/>
                </a:cubicBezTo>
                <a:cubicBezTo>
                  <a:pt x="1493362" y="334780"/>
                  <a:pt x="1535834" y="429718"/>
                  <a:pt x="1575808" y="569626"/>
                </a:cubicBezTo>
                <a:cubicBezTo>
                  <a:pt x="1615782" y="709534"/>
                  <a:pt x="1585801" y="781986"/>
                  <a:pt x="1560818" y="914399"/>
                </a:cubicBezTo>
                <a:cubicBezTo>
                  <a:pt x="1535835" y="1046812"/>
                  <a:pt x="1470878" y="1246681"/>
                  <a:pt x="1425907" y="1364104"/>
                </a:cubicBezTo>
                <a:cubicBezTo>
                  <a:pt x="1380937" y="1481527"/>
                  <a:pt x="1285999" y="1606446"/>
                  <a:pt x="1156084" y="1708879"/>
                </a:cubicBezTo>
                <a:cubicBezTo>
                  <a:pt x="1026169" y="1811312"/>
                  <a:pt x="841290" y="1893757"/>
                  <a:pt x="646418" y="1978701"/>
                </a:cubicBezTo>
                <a:cubicBezTo>
                  <a:pt x="451546" y="2063645"/>
                  <a:pt x="186720" y="2138596"/>
                  <a:pt x="91782" y="2173573"/>
                </a:cubicBezTo>
                <a:cubicBezTo>
                  <a:pt x="-105589" y="2261016"/>
                  <a:pt x="76792" y="2188563"/>
                  <a:pt x="76792" y="2188563"/>
                </a:cubicBezTo>
              </a:path>
            </a:pathLst>
          </a:custGeom>
          <a:solidFill>
            <a:schemeClr val="bg1"/>
          </a:solidFill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7358268" y="3810000"/>
            <a:ext cx="1734571" cy="533400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>
                <a:solidFill>
                  <a:srgbClr val="000000"/>
                </a:solidFill>
                <a:ea typeface="msmincho" charset="0"/>
                <a:cs typeface="msmincho" charset="0"/>
              </a:rPr>
              <a:t>Value of characteristic </a:t>
            </a:r>
          </a:p>
          <a:p>
            <a:pPr algn="ctr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>
                <a:solidFill>
                  <a:srgbClr val="000000"/>
                </a:solidFill>
                <a:ea typeface="msmincho" charset="0"/>
                <a:cs typeface="msmincho" charset="0"/>
              </a:rPr>
              <a:t>to be managed</a:t>
            </a:r>
          </a:p>
        </p:txBody>
      </p:sp>
      <p:sp>
        <p:nvSpPr>
          <p:cNvPr id="25" name="Freeform 44"/>
          <p:cNvSpPr/>
          <p:nvPr/>
        </p:nvSpPr>
        <p:spPr>
          <a:xfrm flipH="1">
            <a:off x="3740670" y="2590800"/>
            <a:ext cx="1712597" cy="2309183"/>
          </a:xfrm>
          <a:custGeom>
            <a:avLst/>
            <a:gdLst>
              <a:gd name="connsiteX0" fmla="*/ 901251 w 1530968"/>
              <a:gd name="connsiteY0" fmla="*/ 0 h 2336665"/>
              <a:gd name="connsiteX1" fmla="*/ 1290995 w 1530968"/>
              <a:gd name="connsiteY1" fmla="*/ 239843 h 2336665"/>
              <a:gd name="connsiteX2" fmla="*/ 1530838 w 1530968"/>
              <a:gd name="connsiteY2" fmla="*/ 1079292 h 2336665"/>
              <a:gd name="connsiteX3" fmla="*/ 1261015 w 1530968"/>
              <a:gd name="connsiteY3" fmla="*/ 1783830 h 2336665"/>
              <a:gd name="connsiteX4" fmla="*/ 91782 w 1530968"/>
              <a:gd name="connsiteY4" fmla="*/ 2293495 h 2336665"/>
              <a:gd name="connsiteX5" fmla="*/ 76792 w 1530968"/>
              <a:gd name="connsiteY5" fmla="*/ 2308485 h 2336665"/>
              <a:gd name="connsiteX0" fmla="*/ 901251 w 1537416"/>
              <a:gd name="connsiteY0" fmla="*/ 0 h 2336665"/>
              <a:gd name="connsiteX1" fmla="*/ 1290995 w 1537416"/>
              <a:gd name="connsiteY1" fmla="*/ 239843 h 2336665"/>
              <a:gd name="connsiteX2" fmla="*/ 1440897 w 1537416"/>
              <a:gd name="connsiteY2" fmla="*/ 599607 h 2336665"/>
              <a:gd name="connsiteX3" fmla="*/ 1530838 w 1537416"/>
              <a:gd name="connsiteY3" fmla="*/ 1079292 h 2336665"/>
              <a:gd name="connsiteX4" fmla="*/ 1261015 w 1537416"/>
              <a:gd name="connsiteY4" fmla="*/ 1783830 h 2336665"/>
              <a:gd name="connsiteX5" fmla="*/ 91782 w 1537416"/>
              <a:gd name="connsiteY5" fmla="*/ 2293495 h 2336665"/>
              <a:gd name="connsiteX6" fmla="*/ 76792 w 1537416"/>
              <a:gd name="connsiteY6" fmla="*/ 2308485 h 2336665"/>
              <a:gd name="connsiteX0" fmla="*/ 901251 w 1537416"/>
              <a:gd name="connsiteY0" fmla="*/ 0 h 2336665"/>
              <a:gd name="connsiteX1" fmla="*/ 1290995 w 1537416"/>
              <a:gd name="connsiteY1" fmla="*/ 239843 h 2336665"/>
              <a:gd name="connsiteX2" fmla="*/ 1440897 w 1537416"/>
              <a:gd name="connsiteY2" fmla="*/ 599607 h 2336665"/>
              <a:gd name="connsiteX3" fmla="*/ 1530838 w 1537416"/>
              <a:gd name="connsiteY3" fmla="*/ 1079292 h 2336665"/>
              <a:gd name="connsiteX4" fmla="*/ 1261015 w 1537416"/>
              <a:gd name="connsiteY4" fmla="*/ 1783830 h 2336665"/>
              <a:gd name="connsiteX5" fmla="*/ 646418 w 1537416"/>
              <a:gd name="connsiteY5" fmla="*/ 2098623 h 2336665"/>
              <a:gd name="connsiteX6" fmla="*/ 91782 w 1537416"/>
              <a:gd name="connsiteY6" fmla="*/ 2293495 h 2336665"/>
              <a:gd name="connsiteX7" fmla="*/ 76792 w 1537416"/>
              <a:gd name="connsiteY7" fmla="*/ 2308485 h 2336665"/>
              <a:gd name="connsiteX0" fmla="*/ 901251 w 1530923"/>
              <a:gd name="connsiteY0" fmla="*/ 0 h 2336665"/>
              <a:gd name="connsiteX1" fmla="*/ 1290995 w 1530923"/>
              <a:gd name="connsiteY1" fmla="*/ 239843 h 2336665"/>
              <a:gd name="connsiteX2" fmla="*/ 1440897 w 1530923"/>
              <a:gd name="connsiteY2" fmla="*/ 599607 h 2336665"/>
              <a:gd name="connsiteX3" fmla="*/ 1530838 w 1530923"/>
              <a:gd name="connsiteY3" fmla="*/ 1079292 h 2336665"/>
              <a:gd name="connsiteX4" fmla="*/ 1425907 w 1530923"/>
              <a:gd name="connsiteY4" fmla="*/ 1484026 h 2336665"/>
              <a:gd name="connsiteX5" fmla="*/ 1261015 w 1530923"/>
              <a:gd name="connsiteY5" fmla="*/ 1783830 h 2336665"/>
              <a:gd name="connsiteX6" fmla="*/ 646418 w 1530923"/>
              <a:gd name="connsiteY6" fmla="*/ 2098623 h 2336665"/>
              <a:gd name="connsiteX7" fmla="*/ 91782 w 1530923"/>
              <a:gd name="connsiteY7" fmla="*/ 2293495 h 2336665"/>
              <a:gd name="connsiteX8" fmla="*/ 76792 w 1530923"/>
              <a:gd name="connsiteY8" fmla="*/ 2308485 h 2336665"/>
              <a:gd name="connsiteX0" fmla="*/ 901251 w 1543997"/>
              <a:gd name="connsiteY0" fmla="*/ 0 h 2336665"/>
              <a:gd name="connsiteX1" fmla="*/ 1290995 w 1543997"/>
              <a:gd name="connsiteY1" fmla="*/ 239843 h 2336665"/>
              <a:gd name="connsiteX2" fmla="*/ 1515848 w 1543997"/>
              <a:gd name="connsiteY2" fmla="*/ 599607 h 2336665"/>
              <a:gd name="connsiteX3" fmla="*/ 1530838 w 1543997"/>
              <a:gd name="connsiteY3" fmla="*/ 1079292 h 2336665"/>
              <a:gd name="connsiteX4" fmla="*/ 1425907 w 1543997"/>
              <a:gd name="connsiteY4" fmla="*/ 1484026 h 2336665"/>
              <a:gd name="connsiteX5" fmla="*/ 1261015 w 1543997"/>
              <a:gd name="connsiteY5" fmla="*/ 1783830 h 2336665"/>
              <a:gd name="connsiteX6" fmla="*/ 646418 w 1543997"/>
              <a:gd name="connsiteY6" fmla="*/ 2098623 h 2336665"/>
              <a:gd name="connsiteX7" fmla="*/ 91782 w 1543997"/>
              <a:gd name="connsiteY7" fmla="*/ 2293495 h 2336665"/>
              <a:gd name="connsiteX8" fmla="*/ 76792 w 1543997"/>
              <a:gd name="connsiteY8" fmla="*/ 2308485 h 2336665"/>
              <a:gd name="connsiteX0" fmla="*/ 901251 w 1543997"/>
              <a:gd name="connsiteY0" fmla="*/ 0 h 2336665"/>
              <a:gd name="connsiteX1" fmla="*/ 1290995 w 1543997"/>
              <a:gd name="connsiteY1" fmla="*/ 239843 h 2336665"/>
              <a:gd name="connsiteX2" fmla="*/ 1515848 w 1543997"/>
              <a:gd name="connsiteY2" fmla="*/ 599607 h 2336665"/>
              <a:gd name="connsiteX3" fmla="*/ 1530838 w 1543997"/>
              <a:gd name="connsiteY3" fmla="*/ 1079292 h 2336665"/>
              <a:gd name="connsiteX4" fmla="*/ 1425907 w 1543997"/>
              <a:gd name="connsiteY4" fmla="*/ 1484026 h 2336665"/>
              <a:gd name="connsiteX5" fmla="*/ 1156084 w 1543997"/>
              <a:gd name="connsiteY5" fmla="*/ 1828801 h 2336665"/>
              <a:gd name="connsiteX6" fmla="*/ 646418 w 1543997"/>
              <a:gd name="connsiteY6" fmla="*/ 2098623 h 2336665"/>
              <a:gd name="connsiteX7" fmla="*/ 91782 w 1543997"/>
              <a:gd name="connsiteY7" fmla="*/ 2293495 h 2336665"/>
              <a:gd name="connsiteX8" fmla="*/ 76792 w 1543997"/>
              <a:gd name="connsiteY8" fmla="*/ 2308485 h 2336665"/>
              <a:gd name="connsiteX0" fmla="*/ 901251 w 1565794"/>
              <a:gd name="connsiteY0" fmla="*/ 0 h 2336665"/>
              <a:gd name="connsiteX1" fmla="*/ 1290995 w 1565794"/>
              <a:gd name="connsiteY1" fmla="*/ 239843 h 2336665"/>
              <a:gd name="connsiteX2" fmla="*/ 1515848 w 1565794"/>
              <a:gd name="connsiteY2" fmla="*/ 599607 h 2336665"/>
              <a:gd name="connsiteX3" fmla="*/ 1560818 w 1565794"/>
              <a:gd name="connsiteY3" fmla="*/ 1034321 h 2336665"/>
              <a:gd name="connsiteX4" fmla="*/ 1425907 w 1565794"/>
              <a:gd name="connsiteY4" fmla="*/ 1484026 h 2336665"/>
              <a:gd name="connsiteX5" fmla="*/ 1156084 w 1565794"/>
              <a:gd name="connsiteY5" fmla="*/ 1828801 h 2336665"/>
              <a:gd name="connsiteX6" fmla="*/ 646418 w 1565794"/>
              <a:gd name="connsiteY6" fmla="*/ 2098623 h 2336665"/>
              <a:gd name="connsiteX7" fmla="*/ 91782 w 1565794"/>
              <a:gd name="connsiteY7" fmla="*/ 2293495 h 2336665"/>
              <a:gd name="connsiteX8" fmla="*/ 76792 w 1565794"/>
              <a:gd name="connsiteY8" fmla="*/ 2308485 h 2336665"/>
              <a:gd name="connsiteX0" fmla="*/ 1051153 w 1565794"/>
              <a:gd name="connsiteY0" fmla="*/ 0 h 2186763"/>
              <a:gd name="connsiteX1" fmla="*/ 1290995 w 1565794"/>
              <a:gd name="connsiteY1" fmla="*/ 89941 h 2186763"/>
              <a:gd name="connsiteX2" fmla="*/ 1515848 w 1565794"/>
              <a:gd name="connsiteY2" fmla="*/ 449705 h 2186763"/>
              <a:gd name="connsiteX3" fmla="*/ 1560818 w 1565794"/>
              <a:gd name="connsiteY3" fmla="*/ 884419 h 2186763"/>
              <a:gd name="connsiteX4" fmla="*/ 1425907 w 1565794"/>
              <a:gd name="connsiteY4" fmla="*/ 1334124 h 2186763"/>
              <a:gd name="connsiteX5" fmla="*/ 1156084 w 1565794"/>
              <a:gd name="connsiteY5" fmla="*/ 1678899 h 2186763"/>
              <a:gd name="connsiteX6" fmla="*/ 646418 w 1565794"/>
              <a:gd name="connsiteY6" fmla="*/ 1948721 h 2186763"/>
              <a:gd name="connsiteX7" fmla="*/ 91782 w 1565794"/>
              <a:gd name="connsiteY7" fmla="*/ 2143593 h 2186763"/>
              <a:gd name="connsiteX8" fmla="*/ 76792 w 1565794"/>
              <a:gd name="connsiteY8" fmla="*/ 2158583 h 2186763"/>
              <a:gd name="connsiteX0" fmla="*/ 1051153 w 1565794"/>
              <a:gd name="connsiteY0" fmla="*/ 0 h 2186763"/>
              <a:gd name="connsiteX1" fmla="*/ 1410916 w 1565794"/>
              <a:gd name="connsiteY1" fmla="*/ 119921 h 2186763"/>
              <a:gd name="connsiteX2" fmla="*/ 1515848 w 1565794"/>
              <a:gd name="connsiteY2" fmla="*/ 449705 h 2186763"/>
              <a:gd name="connsiteX3" fmla="*/ 1560818 w 1565794"/>
              <a:gd name="connsiteY3" fmla="*/ 884419 h 2186763"/>
              <a:gd name="connsiteX4" fmla="*/ 1425907 w 1565794"/>
              <a:gd name="connsiteY4" fmla="*/ 1334124 h 2186763"/>
              <a:gd name="connsiteX5" fmla="*/ 1156084 w 1565794"/>
              <a:gd name="connsiteY5" fmla="*/ 1678899 h 2186763"/>
              <a:gd name="connsiteX6" fmla="*/ 646418 w 1565794"/>
              <a:gd name="connsiteY6" fmla="*/ 1948721 h 2186763"/>
              <a:gd name="connsiteX7" fmla="*/ 91782 w 1565794"/>
              <a:gd name="connsiteY7" fmla="*/ 2143593 h 2186763"/>
              <a:gd name="connsiteX8" fmla="*/ 76792 w 1565794"/>
              <a:gd name="connsiteY8" fmla="*/ 2158583 h 2186763"/>
              <a:gd name="connsiteX0" fmla="*/ 991193 w 1565794"/>
              <a:gd name="connsiteY0" fmla="*/ 0 h 2216743"/>
              <a:gd name="connsiteX1" fmla="*/ 1410916 w 1565794"/>
              <a:gd name="connsiteY1" fmla="*/ 149901 h 2216743"/>
              <a:gd name="connsiteX2" fmla="*/ 1515848 w 1565794"/>
              <a:gd name="connsiteY2" fmla="*/ 479685 h 2216743"/>
              <a:gd name="connsiteX3" fmla="*/ 1560818 w 1565794"/>
              <a:gd name="connsiteY3" fmla="*/ 914399 h 2216743"/>
              <a:gd name="connsiteX4" fmla="*/ 1425907 w 1565794"/>
              <a:gd name="connsiteY4" fmla="*/ 1364104 h 2216743"/>
              <a:gd name="connsiteX5" fmla="*/ 1156084 w 1565794"/>
              <a:gd name="connsiteY5" fmla="*/ 1708879 h 2216743"/>
              <a:gd name="connsiteX6" fmla="*/ 646418 w 1565794"/>
              <a:gd name="connsiteY6" fmla="*/ 1978701 h 2216743"/>
              <a:gd name="connsiteX7" fmla="*/ 91782 w 1565794"/>
              <a:gd name="connsiteY7" fmla="*/ 2173573 h 2216743"/>
              <a:gd name="connsiteX8" fmla="*/ 76792 w 1565794"/>
              <a:gd name="connsiteY8" fmla="*/ 2188563 h 2216743"/>
              <a:gd name="connsiteX0" fmla="*/ 991193 w 1565794"/>
              <a:gd name="connsiteY0" fmla="*/ 0 h 2216743"/>
              <a:gd name="connsiteX1" fmla="*/ 1395926 w 1565794"/>
              <a:gd name="connsiteY1" fmla="*/ 239842 h 2216743"/>
              <a:gd name="connsiteX2" fmla="*/ 1515848 w 1565794"/>
              <a:gd name="connsiteY2" fmla="*/ 479685 h 2216743"/>
              <a:gd name="connsiteX3" fmla="*/ 1560818 w 1565794"/>
              <a:gd name="connsiteY3" fmla="*/ 914399 h 2216743"/>
              <a:gd name="connsiteX4" fmla="*/ 1425907 w 1565794"/>
              <a:gd name="connsiteY4" fmla="*/ 1364104 h 2216743"/>
              <a:gd name="connsiteX5" fmla="*/ 1156084 w 1565794"/>
              <a:gd name="connsiteY5" fmla="*/ 1708879 h 2216743"/>
              <a:gd name="connsiteX6" fmla="*/ 646418 w 1565794"/>
              <a:gd name="connsiteY6" fmla="*/ 1978701 h 2216743"/>
              <a:gd name="connsiteX7" fmla="*/ 91782 w 1565794"/>
              <a:gd name="connsiteY7" fmla="*/ 2173573 h 2216743"/>
              <a:gd name="connsiteX8" fmla="*/ 76792 w 1565794"/>
              <a:gd name="connsiteY8" fmla="*/ 2188563 h 2216743"/>
              <a:gd name="connsiteX0" fmla="*/ 991193 w 1595286"/>
              <a:gd name="connsiteY0" fmla="*/ 0 h 2216743"/>
              <a:gd name="connsiteX1" fmla="*/ 1395926 w 1595286"/>
              <a:gd name="connsiteY1" fmla="*/ 239842 h 2216743"/>
              <a:gd name="connsiteX2" fmla="*/ 1575808 w 1595286"/>
              <a:gd name="connsiteY2" fmla="*/ 569626 h 2216743"/>
              <a:gd name="connsiteX3" fmla="*/ 1560818 w 1595286"/>
              <a:gd name="connsiteY3" fmla="*/ 914399 h 2216743"/>
              <a:gd name="connsiteX4" fmla="*/ 1425907 w 1595286"/>
              <a:gd name="connsiteY4" fmla="*/ 1364104 h 2216743"/>
              <a:gd name="connsiteX5" fmla="*/ 1156084 w 1595286"/>
              <a:gd name="connsiteY5" fmla="*/ 1708879 h 2216743"/>
              <a:gd name="connsiteX6" fmla="*/ 646418 w 1595286"/>
              <a:gd name="connsiteY6" fmla="*/ 1978701 h 2216743"/>
              <a:gd name="connsiteX7" fmla="*/ 91782 w 1595286"/>
              <a:gd name="connsiteY7" fmla="*/ 2173573 h 2216743"/>
              <a:gd name="connsiteX8" fmla="*/ 76792 w 1595286"/>
              <a:gd name="connsiteY8" fmla="*/ 2188563 h 221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5286" h="2216743">
                <a:moveTo>
                  <a:pt x="991193" y="0"/>
                </a:moveTo>
                <a:cubicBezTo>
                  <a:pt x="1133599" y="29980"/>
                  <a:pt x="1298490" y="144904"/>
                  <a:pt x="1395926" y="239842"/>
                </a:cubicBezTo>
                <a:cubicBezTo>
                  <a:pt x="1493362" y="334780"/>
                  <a:pt x="1535834" y="429718"/>
                  <a:pt x="1575808" y="569626"/>
                </a:cubicBezTo>
                <a:cubicBezTo>
                  <a:pt x="1615782" y="709534"/>
                  <a:pt x="1585801" y="781986"/>
                  <a:pt x="1560818" y="914399"/>
                </a:cubicBezTo>
                <a:cubicBezTo>
                  <a:pt x="1535835" y="1046812"/>
                  <a:pt x="1470878" y="1246681"/>
                  <a:pt x="1425907" y="1364104"/>
                </a:cubicBezTo>
                <a:cubicBezTo>
                  <a:pt x="1380937" y="1481527"/>
                  <a:pt x="1285999" y="1606446"/>
                  <a:pt x="1156084" y="1708879"/>
                </a:cubicBezTo>
                <a:cubicBezTo>
                  <a:pt x="1026169" y="1811312"/>
                  <a:pt x="841290" y="1893757"/>
                  <a:pt x="646418" y="1978701"/>
                </a:cubicBezTo>
                <a:cubicBezTo>
                  <a:pt x="451546" y="2063645"/>
                  <a:pt x="186720" y="2138596"/>
                  <a:pt x="91782" y="2173573"/>
                </a:cubicBezTo>
                <a:cubicBezTo>
                  <a:pt x="-105589" y="2261016"/>
                  <a:pt x="76792" y="2188563"/>
                  <a:pt x="76792" y="2188563"/>
                </a:cubicBezTo>
              </a:path>
            </a:pathLst>
          </a:custGeom>
          <a:solidFill>
            <a:schemeClr val="bg1"/>
          </a:solidFill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3395868" y="3810000"/>
            <a:ext cx="1570038" cy="533400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/>
          <a:lstStyle/>
          <a:p>
            <a:pPr algn="ctr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>
                <a:solidFill>
                  <a:srgbClr val="000000"/>
                </a:solidFill>
                <a:ea typeface="msmincho" charset="0"/>
                <a:cs typeface="msmincho" charset="0"/>
              </a:rPr>
              <a:t>Control signal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38200" y="4084983"/>
            <a:ext cx="25576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Steering</a:t>
            </a:r>
          </a:p>
          <a:p>
            <a:r>
              <a:rPr lang="en-GB" sz="2800" dirty="0"/>
              <a:t>Controlling</a:t>
            </a:r>
          </a:p>
          <a:p>
            <a:r>
              <a:rPr lang="en-GB" sz="2800" dirty="0"/>
              <a:t>Managing</a:t>
            </a:r>
          </a:p>
          <a:p>
            <a:r>
              <a:rPr lang="en-GB" sz="2800" dirty="0"/>
              <a:t>Constraining</a:t>
            </a:r>
          </a:p>
          <a:p>
            <a:r>
              <a:rPr lang="en-GB" sz="2800" dirty="0"/>
              <a:t>Guiding</a:t>
            </a:r>
          </a:p>
        </p:txBody>
      </p:sp>
    </p:spTree>
    <p:extLst>
      <p:ext uri="{BB962C8B-B14F-4D97-AF65-F5344CB8AC3E}">
        <p14:creationId xmlns:p14="http://schemas.microsoft.com/office/powerpoint/2010/main" val="3542741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The Three Underpinning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690688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Ashby’s Law of Requisite Variety</a:t>
            </a:r>
          </a:p>
          <a:p>
            <a:pPr lvl="1"/>
            <a:r>
              <a:rPr lang="en-GB" dirty="0"/>
              <a:t>The variety of managing responses must be greater than or equal to the variety of disturbances to the system being managed.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Conant –Ashby Theorem</a:t>
            </a:r>
          </a:p>
          <a:p>
            <a:pPr lvl="1"/>
            <a:r>
              <a:rPr lang="en-GB" dirty="0"/>
              <a:t>The quality of the managing responses depends upon the quality of the model used to determine the managing responses.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sub-optimisation problem</a:t>
            </a:r>
          </a:p>
          <a:p>
            <a:pPr lvl="1"/>
            <a:r>
              <a:rPr lang="en-GB" dirty="0"/>
              <a:t>Optimising the outcome for subsystem will in general not optimize the outcome for the system as a whole – e.g. the tragedy of the commons.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6230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641" y="365125"/>
            <a:ext cx="8363847" cy="1325563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Defining questions to be answered in a Cybernetic Frame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7856" y="2505075"/>
            <a:ext cx="6713951" cy="3684588"/>
          </a:xfrm>
        </p:spPr>
        <p:txBody>
          <a:bodyPr/>
          <a:lstStyle/>
          <a:p>
            <a:r>
              <a:rPr lang="en-GB" dirty="0"/>
              <a:t>Frame 1  The law of requisite variety</a:t>
            </a:r>
          </a:p>
          <a:p>
            <a:endParaRPr lang="en-GB" dirty="0"/>
          </a:p>
          <a:p>
            <a:r>
              <a:rPr lang="en-GB" dirty="0"/>
              <a:t>Frame 2 The </a:t>
            </a:r>
            <a:r>
              <a:rPr lang="en-GB" dirty="0" smtClean="0"/>
              <a:t>Conant-Ashby </a:t>
            </a:r>
            <a:r>
              <a:rPr lang="en-GB" dirty="0"/>
              <a:t>Theorem</a:t>
            </a:r>
          </a:p>
          <a:p>
            <a:endParaRPr lang="en-GB" dirty="0"/>
          </a:p>
          <a:p>
            <a:r>
              <a:rPr lang="en-GB" dirty="0"/>
              <a:t>Frame 3 The sub-optimisation rule</a:t>
            </a:r>
          </a:p>
        </p:txBody>
      </p:sp>
    </p:spTree>
    <p:extLst>
      <p:ext uri="{BB962C8B-B14F-4D97-AF65-F5344CB8AC3E}">
        <p14:creationId xmlns:p14="http://schemas.microsoft.com/office/powerpoint/2010/main" val="3802067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87008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Frame 1 - Who should Decide:- </a:t>
            </a:r>
            <a:br>
              <a:rPr lang="en-GB" sz="3600" b="1" dirty="0"/>
            </a:br>
            <a:r>
              <a:rPr lang="en-GB" sz="3600" b="1" dirty="0"/>
              <a:t>national government, local government, the EU government, regional government?</a:t>
            </a:r>
            <a:br>
              <a:rPr lang="en-GB" sz="3600" b="1" dirty="0"/>
            </a:b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9067" y="2112579"/>
            <a:ext cx="10354733" cy="3983420"/>
          </a:xfrm>
        </p:spPr>
        <p:txBody>
          <a:bodyPr/>
          <a:lstStyle/>
          <a:p>
            <a:r>
              <a:rPr lang="en-GB" dirty="0"/>
              <a:t>Ensuring food is available?</a:t>
            </a:r>
          </a:p>
          <a:p>
            <a:r>
              <a:rPr lang="en-GB" dirty="0"/>
              <a:t>The provision of energy supply?</a:t>
            </a:r>
          </a:p>
          <a:p>
            <a:r>
              <a:rPr lang="en-GB" dirty="0"/>
              <a:t>Transport availability?</a:t>
            </a:r>
          </a:p>
          <a:p>
            <a:r>
              <a:rPr lang="en-GB" dirty="0"/>
              <a:t>Where you live?</a:t>
            </a:r>
          </a:p>
          <a:p>
            <a:r>
              <a:rPr lang="en-GB" dirty="0"/>
              <a:t>What employment you undertake?</a:t>
            </a:r>
          </a:p>
          <a:p>
            <a:r>
              <a:rPr lang="en-GB" dirty="0" smtClean="0"/>
              <a:t>Organisation of education?</a:t>
            </a:r>
          </a:p>
          <a:p>
            <a:r>
              <a:rPr lang="en-GB" dirty="0" err="1" smtClean="0"/>
              <a:t>etc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7565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498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/>
              <a:t>The Structure of Government – </a:t>
            </a:r>
            <a:r>
              <a:rPr lang="en-GB" sz="3600" b="1" dirty="0">
                <a:solidFill>
                  <a:srgbClr val="FF0000"/>
                </a:solidFill>
              </a:rPr>
              <a:t>(semi-)autonomous communities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dirty="0"/>
              <a:t>Stafford Beer’s Viable System Model </a:t>
            </a:r>
          </a:p>
          <a:p>
            <a:r>
              <a:rPr lang="en-GB" dirty="0"/>
              <a:t>The key to overcoming Ashby’s Law is a recursive or fractal process structure:- managing at any one level the variety left unmanaged by the levels below</a:t>
            </a:r>
          </a:p>
          <a:p>
            <a:r>
              <a:rPr lang="en-GB" dirty="0"/>
              <a:t>Who decides? – answered by an understanding of recursive VSM structure</a:t>
            </a:r>
          </a:p>
          <a:p>
            <a:r>
              <a:rPr lang="en-GB" dirty="0"/>
              <a:t>The Government of THE COMMUNITY IN FOCUS governs within  a FRAMEWORK set by the LEVEL ABOVE and can only set rules for the WHOLE COMMUNITY and not for sub-communities. </a:t>
            </a:r>
          </a:p>
        </p:txBody>
      </p:sp>
    </p:spTree>
    <p:extLst>
      <p:ext uri="{BB962C8B-B14F-4D97-AF65-F5344CB8AC3E}">
        <p14:creationId xmlns:p14="http://schemas.microsoft.com/office/powerpoint/2010/main" val="2245127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The West Lothian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Should Scottish MPs vote on English questions in the Westminster parliament?</a:t>
            </a:r>
          </a:p>
          <a:p>
            <a:endParaRPr lang="en-GB" dirty="0"/>
          </a:p>
          <a:p>
            <a:r>
              <a:rPr lang="en-GB" dirty="0"/>
              <a:t>In football and other team games:-</a:t>
            </a:r>
          </a:p>
          <a:p>
            <a:r>
              <a:rPr lang="en-GB" dirty="0"/>
              <a:t>The first requirement - Rules for all</a:t>
            </a:r>
          </a:p>
          <a:p>
            <a:r>
              <a:rPr lang="en-GB" dirty="0"/>
              <a:t>Then teams decide their own strategy within that framework.</a:t>
            </a:r>
          </a:p>
          <a:p>
            <a:endParaRPr lang="en-GB" dirty="0"/>
          </a:p>
          <a:p>
            <a:r>
              <a:rPr lang="en-GB" dirty="0"/>
              <a:t>The lesson for government - What matters is the relationship between </a:t>
            </a:r>
            <a:r>
              <a:rPr lang="en-GB" dirty="0" smtClean="0"/>
              <a:t>levels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6157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788</Words>
  <Application>Microsoft Office PowerPoint</Application>
  <PresentationFormat>Widescreen</PresentationFormat>
  <Paragraphs>115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msmincho</vt:lpstr>
      <vt:lpstr>Times New Roman</vt:lpstr>
      <vt:lpstr>Office Theme</vt:lpstr>
      <vt:lpstr>Cybernetics and Government</vt:lpstr>
      <vt:lpstr>The Purpose of Government</vt:lpstr>
      <vt:lpstr>Why Cybernetics</vt:lpstr>
      <vt:lpstr>The Essence of Cybernetics</vt:lpstr>
      <vt:lpstr>The Three Underpinning Principles</vt:lpstr>
      <vt:lpstr>Defining questions to be answered in a Cybernetic Frame</vt:lpstr>
      <vt:lpstr>Frame 1 - Who should Decide:-  national government, local government, the EU government, regional government? </vt:lpstr>
      <vt:lpstr>The Structure of Government – (semi-)autonomous communities</vt:lpstr>
      <vt:lpstr>The West Lothian question</vt:lpstr>
      <vt:lpstr>Frame 2 - The Community in Focus (as a whole) - who should manage?</vt:lpstr>
      <vt:lpstr>The Conant Ashby Theorem - Understanding</vt:lpstr>
      <vt:lpstr> Frame 3 -Maximising community sustainability and eudemony.</vt:lpstr>
      <vt:lpstr>System 2 – Preventing sub-optimisation - Counterintuitive</vt:lpstr>
      <vt:lpstr>A framework for people</vt:lpstr>
      <vt:lpstr>A framework for organisations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Cybernetics and Government</dc:title>
  <dc:creator>laptop</dc:creator>
  <cp:lastModifiedBy>CONF0311</cp:lastModifiedBy>
  <cp:revision>63</cp:revision>
  <dcterms:created xsi:type="dcterms:W3CDTF">2016-09-14T14:18:29Z</dcterms:created>
  <dcterms:modified xsi:type="dcterms:W3CDTF">2016-10-05T13:39:25Z</dcterms:modified>
</cp:coreProperties>
</file>