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9" r:id="rId2"/>
    <p:sldId id="256" r:id="rId3"/>
    <p:sldId id="284" r:id="rId4"/>
    <p:sldId id="267" r:id="rId5"/>
    <p:sldId id="273" r:id="rId6"/>
    <p:sldId id="274" r:id="rId7"/>
    <p:sldId id="280" r:id="rId8"/>
    <p:sldId id="259" r:id="rId9"/>
    <p:sldId id="288" r:id="rId10"/>
    <p:sldId id="285" r:id="rId11"/>
    <p:sldId id="297" r:id="rId12"/>
    <p:sldId id="287" r:id="rId13"/>
    <p:sldId id="286" r:id="rId14"/>
    <p:sldId id="269" r:id="rId15"/>
    <p:sldId id="298" r:id="rId16"/>
    <p:sldId id="261" r:id="rId17"/>
    <p:sldId id="276" r:id="rId18"/>
    <p:sldId id="266" r:id="rId19"/>
    <p:sldId id="263" r:id="rId20"/>
    <p:sldId id="264" r:id="rId21"/>
    <p:sldId id="270" r:id="rId22"/>
    <p:sldId id="292" r:id="rId23"/>
    <p:sldId id="272" r:id="rId24"/>
    <p:sldId id="275" r:id="rId25"/>
    <p:sldId id="278" r:id="rId26"/>
    <p:sldId id="279" r:id="rId27"/>
    <p:sldId id="271" r:id="rId28"/>
    <p:sldId id="291" r:id="rId29"/>
    <p:sldId id="289" r:id="rId30"/>
    <p:sldId id="296" r:id="rId31"/>
    <p:sldId id="294" r:id="rId32"/>
    <p:sldId id="29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65" autoAdjust="0"/>
  </p:normalViewPr>
  <p:slideViewPr>
    <p:cSldViewPr>
      <p:cViewPr varScale="1">
        <p:scale>
          <a:sx n="63" d="100"/>
          <a:sy n="63" d="100"/>
        </p:scale>
        <p:origin x="72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5C8916-7A9E-4329-8EFD-B2E09653C0E9}" type="datetimeFigureOut">
              <a:rPr lang="en-AU" smtClean="0"/>
              <a:t>6/10/2016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B806C9-FB4F-4689-8C4A-6EC9107F19B2}" type="slidenum">
              <a:rPr lang="en-AU" smtClean="0"/>
              <a:t>‹#›</a:t>
            </a:fld>
            <a:endParaRPr lang="en-AU"/>
          </a:p>
        </p:txBody>
      </p:sp>
    </p:spTree>
    <p:extLst>
      <p:ext uri="{BB962C8B-B14F-4D97-AF65-F5344CB8AC3E}">
        <p14:creationId xmlns:p14="http://schemas.microsoft.com/office/powerpoint/2010/main" val="2950327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B806C9-FB4F-4689-8C4A-6EC9107F19B2}" type="slidenum">
              <a:rPr lang="en-AU" smtClean="0"/>
              <a:t>2</a:t>
            </a:fld>
            <a:endParaRPr lang="en-AU"/>
          </a:p>
        </p:txBody>
      </p:sp>
    </p:spTree>
    <p:extLst>
      <p:ext uri="{BB962C8B-B14F-4D97-AF65-F5344CB8AC3E}">
        <p14:creationId xmlns:p14="http://schemas.microsoft.com/office/powerpoint/2010/main" val="796950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E9B806C9-FB4F-4689-8C4A-6EC9107F19B2}" type="slidenum">
              <a:rPr lang="en-AU" smtClean="0"/>
              <a:t>12</a:t>
            </a:fld>
            <a:endParaRPr lang="en-AU"/>
          </a:p>
        </p:txBody>
      </p:sp>
    </p:spTree>
    <p:extLst>
      <p:ext uri="{BB962C8B-B14F-4D97-AF65-F5344CB8AC3E}">
        <p14:creationId xmlns:p14="http://schemas.microsoft.com/office/powerpoint/2010/main" val="4042154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B806C9-FB4F-4689-8C4A-6EC9107F19B2}" type="slidenum">
              <a:rPr lang="en-AU" smtClean="0"/>
              <a:t>13</a:t>
            </a:fld>
            <a:endParaRPr lang="en-AU"/>
          </a:p>
        </p:txBody>
      </p:sp>
    </p:spTree>
    <p:extLst>
      <p:ext uri="{BB962C8B-B14F-4D97-AF65-F5344CB8AC3E}">
        <p14:creationId xmlns:p14="http://schemas.microsoft.com/office/powerpoint/2010/main" val="1447612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E9B806C9-FB4F-4689-8C4A-6EC9107F19B2}" type="slidenum">
              <a:rPr lang="en-AU" smtClean="0"/>
              <a:t>14</a:t>
            </a:fld>
            <a:endParaRPr lang="en-AU"/>
          </a:p>
        </p:txBody>
      </p:sp>
    </p:spTree>
    <p:extLst>
      <p:ext uri="{BB962C8B-B14F-4D97-AF65-F5344CB8AC3E}">
        <p14:creationId xmlns:p14="http://schemas.microsoft.com/office/powerpoint/2010/main" val="3483868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E9B806C9-FB4F-4689-8C4A-6EC9107F19B2}" type="slidenum">
              <a:rPr lang="en-AU" smtClean="0"/>
              <a:t>15</a:t>
            </a:fld>
            <a:endParaRPr lang="en-AU"/>
          </a:p>
        </p:txBody>
      </p:sp>
    </p:spTree>
    <p:extLst>
      <p:ext uri="{BB962C8B-B14F-4D97-AF65-F5344CB8AC3E}">
        <p14:creationId xmlns:p14="http://schemas.microsoft.com/office/powerpoint/2010/main" val="2351964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B806C9-FB4F-4689-8C4A-6EC9107F19B2}" type="slidenum">
              <a:rPr lang="en-AU" smtClean="0"/>
              <a:t>16</a:t>
            </a:fld>
            <a:endParaRPr lang="en-AU"/>
          </a:p>
        </p:txBody>
      </p:sp>
    </p:spTree>
    <p:extLst>
      <p:ext uri="{BB962C8B-B14F-4D97-AF65-F5344CB8AC3E}">
        <p14:creationId xmlns:p14="http://schemas.microsoft.com/office/powerpoint/2010/main" val="3714580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B806C9-FB4F-4689-8C4A-6EC9107F19B2}" type="slidenum">
              <a:rPr lang="en-AU" smtClean="0"/>
              <a:t>17</a:t>
            </a:fld>
            <a:endParaRPr lang="en-AU"/>
          </a:p>
        </p:txBody>
      </p:sp>
    </p:spTree>
    <p:extLst>
      <p:ext uri="{BB962C8B-B14F-4D97-AF65-F5344CB8AC3E}">
        <p14:creationId xmlns:p14="http://schemas.microsoft.com/office/powerpoint/2010/main" val="458378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B806C9-FB4F-4689-8C4A-6EC9107F19B2}" type="slidenum">
              <a:rPr lang="en-AU" smtClean="0"/>
              <a:t>18</a:t>
            </a:fld>
            <a:endParaRPr lang="en-AU"/>
          </a:p>
        </p:txBody>
      </p:sp>
    </p:spTree>
    <p:extLst>
      <p:ext uri="{BB962C8B-B14F-4D97-AF65-F5344CB8AC3E}">
        <p14:creationId xmlns:p14="http://schemas.microsoft.com/office/powerpoint/2010/main" val="874339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B806C9-FB4F-4689-8C4A-6EC9107F19B2}" type="slidenum">
              <a:rPr lang="en-AU" smtClean="0"/>
              <a:t>21</a:t>
            </a:fld>
            <a:endParaRPr lang="en-AU"/>
          </a:p>
        </p:txBody>
      </p:sp>
    </p:spTree>
    <p:extLst>
      <p:ext uri="{BB962C8B-B14F-4D97-AF65-F5344CB8AC3E}">
        <p14:creationId xmlns:p14="http://schemas.microsoft.com/office/powerpoint/2010/main" val="3835154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B806C9-FB4F-4689-8C4A-6EC9107F19B2}" type="slidenum">
              <a:rPr lang="en-AU" smtClean="0"/>
              <a:t>22</a:t>
            </a:fld>
            <a:endParaRPr lang="en-AU"/>
          </a:p>
        </p:txBody>
      </p:sp>
    </p:spTree>
    <p:extLst>
      <p:ext uri="{BB962C8B-B14F-4D97-AF65-F5344CB8AC3E}">
        <p14:creationId xmlns:p14="http://schemas.microsoft.com/office/powerpoint/2010/main" val="3835154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B806C9-FB4F-4689-8C4A-6EC9107F19B2}" type="slidenum">
              <a:rPr lang="en-AU" smtClean="0"/>
              <a:t>23</a:t>
            </a:fld>
            <a:endParaRPr lang="en-AU"/>
          </a:p>
        </p:txBody>
      </p:sp>
    </p:spTree>
    <p:extLst>
      <p:ext uri="{BB962C8B-B14F-4D97-AF65-F5344CB8AC3E}">
        <p14:creationId xmlns:p14="http://schemas.microsoft.com/office/powerpoint/2010/main" val="172270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2 year on the job project (one of three) as ‘wild card’ additional staffing resource during transition times (relocation Cannington &amp; identity submersion into </a:t>
            </a:r>
            <a:r>
              <a:rPr lang="en-AU" dirty="0" err="1" smtClean="0"/>
              <a:t>DoC</a:t>
            </a:r>
            <a:r>
              <a:rPr lang="en-AU" dirty="0" smtClean="0"/>
              <a:t>)</a:t>
            </a:r>
          </a:p>
          <a:p>
            <a:endParaRPr lang="en-AU" dirty="0" smtClean="0"/>
          </a:p>
          <a:p>
            <a:r>
              <a:rPr lang="en-AU" dirty="0" smtClean="0"/>
              <a:t>Use of Beer’s works</a:t>
            </a:r>
            <a:r>
              <a:rPr lang="en-AU" baseline="0" dirty="0" smtClean="0"/>
              <a:t> ; </a:t>
            </a:r>
            <a:r>
              <a:rPr lang="en-AU" baseline="0" dirty="0" err="1" smtClean="0"/>
              <a:t>Checkland’s</a:t>
            </a:r>
            <a:r>
              <a:rPr lang="en-AU" baseline="0" dirty="0" smtClean="0"/>
              <a:t> SSM &amp; some amateur anthropology looking at “cultures of (in) feasibility…</a:t>
            </a:r>
          </a:p>
          <a:p>
            <a:endParaRPr lang="en-AU" baseline="0" dirty="0" smtClean="0"/>
          </a:p>
          <a:p>
            <a:r>
              <a:rPr lang="en-AU" baseline="0" dirty="0" smtClean="0"/>
              <a:t>Also Risk Communications (Sandman = Total risk = Hazard + Outrage) &amp; risk fraud triangle (</a:t>
            </a:r>
            <a:r>
              <a:rPr lang="en-AU" baseline="0" dirty="0" err="1" smtClean="0"/>
              <a:t>Cressey</a:t>
            </a:r>
            <a:r>
              <a:rPr lang="en-AU" baseline="0" dirty="0" smtClean="0"/>
              <a:t>) with focus on “justification” </a:t>
            </a:r>
            <a:r>
              <a:rPr lang="en-AU" baseline="0" dirty="0" err="1" smtClean="0"/>
              <a:t>etc</a:t>
            </a:r>
            <a:endParaRPr lang="en-AU" dirty="0"/>
          </a:p>
        </p:txBody>
      </p:sp>
      <p:sp>
        <p:nvSpPr>
          <p:cNvPr id="4" name="Slide Number Placeholder 3"/>
          <p:cNvSpPr>
            <a:spLocks noGrp="1"/>
          </p:cNvSpPr>
          <p:nvPr>
            <p:ph type="sldNum" sz="quarter" idx="10"/>
          </p:nvPr>
        </p:nvSpPr>
        <p:spPr/>
        <p:txBody>
          <a:bodyPr/>
          <a:lstStyle/>
          <a:p>
            <a:fld id="{E9B806C9-FB4F-4689-8C4A-6EC9107F19B2}" type="slidenum">
              <a:rPr lang="en-AU" smtClean="0"/>
              <a:t>3</a:t>
            </a:fld>
            <a:endParaRPr lang="en-AU"/>
          </a:p>
        </p:txBody>
      </p:sp>
    </p:spTree>
    <p:extLst>
      <p:ext uri="{BB962C8B-B14F-4D97-AF65-F5344CB8AC3E}">
        <p14:creationId xmlns:p14="http://schemas.microsoft.com/office/powerpoint/2010/main" val="2321810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B806C9-FB4F-4689-8C4A-6EC9107F19B2}" type="slidenum">
              <a:rPr lang="en-AU" smtClean="0"/>
              <a:t>24</a:t>
            </a:fld>
            <a:endParaRPr lang="en-AU"/>
          </a:p>
        </p:txBody>
      </p:sp>
    </p:spTree>
    <p:extLst>
      <p:ext uri="{BB962C8B-B14F-4D97-AF65-F5344CB8AC3E}">
        <p14:creationId xmlns:p14="http://schemas.microsoft.com/office/powerpoint/2010/main" val="1979991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B806C9-FB4F-4689-8C4A-6EC9107F19B2}" type="slidenum">
              <a:rPr lang="en-AU" smtClean="0"/>
              <a:t>25</a:t>
            </a:fld>
            <a:endParaRPr lang="en-AU"/>
          </a:p>
        </p:txBody>
      </p:sp>
    </p:spTree>
    <p:extLst>
      <p:ext uri="{BB962C8B-B14F-4D97-AF65-F5344CB8AC3E}">
        <p14:creationId xmlns:p14="http://schemas.microsoft.com/office/powerpoint/2010/main" val="1938600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B806C9-FB4F-4689-8C4A-6EC9107F19B2}" type="slidenum">
              <a:rPr lang="en-AU" smtClean="0"/>
              <a:t>26</a:t>
            </a:fld>
            <a:endParaRPr lang="en-AU"/>
          </a:p>
        </p:txBody>
      </p:sp>
    </p:spTree>
    <p:extLst>
      <p:ext uri="{BB962C8B-B14F-4D97-AF65-F5344CB8AC3E}">
        <p14:creationId xmlns:p14="http://schemas.microsoft.com/office/powerpoint/2010/main" val="3652423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B806C9-FB4F-4689-8C4A-6EC9107F19B2}" type="slidenum">
              <a:rPr lang="en-AU" smtClean="0"/>
              <a:t>27</a:t>
            </a:fld>
            <a:endParaRPr lang="en-AU"/>
          </a:p>
        </p:txBody>
      </p:sp>
    </p:spTree>
    <p:extLst>
      <p:ext uri="{BB962C8B-B14F-4D97-AF65-F5344CB8AC3E}">
        <p14:creationId xmlns:p14="http://schemas.microsoft.com/office/powerpoint/2010/main" val="2996187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B806C9-FB4F-4689-8C4A-6EC9107F19B2}" type="slidenum">
              <a:rPr lang="en-AU" smtClean="0"/>
              <a:t>29</a:t>
            </a:fld>
            <a:endParaRPr lang="en-AU"/>
          </a:p>
        </p:txBody>
      </p:sp>
    </p:spTree>
    <p:extLst>
      <p:ext uri="{BB962C8B-B14F-4D97-AF65-F5344CB8AC3E}">
        <p14:creationId xmlns:p14="http://schemas.microsoft.com/office/powerpoint/2010/main" val="2996187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B806C9-FB4F-4689-8C4A-6EC9107F19B2}" type="slidenum">
              <a:rPr lang="en-AU" smtClean="0"/>
              <a:t>32</a:t>
            </a:fld>
            <a:endParaRPr lang="en-AU"/>
          </a:p>
        </p:txBody>
      </p:sp>
    </p:spTree>
    <p:extLst>
      <p:ext uri="{BB962C8B-B14F-4D97-AF65-F5344CB8AC3E}">
        <p14:creationId xmlns:p14="http://schemas.microsoft.com/office/powerpoint/2010/main" val="2996187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B806C9-FB4F-4689-8C4A-6EC9107F19B2}" type="slidenum">
              <a:rPr lang="en-AU" smtClean="0"/>
              <a:t>4</a:t>
            </a:fld>
            <a:endParaRPr lang="en-AU"/>
          </a:p>
        </p:txBody>
      </p:sp>
    </p:spTree>
    <p:extLst>
      <p:ext uri="{BB962C8B-B14F-4D97-AF65-F5344CB8AC3E}">
        <p14:creationId xmlns:p14="http://schemas.microsoft.com/office/powerpoint/2010/main" val="365812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B806C9-FB4F-4689-8C4A-6EC9107F19B2}" type="slidenum">
              <a:rPr lang="en-AU" smtClean="0"/>
              <a:t>6</a:t>
            </a:fld>
            <a:endParaRPr lang="en-AU"/>
          </a:p>
        </p:txBody>
      </p:sp>
    </p:spTree>
    <p:extLst>
      <p:ext uri="{BB962C8B-B14F-4D97-AF65-F5344CB8AC3E}">
        <p14:creationId xmlns:p14="http://schemas.microsoft.com/office/powerpoint/2010/main" val="4184730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B806C9-FB4F-4689-8C4A-6EC9107F19B2}" type="slidenum">
              <a:rPr lang="en-AU" smtClean="0"/>
              <a:t>7</a:t>
            </a:fld>
            <a:endParaRPr lang="en-AU"/>
          </a:p>
        </p:txBody>
      </p:sp>
    </p:spTree>
    <p:extLst>
      <p:ext uri="{BB962C8B-B14F-4D97-AF65-F5344CB8AC3E}">
        <p14:creationId xmlns:p14="http://schemas.microsoft.com/office/powerpoint/2010/main" val="2753220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B806C9-FB4F-4689-8C4A-6EC9107F19B2}" type="slidenum">
              <a:rPr lang="en-AU" smtClean="0"/>
              <a:t>8</a:t>
            </a:fld>
            <a:endParaRPr lang="en-AU"/>
          </a:p>
        </p:txBody>
      </p:sp>
    </p:spTree>
    <p:extLst>
      <p:ext uri="{BB962C8B-B14F-4D97-AF65-F5344CB8AC3E}">
        <p14:creationId xmlns:p14="http://schemas.microsoft.com/office/powerpoint/2010/main" val="262497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B806C9-FB4F-4689-8C4A-6EC9107F19B2}" type="slidenum">
              <a:rPr lang="en-AU" smtClean="0"/>
              <a:t>9</a:t>
            </a:fld>
            <a:endParaRPr lang="en-AU"/>
          </a:p>
        </p:txBody>
      </p:sp>
    </p:spTree>
    <p:extLst>
      <p:ext uri="{BB962C8B-B14F-4D97-AF65-F5344CB8AC3E}">
        <p14:creationId xmlns:p14="http://schemas.microsoft.com/office/powerpoint/2010/main" val="184939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E9B806C9-FB4F-4689-8C4A-6EC9107F19B2}" type="slidenum">
              <a:rPr lang="en-AU" smtClean="0"/>
              <a:t>10</a:t>
            </a:fld>
            <a:endParaRPr lang="en-AU"/>
          </a:p>
        </p:txBody>
      </p:sp>
    </p:spTree>
    <p:extLst>
      <p:ext uri="{BB962C8B-B14F-4D97-AF65-F5344CB8AC3E}">
        <p14:creationId xmlns:p14="http://schemas.microsoft.com/office/powerpoint/2010/main" val="2351964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E9B806C9-FB4F-4689-8C4A-6EC9107F19B2}" type="slidenum">
              <a:rPr lang="en-AU" smtClean="0"/>
              <a:t>11</a:t>
            </a:fld>
            <a:endParaRPr lang="en-AU"/>
          </a:p>
        </p:txBody>
      </p:sp>
    </p:spTree>
    <p:extLst>
      <p:ext uri="{BB962C8B-B14F-4D97-AF65-F5344CB8AC3E}">
        <p14:creationId xmlns:p14="http://schemas.microsoft.com/office/powerpoint/2010/main" val="2351964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730E22A-A374-4664-85B5-AA0EDE11FBF8}" type="datetimeFigureOut">
              <a:rPr lang="en-AU" smtClean="0"/>
              <a:t>6/10/2016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1399E9-196E-4358-B974-7F6E8E09DBB6}" type="slidenum">
              <a:rPr lang="en-AU" smtClean="0"/>
              <a:t>‹#›</a:t>
            </a:fld>
            <a:endParaRPr lang="en-AU"/>
          </a:p>
        </p:txBody>
      </p:sp>
    </p:spTree>
    <p:extLst>
      <p:ext uri="{BB962C8B-B14F-4D97-AF65-F5344CB8AC3E}">
        <p14:creationId xmlns:p14="http://schemas.microsoft.com/office/powerpoint/2010/main" val="3216341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730E22A-A374-4664-85B5-AA0EDE11FBF8}" type="datetimeFigureOut">
              <a:rPr lang="en-AU" smtClean="0"/>
              <a:t>6/10/2016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1399E9-196E-4358-B974-7F6E8E09DBB6}" type="slidenum">
              <a:rPr lang="en-AU" smtClean="0"/>
              <a:t>‹#›</a:t>
            </a:fld>
            <a:endParaRPr lang="en-AU"/>
          </a:p>
        </p:txBody>
      </p:sp>
    </p:spTree>
    <p:extLst>
      <p:ext uri="{BB962C8B-B14F-4D97-AF65-F5344CB8AC3E}">
        <p14:creationId xmlns:p14="http://schemas.microsoft.com/office/powerpoint/2010/main" val="398153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730E22A-A374-4664-85B5-AA0EDE11FBF8}" type="datetimeFigureOut">
              <a:rPr lang="en-AU" smtClean="0"/>
              <a:t>6/10/2016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1399E9-196E-4358-B974-7F6E8E09DBB6}" type="slidenum">
              <a:rPr lang="en-AU" smtClean="0"/>
              <a:t>‹#›</a:t>
            </a:fld>
            <a:endParaRPr lang="en-AU"/>
          </a:p>
        </p:txBody>
      </p:sp>
    </p:spTree>
    <p:extLst>
      <p:ext uri="{BB962C8B-B14F-4D97-AF65-F5344CB8AC3E}">
        <p14:creationId xmlns:p14="http://schemas.microsoft.com/office/powerpoint/2010/main" val="2906379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730E22A-A374-4664-85B5-AA0EDE11FBF8}" type="datetimeFigureOut">
              <a:rPr lang="en-AU" smtClean="0"/>
              <a:t>6/10/2016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1399E9-196E-4358-B974-7F6E8E09DBB6}" type="slidenum">
              <a:rPr lang="en-AU" smtClean="0"/>
              <a:t>‹#›</a:t>
            </a:fld>
            <a:endParaRPr lang="en-AU"/>
          </a:p>
        </p:txBody>
      </p:sp>
    </p:spTree>
    <p:extLst>
      <p:ext uri="{BB962C8B-B14F-4D97-AF65-F5344CB8AC3E}">
        <p14:creationId xmlns:p14="http://schemas.microsoft.com/office/powerpoint/2010/main" val="26664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30E22A-A374-4664-85B5-AA0EDE11FBF8}" type="datetimeFigureOut">
              <a:rPr lang="en-AU" smtClean="0"/>
              <a:t>6/10/2016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1399E9-196E-4358-B974-7F6E8E09DBB6}" type="slidenum">
              <a:rPr lang="en-AU" smtClean="0"/>
              <a:t>‹#›</a:t>
            </a:fld>
            <a:endParaRPr lang="en-AU"/>
          </a:p>
        </p:txBody>
      </p:sp>
    </p:spTree>
    <p:extLst>
      <p:ext uri="{BB962C8B-B14F-4D97-AF65-F5344CB8AC3E}">
        <p14:creationId xmlns:p14="http://schemas.microsoft.com/office/powerpoint/2010/main" val="72272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730E22A-A374-4664-85B5-AA0EDE11FBF8}" type="datetimeFigureOut">
              <a:rPr lang="en-AU" smtClean="0"/>
              <a:t>6/10/2016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1399E9-196E-4358-B974-7F6E8E09DBB6}" type="slidenum">
              <a:rPr lang="en-AU" smtClean="0"/>
              <a:t>‹#›</a:t>
            </a:fld>
            <a:endParaRPr lang="en-AU"/>
          </a:p>
        </p:txBody>
      </p:sp>
    </p:spTree>
    <p:extLst>
      <p:ext uri="{BB962C8B-B14F-4D97-AF65-F5344CB8AC3E}">
        <p14:creationId xmlns:p14="http://schemas.microsoft.com/office/powerpoint/2010/main" val="182266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730E22A-A374-4664-85B5-AA0EDE11FBF8}" type="datetimeFigureOut">
              <a:rPr lang="en-AU" smtClean="0"/>
              <a:t>6/10/2016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A1399E9-196E-4358-B974-7F6E8E09DBB6}" type="slidenum">
              <a:rPr lang="en-AU" smtClean="0"/>
              <a:t>‹#›</a:t>
            </a:fld>
            <a:endParaRPr lang="en-AU"/>
          </a:p>
        </p:txBody>
      </p:sp>
    </p:spTree>
    <p:extLst>
      <p:ext uri="{BB962C8B-B14F-4D97-AF65-F5344CB8AC3E}">
        <p14:creationId xmlns:p14="http://schemas.microsoft.com/office/powerpoint/2010/main" val="2030851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730E22A-A374-4664-85B5-AA0EDE11FBF8}" type="datetimeFigureOut">
              <a:rPr lang="en-AU" smtClean="0"/>
              <a:t>6/10/2016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A1399E9-196E-4358-B974-7F6E8E09DBB6}" type="slidenum">
              <a:rPr lang="en-AU" smtClean="0"/>
              <a:t>‹#›</a:t>
            </a:fld>
            <a:endParaRPr lang="en-AU"/>
          </a:p>
        </p:txBody>
      </p:sp>
    </p:spTree>
    <p:extLst>
      <p:ext uri="{BB962C8B-B14F-4D97-AF65-F5344CB8AC3E}">
        <p14:creationId xmlns:p14="http://schemas.microsoft.com/office/powerpoint/2010/main" val="68341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30E22A-A374-4664-85B5-AA0EDE11FBF8}" type="datetimeFigureOut">
              <a:rPr lang="en-AU" smtClean="0"/>
              <a:t>6/10/2016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A1399E9-196E-4358-B974-7F6E8E09DBB6}" type="slidenum">
              <a:rPr lang="en-AU" smtClean="0"/>
              <a:t>‹#›</a:t>
            </a:fld>
            <a:endParaRPr lang="en-AU"/>
          </a:p>
        </p:txBody>
      </p:sp>
    </p:spTree>
    <p:extLst>
      <p:ext uri="{BB962C8B-B14F-4D97-AF65-F5344CB8AC3E}">
        <p14:creationId xmlns:p14="http://schemas.microsoft.com/office/powerpoint/2010/main" val="275254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30E22A-A374-4664-85B5-AA0EDE11FBF8}" type="datetimeFigureOut">
              <a:rPr lang="en-AU" smtClean="0"/>
              <a:t>6/10/2016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1399E9-196E-4358-B974-7F6E8E09DBB6}" type="slidenum">
              <a:rPr lang="en-AU" smtClean="0"/>
              <a:t>‹#›</a:t>
            </a:fld>
            <a:endParaRPr lang="en-AU"/>
          </a:p>
        </p:txBody>
      </p:sp>
    </p:spTree>
    <p:extLst>
      <p:ext uri="{BB962C8B-B14F-4D97-AF65-F5344CB8AC3E}">
        <p14:creationId xmlns:p14="http://schemas.microsoft.com/office/powerpoint/2010/main" val="2411394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30E22A-A374-4664-85B5-AA0EDE11FBF8}" type="datetimeFigureOut">
              <a:rPr lang="en-AU" smtClean="0"/>
              <a:t>6/10/2016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1399E9-196E-4358-B974-7F6E8E09DBB6}" type="slidenum">
              <a:rPr lang="en-AU" smtClean="0"/>
              <a:t>‹#›</a:t>
            </a:fld>
            <a:endParaRPr lang="en-AU"/>
          </a:p>
        </p:txBody>
      </p:sp>
    </p:spTree>
    <p:extLst>
      <p:ext uri="{BB962C8B-B14F-4D97-AF65-F5344CB8AC3E}">
        <p14:creationId xmlns:p14="http://schemas.microsoft.com/office/powerpoint/2010/main" val="294947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30E22A-A374-4664-85B5-AA0EDE11FBF8}" type="datetimeFigureOut">
              <a:rPr lang="en-AU" smtClean="0"/>
              <a:t>6/10/2016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399E9-196E-4358-B974-7F6E8E09DBB6}" type="slidenum">
              <a:rPr lang="en-AU" smtClean="0"/>
              <a:t>‹#›</a:t>
            </a:fld>
            <a:endParaRPr lang="en-AU"/>
          </a:p>
        </p:txBody>
      </p:sp>
    </p:spTree>
    <p:extLst>
      <p:ext uri="{BB962C8B-B14F-4D97-AF65-F5344CB8AC3E}">
        <p14:creationId xmlns:p14="http://schemas.microsoft.com/office/powerpoint/2010/main" val="135687142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jpeg"/></Relationships>
</file>

<file path=ppt/slides/_rels/slide2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gif"/><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Black Swan River Colony</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4022" y="1600200"/>
            <a:ext cx="6755956" cy="4525963"/>
          </a:xfr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133600"/>
            <a:ext cx="33528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00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065" y="304800"/>
            <a:ext cx="7395135" cy="1143000"/>
          </a:xfrm>
          <a:solidFill>
            <a:schemeClr val="accent6">
              <a:lumMod val="75000"/>
            </a:schemeClr>
          </a:solidFill>
        </p:spPr>
        <p:txBody>
          <a:bodyPr/>
          <a:lstStyle/>
          <a:p>
            <a:r>
              <a:rPr lang="en-AU" dirty="0" smtClean="0"/>
              <a:t>Artefact: ‘The Report’</a:t>
            </a:r>
            <a:endParaRPr lang="en-AU" dirty="0"/>
          </a:p>
        </p:txBody>
      </p:sp>
      <p:sp>
        <p:nvSpPr>
          <p:cNvPr id="3" name="Content Placeholder 2"/>
          <p:cNvSpPr>
            <a:spLocks noGrp="1"/>
          </p:cNvSpPr>
          <p:nvPr>
            <p:ph idx="1"/>
          </p:nvPr>
        </p:nvSpPr>
        <p:spPr>
          <a:xfrm>
            <a:off x="457201" y="2209800"/>
            <a:ext cx="5594614" cy="4191000"/>
          </a:xfrm>
        </p:spPr>
        <p:txBody>
          <a:bodyPr>
            <a:noAutofit/>
          </a:bodyPr>
          <a:lstStyle/>
          <a:p>
            <a:pPr marL="0" indent="0">
              <a:buNone/>
            </a:pPr>
            <a:r>
              <a:rPr lang="en-AU" sz="2800" b="1" dirty="0" smtClean="0"/>
              <a:t>Outcomes: </a:t>
            </a:r>
            <a:endParaRPr lang="en-AU" sz="2400" dirty="0" smtClean="0"/>
          </a:p>
          <a:p>
            <a:pPr marL="457200" indent="-457200">
              <a:buFont typeface="+mj-lt"/>
              <a:buAutoNum type="arabicPeriod"/>
            </a:pPr>
            <a:r>
              <a:rPr lang="en-AU" sz="2400" dirty="0" smtClean="0"/>
              <a:t>An extensive stakeholder consultation &amp; engagement process.</a:t>
            </a:r>
          </a:p>
          <a:p>
            <a:pPr marL="457200" indent="-457200">
              <a:buFont typeface="+mj-lt"/>
              <a:buAutoNum type="arabicPeriod"/>
            </a:pPr>
            <a:r>
              <a:rPr lang="en-AU" sz="2400" dirty="0" smtClean="0"/>
              <a:t>Final report with </a:t>
            </a:r>
            <a:r>
              <a:rPr lang="en-AU" sz="2400" dirty="0"/>
              <a:t>5 </a:t>
            </a:r>
            <a:r>
              <a:rPr lang="en-AU" sz="2400" dirty="0" smtClean="0"/>
              <a:t>strategic recommendations published April 2016.</a:t>
            </a:r>
          </a:p>
          <a:p>
            <a:pPr marL="457200" indent="-457200">
              <a:buFont typeface="+mj-lt"/>
              <a:buAutoNum type="arabicPeriod"/>
            </a:pPr>
            <a:r>
              <a:rPr lang="en-AU" sz="2400" dirty="0" smtClean="0"/>
              <a:t>Narrative containing detailed technical material; plus ‘Plain English’ analytical analysis; &amp; broad executive summary.</a:t>
            </a:r>
          </a:p>
          <a:p>
            <a:pPr marL="457200" indent="-457200">
              <a:buFont typeface="+mj-lt"/>
              <a:buAutoNum type="arabicPeriod"/>
            </a:pPr>
            <a:r>
              <a:rPr lang="en-AU" sz="2400" dirty="0" smtClean="0"/>
              <a:t>Industry Working Groups established to implement  recommendations.</a:t>
            </a:r>
            <a:endParaRPr lang="en-AU" sz="2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9524" y="2362200"/>
            <a:ext cx="2835876"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1676400"/>
            <a:ext cx="7162800" cy="461665"/>
          </a:xfrm>
          <a:prstGeom prst="rect">
            <a:avLst/>
          </a:prstGeom>
          <a:noFill/>
        </p:spPr>
        <p:txBody>
          <a:bodyPr wrap="square" rtlCol="0">
            <a:spAutoFit/>
          </a:bodyPr>
          <a:lstStyle/>
          <a:p>
            <a:r>
              <a:rPr lang="en-AU" sz="2400" i="1" dirty="0" smtClean="0">
                <a:solidFill>
                  <a:srgbClr val="FFC000"/>
                </a:solidFill>
              </a:rPr>
              <a:t>Autoethnography</a:t>
            </a:r>
            <a:r>
              <a:rPr lang="en-AU" sz="2400" i="1" dirty="0">
                <a:solidFill>
                  <a:srgbClr val="FFC000"/>
                </a:solidFill>
              </a:rPr>
              <a:t>: </a:t>
            </a:r>
            <a:r>
              <a:rPr lang="en-AU" sz="2400" i="1" dirty="0" smtClean="0">
                <a:solidFill>
                  <a:srgbClr val="FFC000"/>
                </a:solidFill>
              </a:rPr>
              <a:t>“A </a:t>
            </a:r>
            <a:r>
              <a:rPr lang="en-AU" sz="2400" i="1" dirty="0">
                <a:solidFill>
                  <a:srgbClr val="FFC000"/>
                </a:solidFill>
              </a:rPr>
              <a:t>Beginning with the End in Mind…”</a:t>
            </a:r>
            <a:endParaRPr lang="en-AU" sz="2400" dirty="0"/>
          </a:p>
        </p:txBody>
      </p:sp>
    </p:spTree>
    <p:extLst>
      <p:ext uri="{BB962C8B-B14F-4D97-AF65-F5344CB8AC3E}">
        <p14:creationId xmlns:p14="http://schemas.microsoft.com/office/powerpoint/2010/main" val="2744724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09800"/>
            <a:ext cx="7395135" cy="1143000"/>
          </a:xfrm>
          <a:solidFill>
            <a:schemeClr val="accent6">
              <a:lumMod val="75000"/>
            </a:schemeClr>
          </a:solidFill>
        </p:spPr>
        <p:txBody>
          <a:bodyPr>
            <a:normAutofit fontScale="90000"/>
          </a:bodyPr>
          <a:lstStyle/>
          <a:p>
            <a:r>
              <a:rPr lang="en-AU" dirty="0"/>
              <a:t>Interpret events &amp; dynamics using the </a:t>
            </a:r>
            <a:r>
              <a:rPr lang="en-AU" dirty="0" smtClean="0"/>
              <a:t>VSM</a:t>
            </a:r>
            <a:endParaRPr lang="en-AU" dirty="0"/>
          </a:p>
        </p:txBody>
      </p:sp>
    </p:spTree>
    <p:extLst>
      <p:ext uri="{BB962C8B-B14F-4D97-AF65-F5344CB8AC3E}">
        <p14:creationId xmlns:p14="http://schemas.microsoft.com/office/powerpoint/2010/main" val="261304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a:solidFill>
            <a:schemeClr val="accent6">
              <a:lumMod val="75000"/>
            </a:schemeClr>
          </a:solidFill>
        </p:spPr>
        <p:txBody>
          <a:bodyPr>
            <a:normAutofit/>
          </a:bodyPr>
          <a:lstStyle/>
          <a:p>
            <a:r>
              <a:rPr lang="en-AU" dirty="0" smtClean="0"/>
              <a:t>A VSM Framework@Work</a:t>
            </a:r>
            <a:endParaRPr lang="en-AU" sz="4800" dirty="0"/>
          </a:p>
        </p:txBody>
      </p:sp>
      <p:sp>
        <p:nvSpPr>
          <p:cNvPr id="4" name="AutoShape 2" descr="Image result for vsm be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Image result for vsm be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6" descr="Image result for vsm be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8" descr="Image result for vsm be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Content Placeholder 7"/>
          <p:cNvSpPr>
            <a:spLocks noGrp="1"/>
          </p:cNvSpPr>
          <p:nvPr>
            <p:ph idx="1"/>
          </p:nvPr>
        </p:nvSpPr>
        <p:spPr>
          <a:xfrm>
            <a:off x="245630" y="2118518"/>
            <a:ext cx="4859770" cy="4221163"/>
          </a:xfrm>
        </p:spPr>
        <p:txBody>
          <a:bodyPr>
            <a:normAutofit lnSpcReduction="10000"/>
          </a:bodyPr>
          <a:lstStyle/>
          <a:p>
            <a:pPr marL="0" indent="0">
              <a:buNone/>
            </a:pPr>
            <a:r>
              <a:rPr lang="en-AU" sz="2800" b="1" dirty="0" smtClean="0"/>
              <a:t>Industry scale: </a:t>
            </a:r>
            <a:r>
              <a:rPr lang="en-AU" sz="2800" dirty="0" smtClean="0"/>
              <a:t/>
            </a:r>
            <a:br>
              <a:rPr lang="en-AU" sz="2800" dirty="0" smtClean="0"/>
            </a:br>
            <a:r>
              <a:rPr lang="en-AU" sz="1800" dirty="0" smtClean="0"/>
              <a:t>Building Industry Regulator – </a:t>
            </a:r>
            <a:r>
              <a:rPr lang="en-AU" sz="1800" dirty="0" smtClean="0">
                <a:solidFill>
                  <a:srgbClr val="FFC000"/>
                </a:solidFill>
              </a:rPr>
              <a:t>VSM Systems 2</a:t>
            </a:r>
            <a:br>
              <a:rPr lang="en-AU" sz="1800" dirty="0" smtClean="0">
                <a:solidFill>
                  <a:srgbClr val="FFC000"/>
                </a:solidFill>
              </a:rPr>
            </a:br>
            <a:r>
              <a:rPr lang="en-AU" sz="1800" dirty="0" smtClean="0"/>
              <a:t>Home construction businesses – </a:t>
            </a:r>
            <a:r>
              <a:rPr lang="en-AU" sz="1800" dirty="0" smtClean="0">
                <a:solidFill>
                  <a:srgbClr val="FFC000"/>
                </a:solidFill>
              </a:rPr>
              <a:t>VSM System 1’s</a:t>
            </a:r>
            <a:br>
              <a:rPr lang="en-AU" sz="1800" dirty="0" smtClean="0">
                <a:solidFill>
                  <a:srgbClr val="FFC000"/>
                </a:solidFill>
              </a:rPr>
            </a:br>
            <a:r>
              <a:rPr lang="en-AU" sz="1800" dirty="0" smtClean="0">
                <a:solidFill>
                  <a:srgbClr val="FFC000"/>
                </a:solidFill>
              </a:rPr>
              <a:t> </a:t>
            </a:r>
            <a:endParaRPr lang="en-AU" sz="2400" dirty="0" smtClean="0">
              <a:solidFill>
                <a:srgbClr val="FFC000"/>
              </a:solidFill>
            </a:endParaRPr>
          </a:p>
          <a:p>
            <a:pPr marL="0" indent="0">
              <a:buNone/>
            </a:pPr>
            <a:r>
              <a:rPr lang="en-AU" sz="2800" b="1" dirty="0" smtClean="0"/>
              <a:t>Meta-system (Gov. scale):</a:t>
            </a:r>
            <a:r>
              <a:rPr lang="en-AU" sz="2800" dirty="0" smtClean="0"/>
              <a:t/>
            </a:r>
            <a:br>
              <a:rPr lang="en-AU" sz="2800" dirty="0" smtClean="0"/>
            </a:br>
            <a:r>
              <a:rPr lang="en-AU" sz="1800" dirty="0" smtClean="0"/>
              <a:t>Building Commissioner – </a:t>
            </a:r>
            <a:r>
              <a:rPr lang="en-AU" sz="1800" dirty="0" smtClean="0">
                <a:solidFill>
                  <a:srgbClr val="FFC000"/>
                </a:solidFill>
              </a:rPr>
              <a:t>VSM System 3 &amp;4 </a:t>
            </a:r>
            <a:r>
              <a:rPr lang="en-AU" sz="2800" dirty="0" smtClean="0">
                <a:solidFill>
                  <a:srgbClr val="FFC000"/>
                </a:solidFill>
              </a:rPr>
              <a:t/>
            </a:r>
            <a:br>
              <a:rPr lang="en-AU" sz="2800" dirty="0" smtClean="0">
                <a:solidFill>
                  <a:srgbClr val="FFC000"/>
                </a:solidFill>
              </a:rPr>
            </a:br>
            <a:r>
              <a:rPr lang="en-AU" sz="1800" dirty="0" smtClean="0"/>
              <a:t>Agency &amp; Minister – </a:t>
            </a:r>
            <a:r>
              <a:rPr lang="en-AU" sz="1800" dirty="0" smtClean="0">
                <a:solidFill>
                  <a:srgbClr val="FFC000"/>
                </a:solidFill>
              </a:rPr>
              <a:t>VSM System 5</a:t>
            </a:r>
            <a:br>
              <a:rPr lang="en-AU" sz="1800" dirty="0" smtClean="0">
                <a:solidFill>
                  <a:srgbClr val="FFC000"/>
                </a:solidFill>
              </a:rPr>
            </a:br>
            <a:endParaRPr lang="en-AU" sz="1800" dirty="0" smtClean="0">
              <a:solidFill>
                <a:srgbClr val="FFC000"/>
              </a:solidFill>
            </a:endParaRPr>
          </a:p>
          <a:p>
            <a:pPr marL="0" indent="0">
              <a:buNone/>
            </a:pPr>
            <a:r>
              <a:rPr lang="en-AU" sz="2800" b="1" dirty="0" smtClean="0"/>
              <a:t>Audit/feedback:</a:t>
            </a:r>
            <a:r>
              <a:rPr lang="en-AU" sz="2800" dirty="0" smtClean="0"/>
              <a:t/>
            </a:r>
            <a:br>
              <a:rPr lang="en-AU" sz="2800" dirty="0" smtClean="0"/>
            </a:br>
            <a:r>
              <a:rPr lang="en-AU" sz="1800" dirty="0" smtClean="0"/>
              <a:t>Building inspectors / surveyors</a:t>
            </a:r>
            <a:r>
              <a:rPr lang="en-AU" sz="1800" dirty="0"/>
              <a:t> </a:t>
            </a:r>
            <a:r>
              <a:rPr lang="en-AU" sz="1800" dirty="0" smtClean="0"/>
              <a:t>– </a:t>
            </a:r>
            <a:r>
              <a:rPr lang="en-AU" sz="1800" dirty="0" smtClean="0">
                <a:solidFill>
                  <a:srgbClr val="FFC000"/>
                </a:solidFill>
              </a:rPr>
              <a:t>VSM System 3*</a:t>
            </a:r>
            <a:br>
              <a:rPr lang="en-AU" sz="1800" dirty="0" smtClean="0">
                <a:solidFill>
                  <a:srgbClr val="FFC000"/>
                </a:solidFill>
              </a:rPr>
            </a:br>
            <a:endParaRPr lang="en-AU" sz="1800" dirty="0" smtClean="0">
              <a:solidFill>
                <a:srgbClr val="FFC000"/>
              </a:solidFill>
            </a:endParaRPr>
          </a:p>
          <a:p>
            <a:pPr marL="0" indent="0">
              <a:buNone/>
            </a:pPr>
            <a:r>
              <a:rPr lang="en-AU" sz="2800" b="1" dirty="0" smtClean="0"/>
              <a:t>Alert/risks: </a:t>
            </a:r>
            <a:r>
              <a:rPr lang="en-AU" sz="1800" dirty="0" smtClean="0"/>
              <a:t/>
            </a:r>
            <a:br>
              <a:rPr lang="en-AU" sz="1800" dirty="0" smtClean="0"/>
            </a:br>
            <a:r>
              <a:rPr lang="en-AU" sz="1800" dirty="0" smtClean="0"/>
              <a:t>Through to the Minister – </a:t>
            </a:r>
            <a:r>
              <a:rPr lang="en-AU" sz="1800" dirty="0" smtClean="0">
                <a:solidFill>
                  <a:srgbClr val="FFC000"/>
                </a:solidFill>
              </a:rPr>
              <a:t>Algedonic link</a:t>
            </a:r>
            <a:endParaRPr lang="en-AU" sz="1800" dirty="0">
              <a:solidFill>
                <a:srgbClr val="FFC000"/>
              </a:solidFill>
            </a:endParaRPr>
          </a:p>
        </p:txBody>
      </p:sp>
      <p:pic>
        <p:nvPicPr>
          <p:cNvPr id="7178" name="Picture 10" descr="Image result for vsm be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05000"/>
            <a:ext cx="3685241"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023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a:solidFill>
            <a:schemeClr val="accent6">
              <a:lumMod val="75000"/>
            </a:schemeClr>
          </a:solidFill>
        </p:spPr>
        <p:txBody>
          <a:bodyPr/>
          <a:lstStyle/>
          <a:p>
            <a:r>
              <a:rPr lang="en-AU" dirty="0" smtClean="0"/>
              <a:t>VSM Feedback Framework</a:t>
            </a:r>
            <a:endParaRPr lang="en-AU" dirty="0"/>
          </a:p>
        </p:txBody>
      </p:sp>
      <p:sp>
        <p:nvSpPr>
          <p:cNvPr id="3" name="Content Placeholder 2"/>
          <p:cNvSpPr>
            <a:spLocks noGrp="1"/>
          </p:cNvSpPr>
          <p:nvPr>
            <p:ph idx="1"/>
          </p:nvPr>
        </p:nvSpPr>
        <p:spPr>
          <a:xfrm>
            <a:off x="432666" y="2103437"/>
            <a:ext cx="8229600" cy="4144963"/>
          </a:xfrm>
        </p:spPr>
        <p:txBody>
          <a:bodyPr>
            <a:normAutofit lnSpcReduction="10000"/>
          </a:bodyPr>
          <a:lstStyle/>
          <a:p>
            <a:r>
              <a:rPr lang="en-AU" b="1" dirty="0" smtClean="0"/>
              <a:t>3 levels of VSM S3</a:t>
            </a:r>
            <a:r>
              <a:rPr lang="en-AU" b="1" dirty="0"/>
              <a:t>* </a:t>
            </a:r>
            <a:r>
              <a:rPr lang="en-AU" dirty="0" smtClean="0"/>
              <a:t>audit/feedback recursion</a:t>
            </a:r>
          </a:p>
          <a:p>
            <a:pPr lvl="1"/>
            <a:r>
              <a:rPr lang="en-AU" sz="2400" dirty="0" smtClean="0"/>
              <a:t>Office of Auditor General </a:t>
            </a:r>
            <a:r>
              <a:rPr lang="en-AU" sz="2000" dirty="0" smtClean="0"/>
              <a:t>	(to Parliament)</a:t>
            </a:r>
          </a:p>
          <a:p>
            <a:pPr lvl="1"/>
            <a:r>
              <a:rPr lang="en-AU" sz="2400" dirty="0" smtClean="0"/>
              <a:t>Building Commission </a:t>
            </a:r>
            <a:r>
              <a:rPr lang="en-AU" sz="2000" dirty="0" smtClean="0"/>
              <a:t>		(to Minister, via Director General)</a:t>
            </a:r>
          </a:p>
          <a:p>
            <a:pPr lvl="1"/>
            <a:r>
              <a:rPr lang="en-AU" sz="2400" dirty="0" smtClean="0"/>
              <a:t>Building inspector 	</a:t>
            </a:r>
            <a:r>
              <a:rPr lang="en-AU" sz="2000" dirty="0" smtClean="0"/>
              <a:t>	(to Commissioner)</a:t>
            </a:r>
            <a:r>
              <a:rPr lang="en-AU" sz="2400" dirty="0" smtClean="0"/>
              <a:t/>
            </a:r>
            <a:br>
              <a:rPr lang="en-AU" sz="2400" dirty="0" smtClean="0"/>
            </a:br>
            <a:endParaRPr lang="en-AU" sz="1800" dirty="0" smtClean="0"/>
          </a:p>
          <a:p>
            <a:r>
              <a:rPr lang="en-AU" b="1" dirty="0" smtClean="0"/>
              <a:t>Impacts on VSM S5 &amp; S4?</a:t>
            </a:r>
          </a:p>
          <a:p>
            <a:pPr lvl="1"/>
            <a:r>
              <a:rPr lang="en-AU" sz="2400" dirty="0" smtClean="0"/>
              <a:t>S5 identity very engaged </a:t>
            </a:r>
            <a:r>
              <a:rPr lang="en-AU" sz="2000" dirty="0" smtClean="0"/>
              <a:t>	(reputation risk) </a:t>
            </a:r>
          </a:p>
          <a:p>
            <a:pPr lvl="1"/>
            <a:r>
              <a:rPr lang="en-AU" sz="2400" dirty="0" smtClean="0"/>
              <a:t>S5 ‘policy’ less engaged </a:t>
            </a:r>
            <a:r>
              <a:rPr lang="en-AU" sz="2000" dirty="0" smtClean="0"/>
              <a:t>	(somewhat in denial)</a:t>
            </a:r>
          </a:p>
          <a:p>
            <a:pPr lvl="1"/>
            <a:r>
              <a:rPr lang="en-AU" sz="2400" dirty="0" smtClean="0"/>
              <a:t>S4 mainly PR/Marketing </a:t>
            </a:r>
            <a:r>
              <a:rPr lang="en-AU" sz="2000" dirty="0" smtClean="0"/>
              <a:t>	(control of information release to</a:t>
            </a:r>
            <a:r>
              <a:rPr lang="en-AU" sz="2400" dirty="0" smtClean="0"/>
              <a:t/>
            </a:r>
            <a:br>
              <a:rPr lang="en-AU" sz="2400" dirty="0" smtClean="0"/>
            </a:br>
            <a:r>
              <a:rPr lang="en-AU" sz="2400" dirty="0" smtClean="0"/>
              <a:t>					</a:t>
            </a:r>
            <a:r>
              <a:rPr lang="en-AU" sz="1800" dirty="0" smtClean="0"/>
              <a:t>maintain/control formal narrative)</a:t>
            </a:r>
            <a:endParaRPr lang="en-AU" dirty="0"/>
          </a:p>
        </p:txBody>
      </p:sp>
      <p:sp>
        <p:nvSpPr>
          <p:cNvPr id="4" name="AutoShape 2" descr="Image result for vsm be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Image result for vsm be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6" descr="Image result for vsm be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8" descr="Image result for vsm be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907484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24000"/>
            <a:ext cx="7967448" cy="4876800"/>
          </a:xfrm>
          <a:prstGeom prst="rect">
            <a:avLst/>
          </a:prstGeom>
        </p:spPr>
      </p:pic>
      <p:sp>
        <p:nvSpPr>
          <p:cNvPr id="2" name="Title 1"/>
          <p:cNvSpPr>
            <a:spLocks noGrp="1"/>
          </p:cNvSpPr>
          <p:nvPr>
            <p:ph type="title"/>
          </p:nvPr>
        </p:nvSpPr>
        <p:spPr>
          <a:xfrm>
            <a:off x="533400" y="304800"/>
            <a:ext cx="7107618" cy="914400"/>
          </a:xfrm>
          <a:solidFill>
            <a:schemeClr val="accent6">
              <a:lumMod val="75000"/>
            </a:schemeClr>
          </a:solidFill>
        </p:spPr>
        <p:txBody>
          <a:bodyPr>
            <a:normAutofit fontScale="90000"/>
          </a:bodyPr>
          <a:lstStyle/>
          <a:p>
            <a:r>
              <a:rPr lang="en-AU" dirty="0" smtClean="0"/>
              <a:t>System Performance</a:t>
            </a:r>
            <a:br>
              <a:rPr lang="en-AU" dirty="0" smtClean="0"/>
            </a:br>
            <a:r>
              <a:rPr lang="en-AU" sz="2700" dirty="0" smtClean="0"/>
              <a:t>“What it does/did…”</a:t>
            </a:r>
            <a:endParaRPr lang="en-AU" dirty="0"/>
          </a:p>
        </p:txBody>
      </p:sp>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8164" y="3065318"/>
            <a:ext cx="5140036" cy="2878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zerohedge.com/sites/default/files/imagecache/fp_thumb/images/user3303/imageroot/20160910_awesom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034512"/>
            <a:ext cx="1752253" cy="11564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facts imag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1018" y="304800"/>
            <a:ext cx="1390927" cy="1088014"/>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191000"/>
            <a:ext cx="1279214" cy="1260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527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198"/>
                                        </p:tgtEl>
                                        <p:attrNameLst>
                                          <p:attrName>style.visibility</p:attrName>
                                        </p:attrNameLst>
                                      </p:cBhvr>
                                      <p:to>
                                        <p:strVal val="visible"/>
                                      </p:to>
                                    </p:set>
                                    <p:animEffect transition="in" filter="barn(inVertical)">
                                      <p:cBhvr>
                                        <p:cTn id="15" dur="500"/>
                                        <p:tgtEl>
                                          <p:spTgt spid="819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201"/>
                                        </p:tgtEl>
                                        <p:attrNameLst>
                                          <p:attrName>style.visibility</p:attrName>
                                        </p:attrNameLst>
                                      </p:cBhvr>
                                      <p:to>
                                        <p:strVal val="visible"/>
                                      </p:to>
                                    </p:set>
                                    <p:animEffect transition="in" filter="barn(inVertical)">
                                      <p:cBhvr>
                                        <p:cTn id="20"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09800"/>
            <a:ext cx="7395135" cy="1676400"/>
          </a:xfrm>
          <a:solidFill>
            <a:schemeClr val="accent6">
              <a:lumMod val="75000"/>
            </a:schemeClr>
          </a:solidFill>
        </p:spPr>
        <p:txBody>
          <a:bodyPr>
            <a:normAutofit/>
          </a:bodyPr>
          <a:lstStyle/>
          <a:p>
            <a:r>
              <a:rPr lang="en-AU" sz="4000" dirty="0" smtClean="0"/>
              <a:t>Industry/organisational </a:t>
            </a:r>
            <a:r>
              <a:rPr lang="en-AU" sz="4000" dirty="0"/>
              <a:t>cultures</a:t>
            </a:r>
          </a:p>
        </p:txBody>
      </p:sp>
      <p:sp>
        <p:nvSpPr>
          <p:cNvPr id="3" name="Rectangle 2"/>
          <p:cNvSpPr/>
          <p:nvPr/>
        </p:nvSpPr>
        <p:spPr>
          <a:xfrm>
            <a:off x="790575" y="3485377"/>
            <a:ext cx="7391400" cy="369332"/>
          </a:xfrm>
          <a:prstGeom prst="rect">
            <a:avLst/>
          </a:prstGeom>
        </p:spPr>
        <p:txBody>
          <a:bodyPr wrap="square">
            <a:spAutoFit/>
          </a:bodyPr>
          <a:lstStyle/>
          <a:p>
            <a:pPr algn="ctr"/>
            <a:r>
              <a:rPr lang="en-AU" dirty="0"/>
              <a:t>(with respect to the ‘feasibility’ for desirable change &amp; the risk triangle).</a:t>
            </a:r>
          </a:p>
        </p:txBody>
      </p:sp>
    </p:spTree>
    <p:extLst>
      <p:ext uri="{BB962C8B-B14F-4D97-AF65-F5344CB8AC3E}">
        <p14:creationId xmlns:p14="http://schemas.microsoft.com/office/powerpoint/2010/main" val="2510283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a:solidFill>
            <a:schemeClr val="accent6">
              <a:lumMod val="75000"/>
            </a:schemeClr>
          </a:solidFill>
        </p:spPr>
        <p:txBody>
          <a:bodyPr>
            <a:noAutofit/>
          </a:bodyPr>
          <a:lstStyle/>
          <a:p>
            <a:r>
              <a:rPr lang="en-AU" sz="4000" dirty="0" smtClean="0"/>
              <a:t>Organisational Cultures &amp; </a:t>
            </a:r>
            <a:r>
              <a:rPr lang="en-AU" sz="4000" dirty="0"/>
              <a:t>Feasibility</a:t>
            </a:r>
            <a:r>
              <a:rPr lang="en-AU" sz="1600" dirty="0"/>
              <a:t/>
            </a:r>
            <a:br>
              <a:rPr lang="en-AU" sz="1600" dirty="0"/>
            </a:br>
            <a:r>
              <a:rPr lang="en-AU" sz="1600" dirty="0" smtClean="0"/>
              <a:t>“</a:t>
            </a:r>
            <a:r>
              <a:rPr lang="en-AU" sz="2000" dirty="0" smtClean="0"/>
              <a:t>How </a:t>
            </a:r>
            <a:r>
              <a:rPr lang="en-AU" sz="2000" dirty="0"/>
              <a:t>anthropology gives meaning to organisational </a:t>
            </a:r>
            <a:r>
              <a:rPr lang="en-AU" sz="2000" dirty="0" smtClean="0"/>
              <a:t>culture” *</a:t>
            </a:r>
            <a:endParaRPr lang="en-AU" sz="2000" dirty="0"/>
          </a:p>
        </p:txBody>
      </p:sp>
      <p:sp>
        <p:nvSpPr>
          <p:cNvPr id="3" name="Content Placeholder 2"/>
          <p:cNvSpPr>
            <a:spLocks noGrp="1"/>
          </p:cNvSpPr>
          <p:nvPr>
            <p:ph idx="1"/>
          </p:nvPr>
        </p:nvSpPr>
        <p:spPr>
          <a:xfrm>
            <a:off x="457200" y="1798637"/>
            <a:ext cx="8229600" cy="3916363"/>
          </a:xfrm>
        </p:spPr>
        <p:txBody>
          <a:bodyPr>
            <a:noAutofit/>
          </a:bodyPr>
          <a:lstStyle/>
          <a:p>
            <a:r>
              <a:rPr lang="en-AU" sz="2800" dirty="0" smtClean="0"/>
              <a:t>Most </a:t>
            </a:r>
            <a:r>
              <a:rPr lang="en-AU" sz="2800" dirty="0"/>
              <a:t>organisations refer to culture as “</a:t>
            </a:r>
            <a:r>
              <a:rPr lang="en-AU" sz="2800" dirty="0">
                <a:solidFill>
                  <a:srgbClr val="FFC000"/>
                </a:solidFill>
              </a:rPr>
              <a:t>the way we do things around here</a:t>
            </a:r>
            <a:r>
              <a:rPr lang="en-AU" sz="2800" dirty="0" smtClean="0"/>
              <a:t>” – </a:t>
            </a:r>
            <a:r>
              <a:rPr lang="en-AU" sz="2400" i="1" dirty="0" smtClean="0"/>
              <a:t>but is shallow &amp; these views typically only describe strategy</a:t>
            </a:r>
            <a:r>
              <a:rPr lang="en-AU" sz="2400" i="1" dirty="0"/>
              <a:t>, </a:t>
            </a:r>
            <a:r>
              <a:rPr lang="en-AU" sz="2400" i="1" dirty="0" smtClean="0"/>
              <a:t>processes </a:t>
            </a:r>
            <a:r>
              <a:rPr lang="en-AU" sz="2400" i="1" dirty="0"/>
              <a:t>or </a:t>
            </a:r>
            <a:r>
              <a:rPr lang="en-AU" sz="2400" i="1" dirty="0" smtClean="0"/>
              <a:t>systems.</a:t>
            </a:r>
            <a:r>
              <a:rPr lang="en-AU" sz="2000" i="1" dirty="0" smtClean="0"/>
              <a:t/>
            </a:r>
            <a:br>
              <a:rPr lang="en-AU" sz="2000" i="1" dirty="0" smtClean="0"/>
            </a:br>
            <a:endParaRPr lang="en-AU" sz="2000" i="1" dirty="0" smtClean="0"/>
          </a:p>
          <a:p>
            <a:r>
              <a:rPr lang="en-AU" sz="2800" dirty="0" smtClean="0"/>
              <a:t>Culture in </a:t>
            </a:r>
            <a:r>
              <a:rPr lang="en-AU" sz="2800" dirty="0"/>
              <a:t>real </a:t>
            </a:r>
            <a:r>
              <a:rPr lang="en-AU" sz="2800" dirty="0" smtClean="0"/>
              <a:t>terms is more the</a:t>
            </a:r>
            <a:r>
              <a:rPr lang="en-AU" sz="2800" b="1" dirty="0" smtClean="0"/>
              <a:t> </a:t>
            </a:r>
            <a:r>
              <a:rPr lang="en-AU" sz="2800" b="1" i="1" dirty="0" smtClean="0">
                <a:solidFill>
                  <a:srgbClr val="FFC000"/>
                </a:solidFill>
              </a:rPr>
              <a:t>why </a:t>
            </a:r>
            <a:r>
              <a:rPr lang="en-AU" sz="2800" dirty="0" smtClean="0"/>
              <a:t>– </a:t>
            </a:r>
            <a:r>
              <a:rPr lang="en-AU" sz="2400" i="1" dirty="0" smtClean="0"/>
              <a:t>literally, why </a:t>
            </a:r>
            <a:r>
              <a:rPr lang="en-AU" sz="2400" i="1" dirty="0"/>
              <a:t>people respond </a:t>
            </a:r>
            <a:r>
              <a:rPr lang="en-AU" sz="2400" i="1" dirty="0" smtClean="0"/>
              <a:t>&amp; </a:t>
            </a:r>
            <a:r>
              <a:rPr lang="en-AU" sz="2400" i="1" dirty="0"/>
              <a:t>behave the way they do inside </a:t>
            </a:r>
            <a:r>
              <a:rPr lang="en-AU" sz="2400" i="1" dirty="0" smtClean="0"/>
              <a:t>the </a:t>
            </a:r>
            <a:r>
              <a:rPr lang="en-AU" sz="2400" i="1" dirty="0"/>
              <a:t>organisation</a:t>
            </a:r>
            <a:r>
              <a:rPr lang="en-AU" sz="2400" i="1" dirty="0" smtClean="0"/>
              <a:t>.</a:t>
            </a:r>
            <a:br>
              <a:rPr lang="en-AU" sz="2400" i="1" dirty="0" smtClean="0"/>
            </a:br>
            <a:endParaRPr lang="en-AU" sz="2000" i="1" dirty="0" smtClean="0"/>
          </a:p>
          <a:p>
            <a:r>
              <a:rPr lang="en-AU" sz="2800" dirty="0" smtClean="0"/>
              <a:t>Trends are towards replacing traditional surveys with something </a:t>
            </a:r>
            <a:r>
              <a:rPr lang="en-AU" sz="2800" dirty="0"/>
              <a:t>called </a:t>
            </a:r>
            <a:r>
              <a:rPr lang="en-AU" sz="2800" dirty="0" smtClean="0">
                <a:solidFill>
                  <a:srgbClr val="FFC000"/>
                </a:solidFill>
              </a:rPr>
              <a:t>“internal conversations”</a:t>
            </a:r>
            <a:r>
              <a:rPr lang="en-AU" sz="2800" dirty="0" smtClean="0"/>
              <a:t>.</a:t>
            </a:r>
          </a:p>
        </p:txBody>
      </p:sp>
      <p:sp>
        <p:nvSpPr>
          <p:cNvPr id="6" name="TextBox 5"/>
          <p:cNvSpPr txBox="1"/>
          <p:nvPr/>
        </p:nvSpPr>
        <p:spPr>
          <a:xfrm>
            <a:off x="858982" y="6096000"/>
            <a:ext cx="7905300" cy="738664"/>
          </a:xfrm>
          <a:prstGeom prst="rect">
            <a:avLst/>
          </a:prstGeom>
          <a:noFill/>
        </p:spPr>
        <p:txBody>
          <a:bodyPr wrap="square" rtlCol="0">
            <a:spAutoFit/>
          </a:bodyPr>
          <a:lstStyle/>
          <a:p>
            <a:pPr algn="r"/>
            <a:r>
              <a:rPr lang="en-AU" sz="1400" dirty="0" smtClean="0"/>
              <a:t>* </a:t>
            </a:r>
            <a:r>
              <a:rPr lang="en-AU" sz="1400" dirty="0"/>
              <a:t>Ref: Corporate Anthropologist, Michael Henderson, 2014</a:t>
            </a:r>
          </a:p>
          <a:p>
            <a:pPr algn="r"/>
            <a:r>
              <a:rPr lang="en-AU" sz="1400" u="sng" dirty="0" smtClean="0"/>
              <a:t>See http</a:t>
            </a:r>
            <a:r>
              <a:rPr lang="en-AU" sz="1400" u="sng" dirty="0"/>
              <a:t>://ashtonmedia.com.au/anthropology-meaning-organisational-culture</a:t>
            </a:r>
            <a:endParaRPr lang="en-AU" sz="1400" dirty="0"/>
          </a:p>
          <a:p>
            <a:pPr algn="r"/>
            <a:endParaRPr lang="en-AU"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8001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02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a:solidFill>
            <a:schemeClr val="accent6">
              <a:lumMod val="75000"/>
            </a:schemeClr>
          </a:solidFill>
        </p:spPr>
        <p:txBody>
          <a:bodyPr>
            <a:normAutofit fontScale="90000"/>
          </a:bodyPr>
          <a:lstStyle/>
          <a:p>
            <a:r>
              <a:rPr lang="en-AU" dirty="0" smtClean="0"/>
              <a:t>Organisational Culture</a:t>
            </a:r>
            <a:r>
              <a:rPr lang="en-AU" dirty="0"/>
              <a:t>: </a:t>
            </a:r>
            <a:r>
              <a:rPr lang="en-AU" dirty="0" smtClean="0"/>
              <a:t/>
            </a:r>
            <a:br>
              <a:rPr lang="en-AU" dirty="0" smtClean="0"/>
            </a:br>
            <a:r>
              <a:rPr lang="en-AU" sz="3600" dirty="0" smtClean="0"/>
              <a:t>“</a:t>
            </a:r>
            <a:r>
              <a:rPr lang="en-AU" sz="2700" dirty="0" smtClean="0"/>
              <a:t>Involves </a:t>
            </a:r>
            <a:r>
              <a:rPr lang="en-AU" sz="2700" dirty="0"/>
              <a:t>extremely high levels of </a:t>
            </a:r>
            <a:r>
              <a:rPr lang="en-AU" sz="2700" i="1" dirty="0" smtClean="0"/>
              <a:t>stealth”</a:t>
            </a:r>
            <a:endParaRPr lang="en-AU" sz="2700" i="1" dirty="0"/>
          </a:p>
        </p:txBody>
      </p:sp>
      <p:sp>
        <p:nvSpPr>
          <p:cNvPr id="3" name="Content Placeholder 2"/>
          <p:cNvSpPr>
            <a:spLocks noGrp="1"/>
          </p:cNvSpPr>
          <p:nvPr>
            <p:ph idx="1"/>
          </p:nvPr>
        </p:nvSpPr>
        <p:spPr>
          <a:xfrm>
            <a:off x="457200" y="1951037"/>
            <a:ext cx="8229600" cy="4068763"/>
          </a:xfrm>
        </p:spPr>
        <p:txBody>
          <a:bodyPr>
            <a:noAutofit/>
          </a:bodyPr>
          <a:lstStyle/>
          <a:p>
            <a:r>
              <a:rPr lang="en-AU" sz="2600" dirty="0" smtClean="0"/>
              <a:t>If </a:t>
            </a:r>
            <a:r>
              <a:rPr lang="en-AU" sz="2600" dirty="0"/>
              <a:t>you don’t know what culture is, </a:t>
            </a:r>
            <a:r>
              <a:rPr lang="en-AU" sz="2600" dirty="0" smtClean="0"/>
              <a:t>or how </a:t>
            </a:r>
            <a:r>
              <a:rPr lang="en-AU" sz="2600" dirty="0"/>
              <a:t>to look for </a:t>
            </a:r>
            <a:r>
              <a:rPr lang="en-AU" sz="2600" dirty="0" smtClean="0"/>
              <a:t>it, then your </a:t>
            </a:r>
            <a:r>
              <a:rPr lang="en-AU" sz="2600" dirty="0"/>
              <a:t>culture will work on your </a:t>
            </a:r>
            <a:r>
              <a:rPr lang="en-AU" sz="2600" dirty="0">
                <a:solidFill>
                  <a:srgbClr val="FFC000"/>
                </a:solidFill>
              </a:rPr>
              <a:t>organisation’s future </a:t>
            </a:r>
            <a:r>
              <a:rPr lang="en-AU" sz="2600" dirty="0"/>
              <a:t>before you’re even aware that it’s become a </a:t>
            </a:r>
            <a:r>
              <a:rPr lang="en-AU" sz="2600" dirty="0" smtClean="0"/>
              <a:t>problem.</a:t>
            </a:r>
          </a:p>
          <a:p>
            <a:pPr marL="0" indent="0">
              <a:buNone/>
            </a:pPr>
            <a:endParaRPr lang="en-AU" sz="1600" dirty="0" smtClean="0"/>
          </a:p>
          <a:p>
            <a:r>
              <a:rPr lang="en-AU" sz="2600" dirty="0" smtClean="0"/>
              <a:t>Impacts </a:t>
            </a:r>
            <a:r>
              <a:rPr lang="en-AU" sz="2600" dirty="0">
                <a:solidFill>
                  <a:srgbClr val="FFC000"/>
                </a:solidFill>
              </a:rPr>
              <a:t>adaptability</a:t>
            </a:r>
            <a:r>
              <a:rPr lang="en-AU" sz="2600" dirty="0"/>
              <a:t> capacity (i.e., anticipation &amp; agility</a:t>
            </a:r>
            <a:r>
              <a:rPr lang="en-AU" sz="2600" dirty="0" smtClean="0"/>
              <a:t>) – now being considered as part of </a:t>
            </a:r>
            <a:r>
              <a:rPr lang="en-AU" sz="2600" dirty="0" smtClean="0">
                <a:solidFill>
                  <a:srgbClr val="FFC000"/>
                </a:solidFill>
              </a:rPr>
              <a:t>risk management</a:t>
            </a:r>
            <a:r>
              <a:rPr lang="en-AU" sz="2600" dirty="0" smtClean="0"/>
              <a:t>.</a:t>
            </a:r>
          </a:p>
          <a:p>
            <a:endParaRPr lang="en-AU" sz="1800" dirty="0" smtClean="0">
              <a:solidFill>
                <a:srgbClr val="FFC000"/>
              </a:solidFill>
            </a:endParaRPr>
          </a:p>
          <a:p>
            <a:r>
              <a:rPr lang="en-AU" sz="2600" dirty="0" smtClean="0">
                <a:solidFill>
                  <a:srgbClr val="FFC000"/>
                </a:solidFill>
              </a:rPr>
              <a:t>Tribal</a:t>
            </a:r>
            <a:r>
              <a:rPr lang="en-AU" sz="2600" dirty="0" smtClean="0"/>
              <a:t> cultures are more effective than organisational cultures </a:t>
            </a:r>
            <a:r>
              <a:rPr lang="en-AU" sz="2000" dirty="0" smtClean="0"/>
              <a:t>(as tribes are dependent on culture for future viability)</a:t>
            </a:r>
          </a:p>
        </p:txBody>
      </p:sp>
      <p:sp>
        <p:nvSpPr>
          <p:cNvPr id="5" name="TextBox 4"/>
          <p:cNvSpPr txBox="1"/>
          <p:nvPr/>
        </p:nvSpPr>
        <p:spPr>
          <a:xfrm>
            <a:off x="858982" y="6103203"/>
            <a:ext cx="7905300" cy="738664"/>
          </a:xfrm>
          <a:prstGeom prst="rect">
            <a:avLst/>
          </a:prstGeom>
          <a:noFill/>
        </p:spPr>
        <p:txBody>
          <a:bodyPr wrap="square" rtlCol="0">
            <a:spAutoFit/>
          </a:bodyPr>
          <a:lstStyle/>
          <a:p>
            <a:pPr algn="r"/>
            <a:r>
              <a:rPr lang="en-AU" sz="1400" dirty="0"/>
              <a:t>Ref: Corporate Anthropologist, Michael Henderson, 2014</a:t>
            </a:r>
          </a:p>
          <a:p>
            <a:pPr algn="r"/>
            <a:r>
              <a:rPr lang="en-AU" sz="1400" u="sng" dirty="0"/>
              <a:t>http://ashtonmedia.com.au/anthropology-meaning-organisational-culture</a:t>
            </a:r>
            <a:endParaRPr lang="en-AU" sz="1400" dirty="0"/>
          </a:p>
          <a:p>
            <a:pPr algn="r"/>
            <a:endParaRPr lang="en-AU" sz="1400" dirty="0"/>
          </a:p>
        </p:txBody>
      </p:sp>
    </p:spTree>
    <p:extLst>
      <p:ext uri="{BB962C8B-B14F-4D97-AF65-F5344CB8AC3E}">
        <p14:creationId xmlns:p14="http://schemas.microsoft.com/office/powerpoint/2010/main" val="2043522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a:solidFill>
            <a:schemeClr val="accent6">
              <a:lumMod val="75000"/>
            </a:schemeClr>
          </a:solidFill>
        </p:spPr>
        <p:txBody>
          <a:bodyPr>
            <a:normAutofit fontScale="90000"/>
          </a:bodyPr>
          <a:lstStyle/>
          <a:p>
            <a:r>
              <a:rPr lang="en-AU" dirty="0" smtClean="0"/>
              <a:t>Cultural </a:t>
            </a:r>
            <a:r>
              <a:rPr lang="en-AU" dirty="0"/>
              <a:t>Dynamics</a:t>
            </a:r>
            <a:br>
              <a:rPr lang="en-AU" dirty="0"/>
            </a:br>
            <a:r>
              <a:rPr lang="en-AU" sz="2700" i="1" dirty="0"/>
              <a:t>Customer 360 Symposium </a:t>
            </a:r>
            <a:r>
              <a:rPr lang="en-AU" sz="2700" i="1" dirty="0" smtClean="0"/>
              <a:t>2014</a:t>
            </a:r>
            <a:endParaRPr lang="en-AU" i="1" dirty="0"/>
          </a:p>
        </p:txBody>
      </p:sp>
      <p:sp>
        <p:nvSpPr>
          <p:cNvPr id="3" name="Content Placeholder 2"/>
          <p:cNvSpPr>
            <a:spLocks noGrp="1"/>
          </p:cNvSpPr>
          <p:nvPr>
            <p:ph idx="1"/>
          </p:nvPr>
        </p:nvSpPr>
        <p:spPr>
          <a:xfrm>
            <a:off x="534682" y="1828801"/>
            <a:ext cx="8229600" cy="4215824"/>
          </a:xfrm>
        </p:spPr>
        <p:txBody>
          <a:bodyPr>
            <a:noAutofit/>
          </a:bodyPr>
          <a:lstStyle/>
          <a:p>
            <a:r>
              <a:rPr lang="en-AU" b="1" dirty="0" smtClean="0">
                <a:solidFill>
                  <a:srgbClr val="FFC000"/>
                </a:solidFill>
              </a:rPr>
              <a:t>Circular</a:t>
            </a:r>
            <a:r>
              <a:rPr lang="en-AU" dirty="0" smtClean="0"/>
              <a:t> format (tribe &amp; animals) </a:t>
            </a:r>
            <a:r>
              <a:rPr lang="en-AU" sz="2400" dirty="0" smtClean="0"/>
              <a:t>– ‘selective’ circle is an organic archetypal pattern of connecting with others</a:t>
            </a:r>
            <a:r>
              <a:rPr lang="en-AU" sz="2800" dirty="0" smtClean="0"/>
              <a:t>. </a:t>
            </a:r>
            <a:r>
              <a:rPr lang="en-AU" sz="1800" dirty="0" smtClean="0"/>
              <a:t/>
            </a:r>
            <a:br>
              <a:rPr lang="en-AU" sz="1800" dirty="0" smtClean="0"/>
            </a:br>
            <a:endParaRPr lang="en-AU" sz="2000" dirty="0" smtClean="0"/>
          </a:p>
          <a:p>
            <a:r>
              <a:rPr lang="en-AU" sz="2800" dirty="0" smtClean="0"/>
              <a:t>3 underlying dynamics within 128 general values:</a:t>
            </a:r>
          </a:p>
          <a:p>
            <a:pPr lvl="1"/>
            <a:r>
              <a:rPr lang="en-AU" b="1" dirty="0" smtClean="0">
                <a:solidFill>
                  <a:srgbClr val="FFC000"/>
                </a:solidFill>
              </a:rPr>
              <a:t>Control</a:t>
            </a:r>
            <a:r>
              <a:rPr lang="en-AU" dirty="0" smtClean="0"/>
              <a:t> 		</a:t>
            </a:r>
            <a:r>
              <a:rPr lang="en-AU" sz="2400" dirty="0" smtClean="0"/>
              <a:t>(circumference, branding)</a:t>
            </a:r>
          </a:p>
          <a:p>
            <a:pPr lvl="1"/>
            <a:r>
              <a:rPr lang="en-AU" b="1" dirty="0" smtClean="0">
                <a:solidFill>
                  <a:srgbClr val="FFC000"/>
                </a:solidFill>
              </a:rPr>
              <a:t>Relationships</a:t>
            </a:r>
            <a:r>
              <a:rPr lang="en-AU" b="1" dirty="0" smtClean="0"/>
              <a:t> 	</a:t>
            </a:r>
            <a:r>
              <a:rPr lang="en-AU" sz="2400" dirty="0" smtClean="0"/>
              <a:t>(members on the internal; &amp; tribe 				on external domain)</a:t>
            </a:r>
          </a:p>
          <a:p>
            <a:pPr lvl="1"/>
            <a:r>
              <a:rPr lang="en-AU" b="1" dirty="0" smtClean="0">
                <a:solidFill>
                  <a:srgbClr val="FFC000"/>
                </a:solidFill>
              </a:rPr>
              <a:t>Developing</a:t>
            </a:r>
            <a:r>
              <a:rPr lang="en-AU" b="1" dirty="0" smtClean="0"/>
              <a:t> </a:t>
            </a:r>
            <a:r>
              <a:rPr lang="en-AU" dirty="0" smtClean="0"/>
              <a:t>&amp; changing to the world around</a:t>
            </a:r>
            <a:r>
              <a:rPr lang="en-AU" sz="2400" dirty="0" smtClean="0"/>
              <a:t/>
            </a:r>
            <a:br>
              <a:rPr lang="en-AU" sz="2400" dirty="0" smtClean="0"/>
            </a:br>
            <a:r>
              <a:rPr lang="en-AU" sz="2400" dirty="0" smtClean="0"/>
              <a:t>				(R&amp;D; &amp; Human Resources </a:t>
            </a:r>
            <a:r>
              <a:rPr lang="en-AU" sz="2400" dirty="0" err="1" smtClean="0"/>
              <a:t>etc</a:t>
            </a:r>
            <a:r>
              <a:rPr lang="en-AU" sz="2400" dirty="0" smtClean="0"/>
              <a:t>)</a:t>
            </a:r>
            <a:endParaRPr lang="en-AU" sz="2400" dirty="0"/>
          </a:p>
        </p:txBody>
      </p:sp>
      <p:sp>
        <p:nvSpPr>
          <p:cNvPr id="5" name="TextBox 4"/>
          <p:cNvSpPr txBox="1"/>
          <p:nvPr/>
        </p:nvSpPr>
        <p:spPr>
          <a:xfrm>
            <a:off x="858982" y="6182380"/>
            <a:ext cx="7905300" cy="523220"/>
          </a:xfrm>
          <a:prstGeom prst="rect">
            <a:avLst/>
          </a:prstGeom>
          <a:noFill/>
        </p:spPr>
        <p:txBody>
          <a:bodyPr wrap="square" rtlCol="0">
            <a:spAutoFit/>
          </a:bodyPr>
          <a:lstStyle/>
          <a:p>
            <a:pPr algn="r"/>
            <a:r>
              <a:rPr lang="en-AU" sz="1400" dirty="0" smtClean="0"/>
              <a:t>Ref</a:t>
            </a:r>
            <a:r>
              <a:rPr lang="en-AU" sz="1400" dirty="0"/>
              <a:t>:  Corporate Anthropologist, Michael </a:t>
            </a:r>
            <a:r>
              <a:rPr lang="en-AU" sz="1400" dirty="0" smtClean="0"/>
              <a:t>Henderson, </a:t>
            </a:r>
            <a:r>
              <a:rPr lang="en-AU" sz="1400" dirty="0"/>
              <a:t>2014</a:t>
            </a:r>
          </a:p>
          <a:p>
            <a:pPr algn="r"/>
            <a:r>
              <a:rPr lang="en-AU" sz="1400" u="sng" dirty="0"/>
              <a:t>http://</a:t>
            </a:r>
            <a:r>
              <a:rPr lang="en-AU" sz="1400" u="sng" dirty="0" smtClean="0"/>
              <a:t>ashtonmedia.com.au/anthropology-meaning-organisational-culture</a:t>
            </a:r>
            <a:endParaRPr lang="en-AU" sz="1400" dirty="0"/>
          </a:p>
        </p:txBody>
      </p:sp>
    </p:spTree>
    <p:extLst>
      <p:ext uri="{BB962C8B-B14F-4D97-AF65-F5344CB8AC3E}">
        <p14:creationId xmlns:p14="http://schemas.microsoft.com/office/powerpoint/2010/main" val="2459096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3400" y="304800"/>
            <a:ext cx="8229600" cy="838200"/>
          </a:xfrm>
          <a:prstGeom prst="rect">
            <a:avLst/>
          </a:prstGeom>
          <a:solidFill>
            <a:schemeClr val="accent6">
              <a:lumMod val="75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000" dirty="0" smtClean="0"/>
              <a:t>Fraud Risk Triangle</a:t>
            </a:r>
            <a:endParaRPr lang="en-AU" sz="4000" dirty="0"/>
          </a:p>
        </p:txBody>
      </p:sp>
      <p:pic>
        <p:nvPicPr>
          <p:cNvPr id="1032" name="Picture 8" descr="http://brumellgroup.com/wp-content/uploads/Fraud_Triangle-680x3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226127"/>
            <a:ext cx="4668981" cy="3803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399" y="4314870"/>
            <a:ext cx="8707581" cy="2316019"/>
          </a:xfrm>
          <a:prstGeom prst="rect">
            <a:avLst/>
          </a:prstGeom>
          <a:noFill/>
        </p:spPr>
        <p:txBody>
          <a:bodyPr wrap="square" rtlCol="0">
            <a:spAutoFit/>
          </a:bodyPr>
          <a:lstStyle/>
          <a:p>
            <a:r>
              <a:rPr lang="en-AU" sz="2400" b="1" dirty="0" smtClean="0"/>
              <a:t>Common rationalizations </a:t>
            </a:r>
            <a:r>
              <a:rPr lang="en-AU" sz="2400" b="1" dirty="0"/>
              <a:t>are</a:t>
            </a:r>
            <a:r>
              <a:rPr lang="en-AU" sz="2400" b="1" dirty="0" smtClean="0"/>
              <a:t>:</a:t>
            </a:r>
            <a:r>
              <a:rPr lang="en-AU" sz="2400" dirty="0" smtClean="0"/>
              <a:t/>
            </a:r>
            <a:br>
              <a:rPr lang="en-AU" sz="2400" dirty="0" smtClean="0"/>
            </a:br>
            <a:endParaRPr lang="en-AU" sz="1050" dirty="0"/>
          </a:p>
          <a:p>
            <a:pPr marL="285750" indent="-285750">
              <a:spcAft>
                <a:spcPts val="600"/>
              </a:spcAft>
              <a:buFont typeface="Arial" panose="020B0604020202020204" pitchFamily="34" charset="0"/>
              <a:buChar char="•"/>
            </a:pPr>
            <a:r>
              <a:rPr lang="en-AU" dirty="0" smtClean="0"/>
              <a:t>The </a:t>
            </a:r>
            <a:r>
              <a:rPr lang="en-AU" dirty="0"/>
              <a:t>company owes </a:t>
            </a:r>
            <a:r>
              <a:rPr lang="en-AU" dirty="0" smtClean="0"/>
              <a:t>me.</a:t>
            </a:r>
            <a:endParaRPr lang="en-AU" dirty="0"/>
          </a:p>
          <a:p>
            <a:pPr marL="285750" indent="-285750">
              <a:spcAft>
                <a:spcPts val="600"/>
              </a:spcAft>
              <a:buFont typeface="Arial" panose="020B0604020202020204" pitchFamily="34" charset="0"/>
              <a:buChar char="•"/>
            </a:pPr>
            <a:r>
              <a:rPr lang="en-AU" dirty="0"/>
              <a:t>I am borrowing the money </a:t>
            </a:r>
            <a:r>
              <a:rPr lang="en-AU" dirty="0" smtClean="0"/>
              <a:t>&amp; </a:t>
            </a:r>
            <a:r>
              <a:rPr lang="en-AU" dirty="0"/>
              <a:t>I will pay </a:t>
            </a:r>
            <a:r>
              <a:rPr lang="en-AU" dirty="0" smtClean="0"/>
              <a:t>it back</a:t>
            </a:r>
            <a:r>
              <a:rPr lang="en-AU" dirty="0"/>
              <a:t>. </a:t>
            </a:r>
            <a:r>
              <a:rPr lang="en-AU" dirty="0" smtClean="0"/>
              <a:t> </a:t>
            </a:r>
            <a:r>
              <a:rPr lang="en-AU" sz="1600" i="1" dirty="0" smtClean="0"/>
              <a:t>(</a:t>
            </a:r>
            <a:r>
              <a:rPr lang="en-AU" sz="1600" i="1" dirty="0"/>
              <a:t>The most common rationalization)</a:t>
            </a:r>
          </a:p>
          <a:p>
            <a:pPr marL="285750" indent="-285750">
              <a:spcAft>
                <a:spcPts val="600"/>
              </a:spcAft>
              <a:buFont typeface="Arial" panose="020B0604020202020204" pitchFamily="34" charset="0"/>
              <a:buChar char="•"/>
            </a:pPr>
            <a:r>
              <a:rPr lang="en-AU" dirty="0">
                <a:solidFill>
                  <a:srgbClr val="FFC000"/>
                </a:solidFill>
              </a:rPr>
              <a:t>I’m not hurting anyone.</a:t>
            </a:r>
          </a:p>
          <a:p>
            <a:pPr marL="285750" indent="-285750">
              <a:spcAft>
                <a:spcPts val="600"/>
              </a:spcAft>
              <a:buFont typeface="Arial" panose="020B0604020202020204" pitchFamily="34" charset="0"/>
              <a:buChar char="•"/>
            </a:pPr>
            <a:r>
              <a:rPr lang="en-AU" dirty="0">
                <a:solidFill>
                  <a:srgbClr val="FFC000"/>
                </a:solidFill>
              </a:rPr>
              <a:t>We’ll fix the books after this difficult time passes.</a:t>
            </a:r>
          </a:p>
          <a:p>
            <a:pPr marL="285750" indent="-285750">
              <a:spcAft>
                <a:spcPts val="600"/>
              </a:spcAft>
              <a:buFont typeface="Arial" panose="020B0604020202020204" pitchFamily="34" charset="0"/>
              <a:buChar char="•"/>
            </a:pPr>
            <a:r>
              <a:rPr lang="en-AU" dirty="0"/>
              <a:t>If I can’t meet my obligations,  </a:t>
            </a:r>
            <a:r>
              <a:rPr lang="en-AU" dirty="0" smtClean="0"/>
              <a:t>people </a:t>
            </a:r>
            <a:r>
              <a:rPr lang="en-AU" dirty="0"/>
              <a:t>will know </a:t>
            </a:r>
            <a:r>
              <a:rPr lang="en-AU" dirty="0" smtClean="0"/>
              <a:t>&amp; </a:t>
            </a:r>
            <a:r>
              <a:rPr lang="en-AU" dirty="0"/>
              <a:t>I will be humiliated</a:t>
            </a:r>
            <a:r>
              <a:rPr lang="en-AU" dirty="0" smtClean="0"/>
              <a:t>.</a:t>
            </a:r>
            <a:endParaRPr lang="en-AU" dirty="0"/>
          </a:p>
        </p:txBody>
      </p:sp>
      <p:sp>
        <p:nvSpPr>
          <p:cNvPr id="3" name="TextBox 2"/>
          <p:cNvSpPr txBox="1"/>
          <p:nvPr/>
        </p:nvSpPr>
        <p:spPr>
          <a:xfrm>
            <a:off x="6858000" y="2822584"/>
            <a:ext cx="2133600" cy="523220"/>
          </a:xfrm>
          <a:prstGeom prst="rect">
            <a:avLst/>
          </a:prstGeom>
          <a:noFill/>
        </p:spPr>
        <p:txBody>
          <a:bodyPr wrap="square" rtlCol="0">
            <a:spAutoFit/>
          </a:bodyPr>
          <a:lstStyle/>
          <a:p>
            <a:pPr algn="ctr"/>
            <a:r>
              <a:rPr lang="en-AU" sz="1400" b="1" dirty="0"/>
              <a:t>Donald</a:t>
            </a:r>
            <a:r>
              <a:rPr lang="en-AU" sz="1400" dirty="0"/>
              <a:t> Ray </a:t>
            </a:r>
            <a:r>
              <a:rPr lang="en-AU" sz="1400" b="1" dirty="0" err="1"/>
              <a:t>Cressey</a:t>
            </a:r>
            <a:r>
              <a:rPr lang="en-AU" sz="1400" dirty="0"/>
              <a:t> </a:t>
            </a:r>
            <a:r>
              <a:rPr lang="en-AU" sz="1400" dirty="0" smtClean="0"/>
              <a:t/>
            </a:r>
            <a:br>
              <a:rPr lang="en-AU" sz="1400" dirty="0" smtClean="0"/>
            </a:br>
            <a:r>
              <a:rPr lang="en-AU" sz="1400" dirty="0" smtClean="0"/>
              <a:t>(1919 –1987</a:t>
            </a:r>
            <a:r>
              <a:rPr lang="en-AU" sz="1400" dirty="0"/>
              <a:t>)</a:t>
            </a:r>
          </a:p>
        </p:txBody>
      </p:sp>
      <p:pic>
        <p:nvPicPr>
          <p:cNvPr id="1028" name="Picture 4" descr="Image result for fraud risk tri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1325583"/>
            <a:ext cx="3657601" cy="29130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62199" y="3684032"/>
            <a:ext cx="2362200" cy="369332"/>
          </a:xfrm>
          <a:prstGeom prst="rect">
            <a:avLst/>
          </a:prstGeom>
          <a:solidFill>
            <a:schemeClr val="tx1"/>
          </a:solidFill>
        </p:spPr>
        <p:txBody>
          <a:bodyPr wrap="square" rtlCol="0">
            <a:spAutoFit/>
          </a:bodyPr>
          <a:lstStyle/>
          <a:p>
            <a:pPr algn="ctr"/>
            <a:r>
              <a:rPr lang="en-AU" dirty="0" smtClean="0">
                <a:solidFill>
                  <a:schemeClr val="bg1"/>
                </a:solidFill>
              </a:rPr>
              <a:t>“Everyone’s doing it!”</a:t>
            </a:r>
            <a:endParaRPr lang="en-AU" dirty="0">
              <a:solidFill>
                <a:schemeClr val="bg1"/>
              </a:solidFill>
            </a:endParaRPr>
          </a:p>
        </p:txBody>
      </p:sp>
    </p:spTree>
    <p:extLst>
      <p:ext uri="{BB962C8B-B14F-4D97-AF65-F5344CB8AC3E}">
        <p14:creationId xmlns:p14="http://schemas.microsoft.com/office/powerpoint/2010/main" val="41124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873375"/>
            <a:ext cx="7772400" cy="1470025"/>
          </a:xfrm>
          <a:solidFill>
            <a:schemeClr val="accent6">
              <a:lumMod val="75000"/>
            </a:schemeClr>
          </a:solidFill>
        </p:spPr>
        <p:txBody>
          <a:bodyPr>
            <a:normAutofit fontScale="90000"/>
          </a:bodyPr>
          <a:lstStyle/>
          <a:p>
            <a:r>
              <a:rPr lang="en-AU" dirty="0"/>
              <a:t>“Builders and surveyors are now monitored but there are still </a:t>
            </a:r>
            <a:r>
              <a:rPr lang="en-AU" dirty="0" smtClean="0"/>
              <a:t>gaps” </a:t>
            </a:r>
            <a:r>
              <a:rPr lang="en-AU" sz="3600" baseline="30000" dirty="0"/>
              <a:t>#</a:t>
            </a:r>
          </a:p>
        </p:txBody>
      </p:sp>
      <p:sp>
        <p:nvSpPr>
          <p:cNvPr id="3" name="Subtitle 2"/>
          <p:cNvSpPr>
            <a:spLocks noGrp="1"/>
          </p:cNvSpPr>
          <p:nvPr>
            <p:ph type="subTitle" idx="1"/>
          </p:nvPr>
        </p:nvSpPr>
        <p:spPr>
          <a:xfrm>
            <a:off x="838200" y="4648200"/>
            <a:ext cx="7696200" cy="1752600"/>
          </a:xfrm>
        </p:spPr>
        <p:txBody>
          <a:bodyPr>
            <a:normAutofit fontScale="85000" lnSpcReduction="20000"/>
          </a:bodyPr>
          <a:lstStyle/>
          <a:p>
            <a:r>
              <a:rPr lang="en-AU" sz="3100" i="1" dirty="0" smtClean="0">
                <a:solidFill>
                  <a:srgbClr val="FFC000"/>
                </a:solidFill>
              </a:rPr>
              <a:t>Building Construction Regulation through </a:t>
            </a:r>
            <a:r>
              <a:rPr lang="en-AU" sz="3100" i="1" dirty="0">
                <a:solidFill>
                  <a:srgbClr val="FFC000"/>
                </a:solidFill>
              </a:rPr>
              <a:t>the (VSM 3*) ‘Looking Glass’</a:t>
            </a:r>
            <a:r>
              <a:rPr lang="en-AU" dirty="0"/>
              <a:t/>
            </a:r>
            <a:br>
              <a:rPr lang="en-AU" dirty="0"/>
            </a:br>
            <a:endParaRPr lang="en-AU" sz="2600" dirty="0"/>
          </a:p>
          <a:p>
            <a:r>
              <a:rPr lang="en-AU" sz="2600" dirty="0"/>
              <a:t>Russell Clemens, </a:t>
            </a:r>
            <a:r>
              <a:rPr lang="en-AU" sz="2600" dirty="0" err="1"/>
              <a:t>Metaphorum</a:t>
            </a:r>
            <a:r>
              <a:rPr lang="en-AU" sz="2600" dirty="0"/>
              <a:t> Conference</a:t>
            </a:r>
          </a:p>
          <a:p>
            <a:r>
              <a:rPr lang="en-AU" sz="2600" dirty="0"/>
              <a:t>Leeds Beckett University: 5</a:t>
            </a:r>
            <a:r>
              <a:rPr lang="en-AU" sz="2600" baseline="30000" dirty="0"/>
              <a:t>th</a:t>
            </a:r>
            <a:r>
              <a:rPr lang="en-AU" sz="2600" dirty="0"/>
              <a:t> – 7</a:t>
            </a:r>
            <a:r>
              <a:rPr lang="en-AU" sz="2600" baseline="30000" dirty="0"/>
              <a:t>th</a:t>
            </a:r>
            <a:r>
              <a:rPr lang="en-AU" sz="2600" dirty="0"/>
              <a:t> October 2016</a:t>
            </a:r>
          </a:p>
          <a:p>
            <a:endParaRPr lang="en-AU" dirty="0"/>
          </a:p>
        </p:txBody>
      </p:sp>
      <p:pic>
        <p:nvPicPr>
          <p:cNvPr id="4" name="Picture 2" descr="http://perthrenos.com.au/wp-content/uploads/2015/04/house-extensions-pe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91836"/>
            <a:ext cx="3733800" cy="20974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62600" y="6444734"/>
            <a:ext cx="3352800" cy="307777"/>
          </a:xfrm>
          <a:prstGeom prst="rect">
            <a:avLst/>
          </a:prstGeom>
          <a:noFill/>
        </p:spPr>
        <p:txBody>
          <a:bodyPr wrap="square" rtlCol="0">
            <a:spAutoFit/>
          </a:bodyPr>
          <a:lstStyle/>
          <a:p>
            <a:pPr algn="r"/>
            <a:r>
              <a:rPr lang="en-AU" sz="1400" dirty="0" smtClean="0"/>
              <a:t>[</a:t>
            </a:r>
            <a:r>
              <a:rPr lang="en-AU" sz="1400" baseline="30000" dirty="0" smtClean="0"/>
              <a:t># </a:t>
            </a:r>
            <a:r>
              <a:rPr lang="en-AU" sz="1400" dirty="0" smtClean="0"/>
              <a:t>Office of Auditor General (WA), 2016] </a:t>
            </a:r>
            <a:endParaRPr lang="en-AU" sz="1400" dirty="0"/>
          </a:p>
        </p:txBody>
      </p:sp>
    </p:spTree>
    <p:extLst>
      <p:ext uri="{BB962C8B-B14F-4D97-AF65-F5344CB8AC3E}">
        <p14:creationId xmlns:p14="http://schemas.microsoft.com/office/powerpoint/2010/main" val="3378966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a:solidFill>
            <a:schemeClr val="accent6">
              <a:lumMod val="75000"/>
            </a:schemeClr>
          </a:solidFill>
        </p:spPr>
        <p:txBody>
          <a:bodyPr/>
          <a:lstStyle/>
          <a:p>
            <a:r>
              <a:rPr lang="en-AU" dirty="0" smtClean="0"/>
              <a:t>Emerging Cultural Risk Trends</a:t>
            </a:r>
            <a:endParaRPr lang="en-AU" dirty="0"/>
          </a:p>
        </p:txBody>
      </p:sp>
      <p:sp>
        <p:nvSpPr>
          <p:cNvPr id="3" name="Content Placeholder 2"/>
          <p:cNvSpPr>
            <a:spLocks noGrp="1"/>
          </p:cNvSpPr>
          <p:nvPr>
            <p:ph idx="1"/>
          </p:nvPr>
        </p:nvSpPr>
        <p:spPr/>
        <p:txBody>
          <a:bodyPr/>
          <a:lstStyle/>
          <a:p>
            <a:pPr marL="0" indent="0">
              <a:buNone/>
            </a:pPr>
            <a:endParaRPr lang="en-AU" dirty="0" smtClean="0"/>
          </a:p>
          <a:p>
            <a:pPr marL="0" indent="0">
              <a:buNone/>
            </a:pPr>
            <a:endParaRPr lang="en-AU" dirty="0"/>
          </a:p>
          <a:p>
            <a:pPr marL="0" indent="0">
              <a:buNone/>
            </a:pPr>
            <a:endParaRPr lang="en-AU" dirty="0" smtClean="0"/>
          </a:p>
          <a:p>
            <a:pPr marL="0" indent="0">
              <a:buNone/>
            </a:pPr>
            <a:endParaRPr lang="en-AU" dirty="0"/>
          </a:p>
          <a:p>
            <a:pPr marL="0" indent="0">
              <a:buNone/>
            </a:pPr>
            <a:endParaRPr lang="en-AU" dirty="0" smtClean="0"/>
          </a:p>
          <a:p>
            <a:pPr marL="0" indent="0">
              <a:buNone/>
            </a:pPr>
            <a:endParaRPr lang="en-AU" dirty="0"/>
          </a:p>
          <a:p>
            <a:pPr marL="0" indent="0">
              <a:buNone/>
            </a:pPr>
            <a:endParaRPr lang="en-AU" dirty="0"/>
          </a:p>
        </p:txBody>
      </p:sp>
      <p:pic>
        <p:nvPicPr>
          <p:cNvPr id="3074" name="Picture 2" descr="Image result for fraud risk trian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76400"/>
            <a:ext cx="6815781"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600" y="6220782"/>
            <a:ext cx="7391400" cy="307777"/>
          </a:xfrm>
          <a:prstGeom prst="rect">
            <a:avLst/>
          </a:prstGeom>
          <a:noFill/>
        </p:spPr>
        <p:txBody>
          <a:bodyPr wrap="square" rtlCol="0">
            <a:spAutoFit/>
          </a:bodyPr>
          <a:lstStyle/>
          <a:p>
            <a:r>
              <a:rPr lang="en-AU" sz="1400" dirty="0" smtClean="0"/>
              <a:t>www.pwc.co.uk/services/forensic-services/insights/global-economic-crime-survey-uk/culture.html</a:t>
            </a:r>
            <a:r>
              <a:rPr lang="en-AU" sz="1200" dirty="0" smtClean="0"/>
              <a:t> </a:t>
            </a:r>
            <a:endParaRPr lang="en-AU" sz="1200" dirty="0"/>
          </a:p>
        </p:txBody>
      </p:sp>
      <p:sp>
        <p:nvSpPr>
          <p:cNvPr id="4" name="Oval 3"/>
          <p:cNvSpPr/>
          <p:nvPr/>
        </p:nvSpPr>
        <p:spPr>
          <a:xfrm>
            <a:off x="685800" y="3560664"/>
            <a:ext cx="3636490" cy="2729299"/>
          </a:xfrm>
          <a:prstGeom prst="ellipse">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2857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14400"/>
          </a:xfrm>
          <a:solidFill>
            <a:schemeClr val="accent6">
              <a:lumMod val="75000"/>
            </a:schemeClr>
          </a:solidFill>
        </p:spPr>
        <p:txBody>
          <a:bodyPr/>
          <a:lstStyle/>
          <a:p>
            <a:r>
              <a:rPr lang="en-AU" dirty="0" smtClean="0"/>
              <a:t>Final Outcomes</a:t>
            </a:r>
            <a:endParaRPr lang="en-AU" dirty="0"/>
          </a:p>
        </p:txBody>
      </p:sp>
      <p:sp>
        <p:nvSpPr>
          <p:cNvPr id="3" name="Content Placeholder 2"/>
          <p:cNvSpPr>
            <a:spLocks noGrp="1"/>
          </p:cNvSpPr>
          <p:nvPr>
            <p:ph idx="1"/>
          </p:nvPr>
        </p:nvSpPr>
        <p:spPr>
          <a:xfrm>
            <a:off x="457200" y="1219200"/>
            <a:ext cx="8153400" cy="5486400"/>
          </a:xfrm>
        </p:spPr>
        <p:txBody>
          <a:bodyPr>
            <a:noAutofit/>
          </a:bodyPr>
          <a:lstStyle/>
          <a:p>
            <a:r>
              <a:rPr lang="en-AU" sz="2400" b="1" dirty="0" smtClean="0"/>
              <a:t>Final published report </a:t>
            </a:r>
          </a:p>
          <a:p>
            <a:pPr lvl="1"/>
            <a:r>
              <a:rPr lang="en-AU" sz="1800" dirty="0" smtClean="0"/>
              <a:t>Tone: Less focus on ‘compliance’ – the new language of a </a:t>
            </a:r>
            <a:br>
              <a:rPr lang="en-AU" sz="1800" dirty="0" smtClean="0"/>
            </a:br>
            <a:r>
              <a:rPr lang="en-AU" sz="1800" dirty="0" smtClean="0"/>
              <a:t>‘</a:t>
            </a:r>
            <a:r>
              <a:rPr lang="en-AU" sz="1800" dirty="0" smtClean="0">
                <a:solidFill>
                  <a:srgbClr val="FFC000"/>
                </a:solidFill>
              </a:rPr>
              <a:t>general inspection</a:t>
            </a:r>
            <a:r>
              <a:rPr lang="en-AU" sz="1800" dirty="0" smtClean="0"/>
              <a:t>’ was discovered &amp; defined (</a:t>
            </a:r>
            <a:r>
              <a:rPr lang="en-AU" sz="1600" i="1" dirty="0" smtClean="0"/>
              <a:t>as a shared experience)</a:t>
            </a:r>
          </a:p>
          <a:p>
            <a:pPr lvl="1"/>
            <a:r>
              <a:rPr lang="en-AU" sz="1800" dirty="0" smtClean="0"/>
              <a:t>Greater engineering background detail added (</a:t>
            </a:r>
            <a:r>
              <a:rPr lang="en-AU" sz="1600" i="1" dirty="0" smtClean="0"/>
              <a:t>why </a:t>
            </a:r>
            <a:r>
              <a:rPr lang="en-AU" sz="1600" dirty="0" smtClean="0"/>
              <a:t>explanation &amp; informative)</a:t>
            </a:r>
          </a:p>
          <a:p>
            <a:pPr lvl="1"/>
            <a:r>
              <a:rPr lang="en-AU" sz="1800" dirty="0" smtClean="0"/>
              <a:t>Less word emphasis on the poor ‘33%’ rating (</a:t>
            </a:r>
            <a:r>
              <a:rPr lang="en-AU" sz="1600" i="1" dirty="0" smtClean="0"/>
              <a:t>only mentioned once or twice</a:t>
            </a:r>
            <a:r>
              <a:rPr lang="en-AU" sz="1800" dirty="0" smtClean="0"/>
              <a:t>)</a:t>
            </a:r>
          </a:p>
          <a:p>
            <a:pPr lvl="1">
              <a:spcBef>
                <a:spcPts val="0"/>
              </a:spcBef>
            </a:pPr>
            <a:r>
              <a:rPr lang="en-AU" sz="1800" dirty="0" smtClean="0"/>
              <a:t>Pitched to the Building Commissioner </a:t>
            </a:r>
            <a:r>
              <a:rPr lang="en-AU" sz="1600" i="1" dirty="0" smtClean="0"/>
              <a:t>(&amp; then shared by him with the WA public)</a:t>
            </a:r>
            <a:endParaRPr lang="en-AU" sz="1800" i="1" dirty="0" smtClean="0"/>
          </a:p>
          <a:p>
            <a:pPr>
              <a:lnSpc>
                <a:spcPct val="170000"/>
              </a:lnSpc>
              <a:spcBef>
                <a:spcPts val="0"/>
              </a:spcBef>
            </a:pPr>
            <a:r>
              <a:rPr lang="en-AU" sz="2400" b="1" dirty="0" smtClean="0"/>
              <a:t>Recommendations</a:t>
            </a:r>
          </a:p>
          <a:p>
            <a:pPr lvl="1"/>
            <a:r>
              <a:rPr lang="en-AU" sz="1800" dirty="0" smtClean="0"/>
              <a:t>Reduced from 9 tactical (draft) to 5 strategic recommendations </a:t>
            </a:r>
            <a:r>
              <a:rPr lang="en-AU" sz="1600" dirty="0" smtClean="0"/>
              <a:t>(</a:t>
            </a:r>
            <a:r>
              <a:rPr lang="en-AU" sz="1600" i="1" dirty="0" smtClean="0"/>
              <a:t>by Building Commissioner himself after stakeholder feedback stage</a:t>
            </a:r>
            <a:r>
              <a:rPr lang="en-AU" sz="1600" dirty="0" smtClean="0"/>
              <a:t>)</a:t>
            </a:r>
          </a:p>
          <a:p>
            <a:pPr lvl="1"/>
            <a:r>
              <a:rPr lang="en-AU" sz="1800" dirty="0" smtClean="0"/>
              <a:t>Industry Working Groups to implement recommendations </a:t>
            </a:r>
            <a:r>
              <a:rPr lang="en-AU" sz="1600" dirty="0" smtClean="0"/>
              <a:t>(</a:t>
            </a:r>
            <a:r>
              <a:rPr lang="en-AU" sz="1600" i="1" dirty="0" smtClean="0"/>
              <a:t>not formulate them</a:t>
            </a:r>
            <a:r>
              <a:rPr lang="en-AU" sz="1600" dirty="0" smtClean="0"/>
              <a:t>)</a:t>
            </a:r>
          </a:p>
          <a:p>
            <a:pPr>
              <a:lnSpc>
                <a:spcPct val="170000"/>
              </a:lnSpc>
              <a:spcBef>
                <a:spcPts val="0"/>
              </a:spcBef>
            </a:pPr>
            <a:r>
              <a:rPr lang="en-AU" sz="2400" b="1" dirty="0" smtClean="0"/>
              <a:t>Stakeholders</a:t>
            </a:r>
          </a:p>
          <a:p>
            <a:pPr lvl="1"/>
            <a:r>
              <a:rPr lang="en-AU" sz="1800" dirty="0" smtClean="0"/>
              <a:t>Auditor General noted report &amp; ‘gaps’ </a:t>
            </a:r>
            <a:r>
              <a:rPr lang="en-AU" sz="1600" dirty="0"/>
              <a:t>(</a:t>
            </a:r>
            <a:r>
              <a:rPr lang="en-AU" sz="1600" i="1" dirty="0" smtClean="0"/>
              <a:t>see quote in  title)</a:t>
            </a:r>
          </a:p>
          <a:p>
            <a:pPr lvl="1"/>
            <a:r>
              <a:rPr lang="en-AU" sz="1800" dirty="0" smtClean="0"/>
              <a:t>Industry bodies complied </a:t>
            </a:r>
            <a:r>
              <a:rPr lang="en-AU" sz="1600" dirty="0" smtClean="0"/>
              <a:t>(</a:t>
            </a:r>
            <a:r>
              <a:rPr lang="en-AU" sz="1600" i="1" dirty="0" smtClean="0"/>
              <a:t>eventually</a:t>
            </a:r>
            <a:r>
              <a:rPr lang="en-AU" sz="1600" dirty="0" smtClean="0"/>
              <a:t>)</a:t>
            </a:r>
          </a:p>
          <a:p>
            <a:pPr lvl="1"/>
            <a:r>
              <a:rPr lang="en-AU" sz="1800" dirty="0" smtClean="0"/>
              <a:t>Consumers largely unaware </a:t>
            </a:r>
            <a:r>
              <a:rPr lang="en-AU" sz="1600" dirty="0" smtClean="0"/>
              <a:t>(</a:t>
            </a:r>
            <a:r>
              <a:rPr lang="en-AU" sz="1600" i="1" dirty="0" smtClean="0"/>
              <a:t>media silence</a:t>
            </a:r>
            <a:r>
              <a:rPr lang="en-AU" sz="1600" dirty="0" smtClean="0"/>
              <a:t>)</a:t>
            </a:r>
          </a:p>
          <a:p>
            <a:pPr lvl="1"/>
            <a:r>
              <a:rPr lang="en-AU" sz="1800" dirty="0" smtClean="0"/>
              <a:t>Professions on notice </a:t>
            </a:r>
            <a:r>
              <a:rPr lang="en-AU" sz="1600" i="1" dirty="0" smtClean="0"/>
              <a:t>(&amp; mainly supportive at ground level)</a:t>
            </a:r>
            <a:endParaRPr lang="en-AU" sz="1600" i="1" dirty="0"/>
          </a:p>
        </p:txBody>
      </p:sp>
      <p:pic>
        <p:nvPicPr>
          <p:cNvPr id="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800599"/>
            <a:ext cx="1600200" cy="2024395"/>
          </a:xfrm>
          <a:prstGeom prst="rect">
            <a:avLst/>
          </a:prstGeom>
        </p:spPr>
      </p:pic>
    </p:spTree>
    <p:extLst>
      <p:ext uri="{BB962C8B-B14F-4D97-AF65-F5344CB8AC3E}">
        <p14:creationId xmlns:p14="http://schemas.microsoft.com/office/powerpoint/2010/main" val="3165925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14400"/>
          </a:xfrm>
          <a:solidFill>
            <a:schemeClr val="accent6">
              <a:lumMod val="75000"/>
            </a:schemeClr>
          </a:solidFill>
        </p:spPr>
        <p:txBody>
          <a:bodyPr/>
          <a:lstStyle/>
          <a:p>
            <a:r>
              <a:rPr lang="en-AU" dirty="0" smtClean="0"/>
              <a:t>Auditor General’s Opinions</a:t>
            </a:r>
            <a:endParaRPr lang="en-AU"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989781"/>
            <a:ext cx="7848600" cy="5639619"/>
          </a:xfrm>
          <a:prstGeom prst="rect">
            <a:avLst/>
          </a:prstGeom>
        </p:spPr>
      </p:pic>
      <p:sp>
        <p:nvSpPr>
          <p:cNvPr id="10" name="Oval 9"/>
          <p:cNvSpPr/>
          <p:nvPr/>
        </p:nvSpPr>
        <p:spPr>
          <a:xfrm>
            <a:off x="6324600" y="5867400"/>
            <a:ext cx="2209799" cy="8898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Connector 11"/>
          <p:cNvCxnSpPr/>
          <p:nvPr/>
        </p:nvCxnSpPr>
        <p:spPr>
          <a:xfrm>
            <a:off x="4419600" y="3543300"/>
            <a:ext cx="2209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58200" y="4276725"/>
            <a:ext cx="0" cy="30480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14400" y="3805297"/>
            <a:ext cx="7620000" cy="2062103"/>
          </a:xfrm>
          <a:prstGeom prst="rect">
            <a:avLst/>
          </a:prstGeom>
          <a:solidFill>
            <a:schemeClr val="accent1"/>
          </a:solidFill>
        </p:spPr>
        <p:txBody>
          <a:bodyPr wrap="square" rtlCol="0">
            <a:spAutoFit/>
          </a:bodyPr>
          <a:lstStyle/>
          <a:p>
            <a:pPr algn="ctr"/>
            <a:r>
              <a:rPr lang="en-AU" sz="2400" dirty="0"/>
              <a:t>"The audit did not assess the effectiveness of reforms in building industry regulation introduced in 2011 but we did review the status of their implementation</a:t>
            </a:r>
            <a:r>
              <a:rPr lang="en-AU" sz="2400" dirty="0" smtClean="0"/>
              <a:t>.“</a:t>
            </a:r>
          </a:p>
          <a:p>
            <a:pPr algn="ctr"/>
            <a:endParaRPr lang="en-AU" sz="2400" dirty="0"/>
          </a:p>
          <a:p>
            <a:r>
              <a:rPr lang="en-AU" sz="1600" dirty="0"/>
              <a:t>https://audit.wa.gov.au/reports-and-publications/reports/regulation-builders-building-surveyors/introduction-and-overview/ </a:t>
            </a:r>
            <a:endParaRPr lang="en-AU" sz="2400" dirty="0"/>
          </a:p>
        </p:txBody>
      </p:sp>
    </p:spTree>
    <p:extLst>
      <p:ext uri="{BB962C8B-B14F-4D97-AF65-F5344CB8AC3E}">
        <p14:creationId xmlns:p14="http://schemas.microsoft.com/office/powerpoint/2010/main" val="3869031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14400"/>
          </a:xfrm>
          <a:solidFill>
            <a:schemeClr val="accent6">
              <a:lumMod val="75000"/>
            </a:schemeClr>
          </a:solidFill>
        </p:spPr>
        <p:txBody>
          <a:bodyPr>
            <a:normAutofit/>
          </a:bodyPr>
          <a:lstStyle/>
          <a:p>
            <a:r>
              <a:rPr lang="en-AU" dirty="0"/>
              <a:t>Evidence Based </a:t>
            </a:r>
            <a:r>
              <a:rPr lang="en-AU" dirty="0" smtClean="0"/>
              <a:t>Policy: So what?</a:t>
            </a:r>
            <a:endParaRPr lang="en-AU" dirty="0"/>
          </a:p>
        </p:txBody>
      </p:sp>
      <p:sp>
        <p:nvSpPr>
          <p:cNvPr id="3" name="Content Placeholder 2"/>
          <p:cNvSpPr>
            <a:spLocks noGrp="1"/>
          </p:cNvSpPr>
          <p:nvPr>
            <p:ph idx="1"/>
          </p:nvPr>
        </p:nvSpPr>
        <p:spPr>
          <a:xfrm>
            <a:off x="533400" y="1507789"/>
            <a:ext cx="8077200" cy="3521411"/>
          </a:xfrm>
        </p:spPr>
        <p:txBody>
          <a:bodyPr>
            <a:normAutofit lnSpcReduction="10000"/>
          </a:bodyPr>
          <a:lstStyle/>
          <a:p>
            <a:pPr marL="0" indent="0">
              <a:buNone/>
            </a:pPr>
            <a:r>
              <a:rPr lang="en-AU" sz="2400" b="1" dirty="0" smtClean="0"/>
              <a:t>A perspective informed by </a:t>
            </a:r>
            <a:r>
              <a:rPr lang="en-AU" sz="2400" dirty="0" smtClean="0"/>
              <a:t>Sullivan (2008)* – quote:</a:t>
            </a:r>
            <a:br>
              <a:rPr lang="en-AU" sz="2400" dirty="0" smtClean="0"/>
            </a:br>
            <a:r>
              <a:rPr lang="en-AU" sz="1800" dirty="0" smtClean="0"/>
              <a:t/>
            </a:r>
            <a:br>
              <a:rPr lang="en-AU" sz="1800" dirty="0" smtClean="0"/>
            </a:br>
            <a:endParaRPr lang="en-AU" sz="600" dirty="0"/>
          </a:p>
          <a:p>
            <a:pPr marL="457200" lvl="1" indent="0" algn="just">
              <a:buNone/>
            </a:pPr>
            <a:r>
              <a:rPr lang="en-AU" sz="2200" dirty="0"/>
              <a:t>“The paper </a:t>
            </a:r>
            <a:r>
              <a:rPr lang="en-AU" sz="2200" dirty="0" smtClean="0"/>
              <a:t>[Sullivan’s] suggests </a:t>
            </a:r>
            <a:r>
              <a:rPr lang="en-AU" sz="2200" dirty="0"/>
              <a:t>that bureaucratic culture is established and maintained by the operation of </a:t>
            </a:r>
            <a:r>
              <a:rPr lang="en-AU" sz="2200" dirty="0">
                <a:solidFill>
                  <a:srgbClr val="FFC000"/>
                </a:solidFill>
              </a:rPr>
              <a:t>hierarchy and manipulation of the flow of information </a:t>
            </a:r>
            <a:r>
              <a:rPr lang="en-AU" sz="2200" dirty="0"/>
              <a:t>through the system, both of which are mediated by </a:t>
            </a:r>
            <a:r>
              <a:rPr lang="en-AU" sz="2200" dirty="0">
                <a:solidFill>
                  <a:srgbClr val="FFC000"/>
                </a:solidFill>
              </a:rPr>
              <a:t>ideologies of accountability</a:t>
            </a:r>
            <a:r>
              <a:rPr lang="en-AU" sz="2200" dirty="0"/>
              <a:t>.</a:t>
            </a:r>
          </a:p>
          <a:p>
            <a:pPr marL="457200" lvl="1" indent="0" algn="just">
              <a:buNone/>
            </a:pPr>
            <a:endParaRPr lang="en-AU" sz="1300" dirty="0"/>
          </a:p>
          <a:p>
            <a:pPr marL="457200" lvl="1" indent="0" algn="just">
              <a:buNone/>
            </a:pPr>
            <a:r>
              <a:rPr lang="en-AU" sz="2200" dirty="0"/>
              <a:t>“The danger is bureaucratic </a:t>
            </a:r>
            <a:r>
              <a:rPr lang="en-AU" sz="2200" dirty="0">
                <a:solidFill>
                  <a:srgbClr val="FFC000"/>
                </a:solidFill>
              </a:rPr>
              <a:t>involution</a:t>
            </a:r>
            <a:r>
              <a:rPr lang="en-AU" sz="2200" dirty="0"/>
              <a:t>, where policy making appears like a </a:t>
            </a:r>
            <a:r>
              <a:rPr lang="en-AU" sz="2200" i="1" dirty="0" smtClean="0"/>
              <a:t>morris </a:t>
            </a:r>
            <a:r>
              <a:rPr lang="en-AU" sz="2200" i="1" dirty="0"/>
              <a:t>dance</a:t>
            </a:r>
            <a:r>
              <a:rPr lang="en-AU" sz="2200" dirty="0"/>
              <a:t>, deeply satisfying to the participants, but ultimately with </a:t>
            </a:r>
            <a:r>
              <a:rPr lang="en-AU" sz="2200" dirty="0">
                <a:solidFill>
                  <a:srgbClr val="FFC000"/>
                </a:solidFill>
              </a:rPr>
              <a:t>unintended and confusing effects</a:t>
            </a:r>
            <a:r>
              <a:rPr lang="en-AU" sz="2200" dirty="0"/>
              <a:t>.</a:t>
            </a:r>
          </a:p>
          <a:p>
            <a:endParaRPr lang="en-AU" dirty="0"/>
          </a:p>
        </p:txBody>
      </p:sp>
      <p:pic>
        <p:nvPicPr>
          <p:cNvPr id="10242" name="Picture 2" descr="Image result for morris dance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918364"/>
            <a:ext cx="3352800" cy="18637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99709" y="4918364"/>
            <a:ext cx="4267200" cy="1969770"/>
          </a:xfrm>
          <a:prstGeom prst="rect">
            <a:avLst/>
          </a:prstGeom>
          <a:noFill/>
        </p:spPr>
        <p:txBody>
          <a:bodyPr wrap="square" rtlCol="0">
            <a:spAutoFit/>
          </a:bodyPr>
          <a:lstStyle/>
          <a:p>
            <a:pPr algn="ctr"/>
            <a:r>
              <a:rPr lang="en-AU" sz="2000" i="1" dirty="0" smtClean="0"/>
              <a:t>* “Bureaucratic process as morris dance: an </a:t>
            </a:r>
            <a:r>
              <a:rPr lang="en-AU" sz="2000" i="1" dirty="0" err="1" smtClean="0"/>
              <a:t>ethnogrraphic</a:t>
            </a:r>
            <a:r>
              <a:rPr lang="en-AU" sz="2000" i="1" dirty="0" smtClean="0"/>
              <a:t> approach to the culture of bureaucracy in Australian aboriginal affairs administration”,</a:t>
            </a:r>
            <a:br>
              <a:rPr lang="en-AU" sz="2000" i="1" dirty="0" smtClean="0"/>
            </a:br>
            <a:r>
              <a:rPr lang="en-AU" sz="1100" i="1" dirty="0" smtClean="0"/>
              <a:t/>
            </a:r>
            <a:br>
              <a:rPr lang="en-AU" sz="1100" i="1" dirty="0" smtClean="0"/>
            </a:br>
            <a:r>
              <a:rPr lang="en-AU" sz="1400" i="1" dirty="0" smtClean="0"/>
              <a:t>critical perspectives on international business, Vol. 4 No. 2/3, 2008)</a:t>
            </a:r>
            <a:endParaRPr lang="en-AU" sz="1400" i="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108" y="1266055"/>
            <a:ext cx="5677692" cy="5515745"/>
          </a:xfrm>
          <a:prstGeom prst="rect">
            <a:avLst/>
          </a:prstGeom>
        </p:spPr>
      </p:pic>
    </p:spTree>
    <p:extLst>
      <p:ext uri="{BB962C8B-B14F-4D97-AF65-F5344CB8AC3E}">
        <p14:creationId xmlns:p14="http://schemas.microsoft.com/office/powerpoint/2010/main" val="350015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a:solidFill>
            <a:schemeClr val="accent6">
              <a:lumMod val="75000"/>
            </a:schemeClr>
          </a:solidFill>
        </p:spPr>
        <p:txBody>
          <a:bodyPr/>
          <a:lstStyle/>
          <a:p>
            <a:r>
              <a:rPr lang="en-AU" dirty="0" smtClean="0"/>
              <a:t>Gap1: Supervision = super</a:t>
            </a:r>
            <a:r>
              <a:rPr lang="en-AU" sz="3600" dirty="0" smtClean="0"/>
              <a:t>_</a:t>
            </a:r>
            <a:r>
              <a:rPr lang="en-AU" dirty="0" smtClean="0"/>
              <a:t>vision?</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070" y="3834003"/>
            <a:ext cx="5190260" cy="234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71600" y="6172200"/>
            <a:ext cx="7239000" cy="261610"/>
          </a:xfrm>
          <a:prstGeom prst="rect">
            <a:avLst/>
          </a:prstGeom>
          <a:noFill/>
        </p:spPr>
        <p:txBody>
          <a:bodyPr wrap="square" rtlCol="0">
            <a:spAutoFit/>
          </a:bodyPr>
          <a:lstStyle/>
          <a:p>
            <a:r>
              <a:rPr lang="en-AU" sz="1100" dirty="0"/>
              <a:t>http://www.zerohedge.com/news/2016-09-12/supervisor-massive-fraud-wells-fargo-leaves-bank-125-million-bonus</a:t>
            </a:r>
          </a:p>
        </p:txBody>
      </p:sp>
      <p:sp>
        <p:nvSpPr>
          <p:cNvPr id="4" name="TextBox 3"/>
          <p:cNvSpPr txBox="1"/>
          <p:nvPr/>
        </p:nvSpPr>
        <p:spPr>
          <a:xfrm>
            <a:off x="675409" y="1981200"/>
            <a:ext cx="8025246" cy="1815882"/>
          </a:xfrm>
          <a:prstGeom prst="rect">
            <a:avLst/>
          </a:prstGeom>
          <a:noFill/>
        </p:spPr>
        <p:txBody>
          <a:bodyPr wrap="square" rtlCol="0">
            <a:spAutoFit/>
          </a:bodyPr>
          <a:lstStyle/>
          <a:p>
            <a:pPr algn="ctr"/>
            <a:r>
              <a:rPr lang="en-AU" sz="2400" dirty="0"/>
              <a:t>The Queensland Building and Construction Commission (2015) considers at least 60% of reported seriously defective domestic building work is the result of poor supervision</a:t>
            </a:r>
            <a:r>
              <a:rPr lang="en-AU" sz="2400" dirty="0" smtClean="0"/>
              <a:t>.</a:t>
            </a:r>
          </a:p>
          <a:p>
            <a:pPr algn="ctr"/>
            <a:endParaRPr lang="en-AU" sz="2000" dirty="0"/>
          </a:p>
          <a:p>
            <a:pPr algn="ctr"/>
            <a:r>
              <a:rPr lang="en-AU" sz="2000" dirty="0" smtClean="0"/>
              <a:t>The </a:t>
            </a:r>
            <a:r>
              <a:rPr lang="en-AU" sz="2000" i="1" dirty="0" smtClean="0">
                <a:solidFill>
                  <a:srgbClr val="FFC000"/>
                </a:solidFill>
              </a:rPr>
              <a:t>Rationalisation</a:t>
            </a:r>
            <a:r>
              <a:rPr lang="en-AU" sz="2000" dirty="0" smtClean="0"/>
              <a:t>?</a:t>
            </a:r>
            <a:endParaRPr lang="en-AU" sz="2000" dirty="0"/>
          </a:p>
        </p:txBody>
      </p:sp>
      <p:sp>
        <p:nvSpPr>
          <p:cNvPr id="5" name="TextBox 4"/>
          <p:cNvSpPr txBox="1"/>
          <p:nvPr/>
        </p:nvSpPr>
        <p:spPr>
          <a:xfrm>
            <a:off x="3276600" y="1524000"/>
            <a:ext cx="2743200" cy="369332"/>
          </a:xfrm>
          <a:prstGeom prst="rect">
            <a:avLst/>
          </a:prstGeom>
          <a:noFill/>
        </p:spPr>
        <p:txBody>
          <a:bodyPr wrap="square" rtlCol="0">
            <a:spAutoFit/>
          </a:bodyPr>
          <a:lstStyle/>
          <a:p>
            <a:pPr algn="ctr"/>
            <a:r>
              <a:rPr lang="en-AU" i="1" dirty="0" smtClean="0">
                <a:solidFill>
                  <a:srgbClr val="FFC000"/>
                </a:solidFill>
              </a:rPr>
              <a:t>(Missing in action…)</a:t>
            </a:r>
            <a:endParaRPr lang="en-AU" i="1" dirty="0">
              <a:solidFill>
                <a:srgbClr val="FFC000"/>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975482"/>
            <a:ext cx="7467600" cy="374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40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a:solidFill>
            <a:schemeClr val="accent6">
              <a:lumMod val="75000"/>
            </a:schemeClr>
          </a:solidFill>
        </p:spPr>
        <p:txBody>
          <a:bodyPr>
            <a:normAutofit/>
          </a:bodyPr>
          <a:lstStyle/>
          <a:p>
            <a:r>
              <a:rPr lang="en-AU" dirty="0" smtClean="0"/>
              <a:t>Gap2: ‘QA’ Endorsement = tick</a:t>
            </a:r>
            <a:r>
              <a:rPr lang="en-AU" dirty="0" smtClean="0">
                <a:sym typeface="Wingdings"/>
              </a:rPr>
              <a:t>…</a:t>
            </a:r>
            <a:r>
              <a:rPr lang="en-AU" dirty="0" smtClean="0"/>
              <a:t>?</a:t>
            </a:r>
            <a:endParaRPr lang="en-AU" dirty="0"/>
          </a:p>
        </p:txBody>
      </p:sp>
      <p:sp>
        <p:nvSpPr>
          <p:cNvPr id="4" name="TextBox 3"/>
          <p:cNvSpPr txBox="1"/>
          <p:nvPr/>
        </p:nvSpPr>
        <p:spPr>
          <a:xfrm>
            <a:off x="661554" y="1676400"/>
            <a:ext cx="8025246" cy="1815882"/>
          </a:xfrm>
          <a:prstGeom prst="rect">
            <a:avLst/>
          </a:prstGeom>
          <a:noFill/>
        </p:spPr>
        <p:txBody>
          <a:bodyPr wrap="square" rtlCol="0">
            <a:spAutoFit/>
          </a:bodyPr>
          <a:lstStyle/>
          <a:p>
            <a:pPr algn="ctr"/>
            <a:r>
              <a:rPr lang="en-AU" sz="2400" dirty="0" smtClean="0"/>
              <a:t>Data showed no meaningful statistical distinctions in ‘satisfactory compliance’ between buildings by companies with ‘QA’ endorsements &amp; others.</a:t>
            </a:r>
            <a:endParaRPr lang="en-AU" sz="2400" dirty="0"/>
          </a:p>
          <a:p>
            <a:pPr algn="ctr"/>
            <a:endParaRPr lang="en-AU" sz="2000" dirty="0" smtClean="0"/>
          </a:p>
          <a:p>
            <a:pPr algn="ctr"/>
            <a:r>
              <a:rPr lang="en-AU" sz="2000" dirty="0" smtClean="0"/>
              <a:t>The </a:t>
            </a:r>
            <a:r>
              <a:rPr lang="en-AU" sz="2000" i="1" dirty="0" smtClean="0">
                <a:solidFill>
                  <a:srgbClr val="FFC000"/>
                </a:solidFill>
              </a:rPr>
              <a:t>Rationalisation</a:t>
            </a:r>
            <a:r>
              <a:rPr lang="en-AU" sz="2000" dirty="0" smtClean="0"/>
              <a:t>?</a:t>
            </a:r>
            <a:endParaRPr lang="en-AU" sz="2000" dirty="0"/>
          </a:p>
        </p:txBody>
      </p:sp>
      <p:pic>
        <p:nvPicPr>
          <p:cNvPr id="5" name="Picture 2" descr="Image result for qa endorsemen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7025" y="3286991"/>
            <a:ext cx="20097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qa endorseme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20" y="3124200"/>
            <a:ext cx="2195180" cy="170449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5221" y="4076700"/>
            <a:ext cx="4174179"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7" descr="Image result for iso9001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9" descr="Image result for iso9001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AutoShape 11" descr="Image result for iso9001 imag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7" name="Picture 13" descr="Image result for iso9001 imag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6687" y="5612891"/>
            <a:ext cx="1001713" cy="787909"/>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Image result for iso9001 imag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4991484"/>
            <a:ext cx="838200" cy="1862667"/>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Image result for iso9001 imag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6400" y="5742638"/>
            <a:ext cx="999332" cy="999332"/>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Image result for iso9001 imag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4200" y="5855943"/>
            <a:ext cx="2056012" cy="9407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80097" y="3486150"/>
            <a:ext cx="492442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1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a:solidFill>
            <a:schemeClr val="accent6">
              <a:lumMod val="75000"/>
            </a:schemeClr>
          </a:solidFill>
        </p:spPr>
        <p:txBody>
          <a:bodyPr>
            <a:normAutofit/>
          </a:bodyPr>
          <a:lstStyle/>
          <a:p>
            <a:r>
              <a:rPr lang="en-AU" dirty="0" smtClean="0"/>
              <a:t>Gap3: Operations Theory = Y for X?</a:t>
            </a:r>
            <a:endParaRPr lang="en-AU" dirty="0"/>
          </a:p>
        </p:txBody>
      </p:sp>
      <p:sp>
        <p:nvSpPr>
          <p:cNvPr id="4" name="TextBox 3"/>
          <p:cNvSpPr txBox="1"/>
          <p:nvPr/>
        </p:nvSpPr>
        <p:spPr>
          <a:xfrm>
            <a:off x="661554" y="1676400"/>
            <a:ext cx="8025246" cy="1661993"/>
          </a:xfrm>
          <a:prstGeom prst="rect">
            <a:avLst/>
          </a:prstGeom>
          <a:noFill/>
        </p:spPr>
        <p:txBody>
          <a:bodyPr wrap="square" rtlCol="0">
            <a:spAutoFit/>
          </a:bodyPr>
          <a:lstStyle/>
          <a:p>
            <a:pPr algn="ctr"/>
            <a:r>
              <a:rPr lang="en-AU" sz="2000" dirty="0" smtClean="0"/>
              <a:t>Data supports anecdotal knowledge (of the trades within the industry) that applying a ‘self-regulation’ </a:t>
            </a:r>
            <a:r>
              <a:rPr lang="en-AU" sz="2000" i="1" dirty="0" smtClean="0"/>
              <a:t>Theory Y</a:t>
            </a:r>
            <a:r>
              <a:rPr lang="en-AU" sz="2000" dirty="0" smtClean="0"/>
              <a:t> ethos to a construction domain known to have a strong culture of ‘bullying’ index … is a miss-match. </a:t>
            </a:r>
          </a:p>
          <a:p>
            <a:pPr algn="ctr"/>
            <a:endParaRPr lang="en-AU" dirty="0"/>
          </a:p>
          <a:p>
            <a:pPr algn="ctr"/>
            <a:r>
              <a:rPr lang="en-AU" sz="2000" dirty="0" smtClean="0"/>
              <a:t>The </a:t>
            </a:r>
            <a:r>
              <a:rPr lang="en-AU" sz="2000" i="1" dirty="0" smtClean="0">
                <a:solidFill>
                  <a:srgbClr val="FFC000"/>
                </a:solidFill>
              </a:rPr>
              <a:t>Rationalisation</a:t>
            </a:r>
            <a:r>
              <a:rPr lang="en-AU" sz="2000" dirty="0" smtClean="0"/>
              <a:t>?</a:t>
            </a:r>
            <a:endParaRPr lang="en-AU" sz="2000" dirty="0"/>
          </a:p>
        </p:txBody>
      </p:sp>
      <p:pic>
        <p:nvPicPr>
          <p:cNvPr id="2050" name="Picture 2" descr="Image result for bullying in construction industry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4587520"/>
            <a:ext cx="3374868" cy="21120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ullying in construction industry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9577" y="4587520"/>
            <a:ext cx="2564823" cy="17074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bullying in construction industry imag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5325985"/>
            <a:ext cx="2515276" cy="141484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Image result for bullying in construction industry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10" descr="Image result for bullying in construction industry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12" descr="Image result for bullying in construction industry imag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AutoShape 14" descr="Image result for bullying in construction industry imag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63"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1138" y="3067050"/>
            <a:ext cx="2638062" cy="1791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06705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 result for theory x and theory y imag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42192" y="3935192"/>
            <a:ext cx="2953808" cy="221535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1200" y="3396648"/>
            <a:ext cx="5115791" cy="3156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68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arn(inVertical)">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a:solidFill>
            <a:schemeClr val="accent6">
              <a:lumMod val="75000"/>
            </a:schemeClr>
          </a:solidFill>
        </p:spPr>
        <p:txBody>
          <a:bodyPr>
            <a:normAutofit/>
          </a:bodyPr>
          <a:lstStyle/>
          <a:p>
            <a:r>
              <a:rPr lang="en-AU" dirty="0" smtClean="0"/>
              <a:t>One Industry </a:t>
            </a:r>
            <a:r>
              <a:rPr lang="en-AU" dirty="0"/>
              <a:t>Public Response</a:t>
            </a:r>
            <a:r>
              <a:rPr lang="en-AU" dirty="0" smtClean="0"/>
              <a:t>…</a:t>
            </a:r>
            <a:endParaRPr lang="en-AU"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615" y="1447800"/>
            <a:ext cx="6069013"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3733800" y="4495800"/>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819400" y="48768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43200" y="5257800"/>
            <a:ext cx="3124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29200" y="5486400"/>
            <a:ext cx="243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33800" y="6019800"/>
            <a:ext cx="2362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6553200"/>
            <a:ext cx="1752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99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037"/>
            <a:ext cx="8229600" cy="4525963"/>
          </a:xfrm>
        </p:spPr>
        <p:txBody>
          <a:bodyPr>
            <a:normAutofit/>
          </a:bodyPr>
          <a:lstStyle/>
          <a:p>
            <a:r>
              <a:rPr lang="en-AU" sz="2400" dirty="0" smtClean="0">
                <a:solidFill>
                  <a:srgbClr val="FFC000"/>
                </a:solidFill>
              </a:rPr>
              <a:t>Viable </a:t>
            </a:r>
            <a:r>
              <a:rPr lang="en-AU" sz="2400" dirty="0"/>
              <a:t>‘fit for purpose’ evidence </a:t>
            </a:r>
            <a:r>
              <a:rPr lang="en-AU" sz="2400" dirty="0" smtClean="0"/>
              <a:t>based </a:t>
            </a:r>
            <a:r>
              <a:rPr lang="en-AU" sz="2400" dirty="0" smtClean="0">
                <a:solidFill>
                  <a:srgbClr val="FFC000"/>
                </a:solidFill>
              </a:rPr>
              <a:t>Regulation </a:t>
            </a:r>
            <a:r>
              <a:rPr lang="en-AU" sz="2400" dirty="0">
                <a:solidFill>
                  <a:srgbClr val="FFC000"/>
                </a:solidFill>
              </a:rPr>
              <a:t>T</a:t>
            </a:r>
            <a:r>
              <a:rPr lang="en-AU" sz="2400" dirty="0" smtClean="0">
                <a:solidFill>
                  <a:srgbClr val="FFC000"/>
                </a:solidFill>
              </a:rPr>
              <a:t>heories </a:t>
            </a:r>
            <a:r>
              <a:rPr lang="en-AU" sz="2400" dirty="0" smtClean="0"/>
              <a:t>which are suitable for an age of systemic complexity &amp; cultural ‘gap’ fraud risk </a:t>
            </a:r>
            <a:r>
              <a:rPr lang="en-AU" sz="2400" i="1" dirty="0" smtClean="0"/>
              <a:t>… cui bono</a:t>
            </a:r>
            <a:r>
              <a:rPr lang="en-AU" sz="2400" dirty="0" smtClean="0"/>
              <a:t>?</a:t>
            </a:r>
          </a:p>
          <a:p>
            <a:pPr lvl="1">
              <a:buFont typeface="Wingdings" panose="05000000000000000000" pitchFamily="2" charset="2"/>
              <a:buChar char="Ø"/>
            </a:pPr>
            <a:r>
              <a:rPr lang="en-AU" sz="2400" dirty="0" smtClean="0">
                <a:solidFill>
                  <a:srgbClr val="FFC000"/>
                </a:solidFill>
              </a:rPr>
              <a:t>Supervision </a:t>
            </a:r>
            <a:r>
              <a:rPr lang="en-AU" sz="2400" dirty="0" smtClean="0"/>
              <a:t>– how to determine what is requisite?</a:t>
            </a:r>
          </a:p>
          <a:p>
            <a:pPr lvl="1">
              <a:buFont typeface="Wingdings" panose="05000000000000000000" pitchFamily="2" charset="2"/>
              <a:buChar char="Ø"/>
            </a:pPr>
            <a:r>
              <a:rPr lang="en-AU" sz="2400" dirty="0" smtClean="0">
                <a:solidFill>
                  <a:srgbClr val="FFC000"/>
                </a:solidFill>
              </a:rPr>
              <a:t>Risk </a:t>
            </a:r>
            <a:r>
              <a:rPr lang="en-AU" sz="2400" dirty="0" smtClean="0"/>
              <a:t>– fraud triangles &amp; rationalisation trends</a:t>
            </a:r>
          </a:p>
          <a:p>
            <a:pPr lvl="1">
              <a:buFont typeface="Wingdings" panose="05000000000000000000" pitchFamily="2" charset="2"/>
              <a:buChar char="Ø"/>
            </a:pPr>
            <a:r>
              <a:rPr lang="en-AU" sz="2400" dirty="0" smtClean="0">
                <a:solidFill>
                  <a:srgbClr val="FFC000"/>
                </a:solidFill>
              </a:rPr>
              <a:t>Culture </a:t>
            </a:r>
            <a:r>
              <a:rPr lang="en-AU" sz="2400" dirty="0" smtClean="0"/>
              <a:t>–  Org. dynamics of ‘infeasibility’</a:t>
            </a:r>
          </a:p>
          <a:p>
            <a:pPr lvl="1">
              <a:buFont typeface="Wingdings" panose="05000000000000000000" pitchFamily="2" charset="2"/>
              <a:buChar char="Ø"/>
            </a:pPr>
            <a:r>
              <a:rPr lang="en-AU" sz="2400" dirty="0" smtClean="0">
                <a:solidFill>
                  <a:srgbClr val="FFC000"/>
                </a:solidFill>
              </a:rPr>
              <a:t>Audit </a:t>
            </a:r>
            <a:r>
              <a:rPr lang="en-AU" sz="2400" dirty="0" smtClean="0"/>
              <a:t>– determining the right balance &amp; strategy</a:t>
            </a:r>
          </a:p>
          <a:p>
            <a:pPr lvl="1">
              <a:buFont typeface="Wingdings" panose="05000000000000000000" pitchFamily="2" charset="2"/>
              <a:buChar char="Ø"/>
            </a:pPr>
            <a:r>
              <a:rPr lang="en-AU" sz="2400" dirty="0" smtClean="0">
                <a:solidFill>
                  <a:srgbClr val="FFC000"/>
                </a:solidFill>
              </a:rPr>
              <a:t>Innovation </a:t>
            </a:r>
            <a:r>
              <a:rPr lang="en-AU" sz="2400" dirty="0" smtClean="0"/>
              <a:t>– Applied technologies for evidence collection</a:t>
            </a:r>
            <a:endParaRPr lang="en-AU" sz="2400" dirty="0"/>
          </a:p>
        </p:txBody>
      </p:sp>
      <p:sp>
        <p:nvSpPr>
          <p:cNvPr id="4" name="Title 1"/>
          <p:cNvSpPr>
            <a:spLocks noGrp="1"/>
          </p:cNvSpPr>
          <p:nvPr>
            <p:ph type="title"/>
          </p:nvPr>
        </p:nvSpPr>
        <p:spPr>
          <a:solidFill>
            <a:schemeClr val="accent6">
              <a:lumMod val="75000"/>
            </a:schemeClr>
          </a:solidFill>
        </p:spPr>
        <p:txBody>
          <a:bodyPr>
            <a:normAutofit/>
          </a:bodyPr>
          <a:lstStyle/>
          <a:p>
            <a:r>
              <a:rPr lang="en-AU" dirty="0" smtClean="0"/>
              <a:t>Possible </a:t>
            </a:r>
            <a:r>
              <a:rPr lang="en-AU" dirty="0"/>
              <a:t>future research directions </a:t>
            </a:r>
            <a:r>
              <a:rPr lang="en-AU" sz="2200" dirty="0"/>
              <a:t>(suggested by ‘data’ related to risk, ‘gaps’ &amp; supervision</a:t>
            </a:r>
            <a:r>
              <a:rPr lang="en-AU" sz="2200" dirty="0" smtClean="0"/>
              <a:t>)</a:t>
            </a:r>
            <a:endParaRPr lang="en-AU" dirty="0"/>
          </a:p>
        </p:txBody>
      </p:sp>
      <p:sp>
        <p:nvSpPr>
          <p:cNvPr id="2" name="TextBox 1"/>
          <p:cNvSpPr txBox="1"/>
          <p:nvPr/>
        </p:nvSpPr>
        <p:spPr>
          <a:xfrm>
            <a:off x="1524000" y="5037162"/>
            <a:ext cx="6400800" cy="1331134"/>
          </a:xfrm>
          <a:prstGeom prst="rect">
            <a:avLst/>
          </a:prstGeom>
          <a:solidFill>
            <a:srgbClr val="00B050"/>
          </a:solidFill>
        </p:spPr>
        <p:txBody>
          <a:bodyPr wrap="square" rtlCol="0">
            <a:spAutoFit/>
          </a:bodyPr>
          <a:lstStyle/>
          <a:p>
            <a:pPr algn="ctr"/>
            <a:r>
              <a:rPr lang="en-AU" sz="1400" b="1" dirty="0" smtClean="0">
                <a:solidFill>
                  <a:schemeClr val="tx1">
                    <a:lumMod val="95000"/>
                  </a:schemeClr>
                </a:solidFill>
              </a:rPr>
              <a:t>Time for a New Viable Audit Society? *</a:t>
            </a:r>
            <a:r>
              <a:rPr lang="en-AU" sz="1400" dirty="0" smtClean="0">
                <a:solidFill>
                  <a:schemeClr val="tx1">
                    <a:lumMod val="95000"/>
                  </a:schemeClr>
                </a:solidFill>
              </a:rPr>
              <a:t/>
            </a:r>
            <a:br>
              <a:rPr lang="en-AU" sz="1400" dirty="0" smtClean="0">
                <a:solidFill>
                  <a:schemeClr val="tx1">
                    <a:lumMod val="95000"/>
                  </a:schemeClr>
                </a:solidFill>
              </a:rPr>
            </a:br>
            <a:r>
              <a:rPr lang="en-AU" sz="1050" dirty="0" smtClean="0">
                <a:solidFill>
                  <a:schemeClr val="tx1">
                    <a:lumMod val="95000"/>
                  </a:schemeClr>
                </a:solidFill>
              </a:rPr>
              <a:t> </a:t>
            </a:r>
            <a:endParaRPr lang="en-AU" sz="1400" dirty="0" smtClean="0">
              <a:solidFill>
                <a:schemeClr val="tx1">
                  <a:lumMod val="95000"/>
                </a:schemeClr>
              </a:solidFill>
            </a:endParaRPr>
          </a:p>
          <a:p>
            <a:pPr algn="ctr"/>
            <a:r>
              <a:rPr lang="en-AU" sz="1400" dirty="0" smtClean="0">
                <a:solidFill>
                  <a:schemeClr val="tx1">
                    <a:lumMod val="95000"/>
                  </a:schemeClr>
                </a:solidFill>
              </a:rPr>
              <a:t>“Regulators </a:t>
            </a:r>
            <a:r>
              <a:rPr lang="en-AU" sz="1400" dirty="0">
                <a:solidFill>
                  <a:schemeClr val="tx1">
                    <a:lumMod val="95000"/>
                  </a:schemeClr>
                </a:solidFill>
              </a:rPr>
              <a:t>need to have a sound knowledge of the overall quality of services provided by the occupations they regulate to ensure they effectively focus regulatory effort. One way of doing this is by conducting proactive, independent audits</a:t>
            </a:r>
            <a:r>
              <a:rPr lang="en-AU" sz="1400" dirty="0" smtClean="0">
                <a:solidFill>
                  <a:schemeClr val="tx1">
                    <a:lumMod val="95000"/>
                  </a:schemeClr>
                </a:solidFill>
              </a:rPr>
              <a:t>.”</a:t>
            </a:r>
          </a:p>
          <a:p>
            <a:pPr algn="r"/>
            <a:r>
              <a:rPr lang="en-AU" sz="1200" dirty="0" smtClean="0"/>
              <a:t>(WA OAG 2016)</a:t>
            </a:r>
            <a:endParaRPr lang="en-AU" sz="1200" dirty="0"/>
          </a:p>
        </p:txBody>
      </p:sp>
      <p:sp>
        <p:nvSpPr>
          <p:cNvPr id="5" name="TextBox 4"/>
          <p:cNvSpPr txBox="1"/>
          <p:nvPr/>
        </p:nvSpPr>
        <p:spPr>
          <a:xfrm>
            <a:off x="5486400" y="6352401"/>
            <a:ext cx="2667000" cy="276999"/>
          </a:xfrm>
          <a:prstGeom prst="rect">
            <a:avLst/>
          </a:prstGeom>
          <a:noFill/>
          <a:ln>
            <a:noFill/>
          </a:ln>
        </p:spPr>
        <p:txBody>
          <a:bodyPr wrap="square" rtlCol="0">
            <a:spAutoFit/>
          </a:bodyPr>
          <a:lstStyle/>
          <a:p>
            <a:pPr algn="r"/>
            <a:r>
              <a:rPr lang="en-AU" sz="1200" i="1" dirty="0" smtClean="0"/>
              <a:t>* Power, M. (1994), “The Audit Society”</a:t>
            </a:r>
            <a:endParaRPr lang="en-AU" sz="12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448" y="4922706"/>
            <a:ext cx="4191002" cy="1935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62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a:solidFill>
            <a:schemeClr val="accent6">
              <a:lumMod val="75000"/>
            </a:schemeClr>
          </a:solidFill>
        </p:spPr>
        <p:txBody>
          <a:bodyPr/>
          <a:lstStyle/>
          <a:p>
            <a:r>
              <a:rPr lang="en-AU" dirty="0" smtClean="0"/>
              <a:t>Questions?</a:t>
            </a:r>
            <a:endParaRPr lang="en-AU" dirty="0"/>
          </a:p>
        </p:txBody>
      </p:sp>
      <p:pic>
        <p:nvPicPr>
          <p:cNvPr id="9220" name="Picture 4" descr="Image result for odyssey ho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048000"/>
            <a:ext cx="6321107" cy="34846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1352490"/>
            <a:ext cx="8229600" cy="400110"/>
          </a:xfrm>
          <a:prstGeom prst="rect">
            <a:avLst/>
          </a:prstGeom>
          <a:noFill/>
        </p:spPr>
        <p:txBody>
          <a:bodyPr wrap="square" rtlCol="0">
            <a:spAutoFit/>
          </a:bodyPr>
          <a:lstStyle/>
          <a:p>
            <a:pPr algn="ctr"/>
            <a:r>
              <a:rPr lang="en-AU" sz="2000" dirty="0" smtClean="0">
                <a:solidFill>
                  <a:srgbClr val="FFC000"/>
                </a:solidFill>
              </a:rPr>
              <a:t>– and so, with in the end (in mind) –</a:t>
            </a:r>
          </a:p>
        </p:txBody>
      </p:sp>
      <p:sp>
        <p:nvSpPr>
          <p:cNvPr id="5" name="TextBox 4"/>
          <p:cNvSpPr txBox="1"/>
          <p:nvPr/>
        </p:nvSpPr>
        <p:spPr>
          <a:xfrm>
            <a:off x="609600" y="1787604"/>
            <a:ext cx="8001000" cy="1107996"/>
          </a:xfrm>
          <a:prstGeom prst="rect">
            <a:avLst/>
          </a:prstGeom>
          <a:noFill/>
        </p:spPr>
        <p:txBody>
          <a:bodyPr wrap="square" rtlCol="0">
            <a:spAutoFit/>
          </a:bodyPr>
          <a:lstStyle/>
          <a:p>
            <a:pPr algn="ctr"/>
            <a:r>
              <a:rPr lang="en-AU" i="1" dirty="0" smtClean="0">
                <a:solidFill>
                  <a:srgbClr val="FFC000"/>
                </a:solidFill>
              </a:rPr>
              <a:t>Bottom-line: </a:t>
            </a:r>
            <a:r>
              <a:rPr lang="en-AU" i="1" dirty="0" smtClean="0"/>
              <a:t>“A </a:t>
            </a:r>
            <a:r>
              <a:rPr lang="en-AU" i="1" dirty="0"/>
              <a:t>shared sense of natural justice &amp; shop-floor appreciation for a ‘win’ at last… they found their voice, and the </a:t>
            </a:r>
            <a:r>
              <a:rPr lang="en-AU" i="1" dirty="0" smtClean="0"/>
              <a:t>long-haul effort seemed </a:t>
            </a:r>
            <a:r>
              <a:rPr lang="en-AU" i="1" dirty="0"/>
              <a:t>worth it …” </a:t>
            </a:r>
            <a:endParaRPr lang="en-AU" i="1" dirty="0" smtClean="0"/>
          </a:p>
          <a:p>
            <a:pPr algn="ctr"/>
            <a:endParaRPr lang="en-AU" sz="1200" i="1" dirty="0" smtClean="0"/>
          </a:p>
          <a:p>
            <a:pPr algn="ctr"/>
            <a:r>
              <a:rPr lang="en-AU" i="1" dirty="0" smtClean="0"/>
              <a:t>As for ‘management’ -- the risk to the status quo is …?</a:t>
            </a:r>
            <a:endParaRPr lang="en-AU" dirty="0"/>
          </a:p>
        </p:txBody>
      </p:sp>
    </p:spTree>
    <p:extLst>
      <p:ext uri="{BB962C8B-B14F-4D97-AF65-F5344CB8AC3E}">
        <p14:creationId xmlns:p14="http://schemas.microsoft.com/office/powerpoint/2010/main" val="462956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14400"/>
          </a:xfrm>
          <a:solidFill>
            <a:schemeClr val="accent6">
              <a:lumMod val="75000"/>
            </a:schemeClr>
          </a:solidFill>
        </p:spPr>
        <p:txBody>
          <a:bodyPr>
            <a:normAutofit/>
          </a:bodyPr>
          <a:lstStyle/>
          <a:p>
            <a:r>
              <a:rPr lang="en-AU" dirty="0"/>
              <a:t>4 objectives of this presentation</a:t>
            </a:r>
            <a:r>
              <a:rPr lang="en-AU" dirty="0" smtClean="0"/>
              <a:t>:</a:t>
            </a:r>
            <a:endParaRPr lang="en-AU" dirty="0"/>
          </a:p>
        </p:txBody>
      </p:sp>
      <p:sp>
        <p:nvSpPr>
          <p:cNvPr id="3" name="Content Placeholder 2"/>
          <p:cNvSpPr>
            <a:spLocks noGrp="1"/>
          </p:cNvSpPr>
          <p:nvPr>
            <p:ph idx="1"/>
          </p:nvPr>
        </p:nvSpPr>
        <p:spPr>
          <a:xfrm>
            <a:off x="457200" y="2057400"/>
            <a:ext cx="8229600" cy="4114800"/>
          </a:xfrm>
        </p:spPr>
        <p:txBody>
          <a:bodyPr>
            <a:normAutofit/>
          </a:bodyPr>
          <a:lstStyle/>
          <a:p>
            <a:pPr marL="514350" indent="-514350">
              <a:buFont typeface="+mj-lt"/>
              <a:buAutoNum type="arabicPeriod"/>
            </a:pPr>
            <a:r>
              <a:rPr lang="en-AU" dirty="0" smtClean="0"/>
              <a:t>Briefly outline a 2-year case study project</a:t>
            </a:r>
          </a:p>
          <a:p>
            <a:pPr marL="514350" indent="-514350">
              <a:buFont typeface="+mj-lt"/>
              <a:buAutoNum type="arabicPeriod"/>
            </a:pPr>
            <a:r>
              <a:rPr lang="en-AU" dirty="0" smtClean="0"/>
              <a:t>Interpret events &amp; dynamics using the VSM </a:t>
            </a:r>
            <a:r>
              <a:rPr lang="en-AU" sz="3600" dirty="0" smtClean="0"/>
              <a:t/>
            </a:r>
            <a:br>
              <a:rPr lang="en-AU" sz="3600" dirty="0" smtClean="0"/>
            </a:br>
            <a:r>
              <a:rPr lang="en-AU" sz="2000" dirty="0" smtClean="0"/>
              <a:t>(&amp; some amateur Org. anthropology)</a:t>
            </a:r>
          </a:p>
          <a:p>
            <a:pPr marL="514350" indent="-514350">
              <a:buFont typeface="+mj-lt"/>
              <a:buAutoNum type="arabicPeriod"/>
            </a:pPr>
            <a:r>
              <a:rPr lang="en-AU" dirty="0" smtClean="0"/>
              <a:t>Comment on industry/organisational cultures </a:t>
            </a:r>
            <a:br>
              <a:rPr lang="en-AU" dirty="0" smtClean="0"/>
            </a:br>
            <a:r>
              <a:rPr lang="en-AU" sz="2000" dirty="0" smtClean="0"/>
              <a:t>(with respect to the ‘feasibility’ for desirable change &amp; the risk triangle).</a:t>
            </a:r>
          </a:p>
          <a:p>
            <a:pPr marL="514350" indent="-514350">
              <a:buFont typeface="+mj-lt"/>
              <a:buAutoNum type="arabicPeriod"/>
            </a:pPr>
            <a:r>
              <a:rPr lang="en-AU" dirty="0" smtClean="0"/>
              <a:t>Suggest possible future research directions </a:t>
            </a:r>
            <a:br>
              <a:rPr lang="en-AU" dirty="0" smtClean="0"/>
            </a:br>
            <a:r>
              <a:rPr lang="en-AU" sz="2000" dirty="0" smtClean="0"/>
              <a:t>(as indicated by ‘data’ related to risk, ‘gaps’ &amp; supervision)</a:t>
            </a:r>
          </a:p>
        </p:txBody>
      </p:sp>
    </p:spTree>
    <p:extLst>
      <p:ext uri="{BB962C8B-B14F-4D97-AF65-F5344CB8AC3E}">
        <p14:creationId xmlns:p14="http://schemas.microsoft.com/office/powerpoint/2010/main" val="3573432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3012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ar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362200"/>
            <a:ext cx="5041554"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533400" y="304800"/>
            <a:ext cx="8229600" cy="990600"/>
          </a:xfrm>
          <a:prstGeom prst="rect">
            <a:avLst/>
          </a:prstGeom>
          <a:solidFill>
            <a:schemeClr val="accent6">
              <a:lumMod val="75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t>So, …Later in the bar …?</a:t>
            </a:r>
            <a:endParaRPr lang="en-AU" dirty="0"/>
          </a:p>
        </p:txBody>
      </p:sp>
      <p:cxnSp>
        <p:nvCxnSpPr>
          <p:cNvPr id="5" name="Straight Connector 4"/>
          <p:cNvCxnSpPr/>
          <p:nvPr/>
        </p:nvCxnSpPr>
        <p:spPr>
          <a:xfrm>
            <a:off x="1187277" y="1981200"/>
            <a:ext cx="6781800" cy="0"/>
          </a:xfrm>
          <a:prstGeom prst="line">
            <a:avLst/>
          </a:prstGeom>
          <a:ln w="57150">
            <a:solidFill>
              <a:schemeClr val="tx1">
                <a:lumMod val="95000"/>
              </a:schemeClr>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327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shclemens\Documents\A-presentation-2016\20160909_corru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304" y="2578350"/>
            <a:ext cx="3861296" cy="25846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fraud risk triang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873904"/>
            <a:ext cx="5472197" cy="39934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fraud risk triang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71601">
            <a:off x="3151324" y="2764017"/>
            <a:ext cx="2460351" cy="198749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Image result for fraud risk triang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310290">
            <a:off x="1811383" y="1353762"/>
            <a:ext cx="5225996" cy="3723162"/>
          </a:xfrm>
          <a:prstGeom prst="rect">
            <a:avLst/>
          </a:prstGeom>
          <a:noFill/>
          <a:extLst>
            <a:ext uri="{909E8E84-426E-40DD-AFC4-6F175D3DCCD1}">
              <a14:hiddenFill xmlns:a14="http://schemas.microsoft.com/office/drawing/2010/main">
                <a:solidFill>
                  <a:srgbClr val="FFFFFF"/>
                </a:solidFill>
              </a14:hiddenFill>
            </a:ext>
          </a:extLst>
        </p:spPr>
      </p:pic>
      <p:grpSp>
        <p:nvGrpSpPr>
          <p:cNvPr id="9228" name="Group 9227"/>
          <p:cNvGrpSpPr/>
          <p:nvPr/>
        </p:nvGrpSpPr>
        <p:grpSpPr>
          <a:xfrm>
            <a:off x="2973945" y="2552111"/>
            <a:ext cx="2929408" cy="2438400"/>
            <a:chOff x="5501986" y="4169264"/>
            <a:chExt cx="2929408" cy="2438400"/>
          </a:xfrm>
        </p:grpSpPr>
        <p:cxnSp>
          <p:nvCxnSpPr>
            <p:cNvPr id="30" name="Straight Arrow Connector 29"/>
            <p:cNvCxnSpPr/>
            <p:nvPr/>
          </p:nvCxnSpPr>
          <p:spPr>
            <a:xfrm>
              <a:off x="5508913" y="5845664"/>
              <a:ext cx="1443509" cy="7620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9226" name="Group 9225"/>
            <p:cNvGrpSpPr/>
            <p:nvPr/>
          </p:nvGrpSpPr>
          <p:grpSpPr>
            <a:xfrm>
              <a:off x="5501986" y="4169264"/>
              <a:ext cx="2929408" cy="2400889"/>
              <a:chOff x="2861792" y="2286000"/>
              <a:chExt cx="2929408" cy="2400889"/>
            </a:xfrm>
          </p:grpSpPr>
          <p:cxnSp>
            <p:nvCxnSpPr>
              <p:cNvPr id="10" name="Straight Arrow Connector 9"/>
              <p:cNvCxnSpPr/>
              <p:nvPr/>
            </p:nvCxnSpPr>
            <p:spPr>
              <a:xfrm flipH="1" flipV="1">
                <a:off x="4953000" y="2286000"/>
                <a:ext cx="190500" cy="2264264"/>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124200" y="2667000"/>
                <a:ext cx="2667000" cy="232845"/>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861792" y="2286000"/>
                <a:ext cx="2091208" cy="16764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143500" y="2899845"/>
                <a:ext cx="647700" cy="1650419"/>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088247" y="2629489"/>
                <a:ext cx="1181100" cy="20574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sp>
        <p:nvSpPr>
          <p:cNvPr id="6" name="Isosceles Triangle 5"/>
          <p:cNvSpPr/>
          <p:nvPr/>
        </p:nvSpPr>
        <p:spPr>
          <a:xfrm rot="20416050">
            <a:off x="3107120" y="2368712"/>
            <a:ext cx="2455182" cy="2131361"/>
          </a:xfrm>
          <a:prstGeom prst="triangle">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p:cNvSpPr/>
          <p:nvPr/>
        </p:nvSpPr>
        <p:spPr>
          <a:xfrm>
            <a:off x="2819400" y="2420492"/>
            <a:ext cx="3124200" cy="26056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533400" y="304800"/>
            <a:ext cx="8229600" cy="990600"/>
          </a:xfrm>
          <a:solidFill>
            <a:schemeClr val="accent6">
              <a:lumMod val="75000"/>
            </a:schemeClr>
          </a:solidFill>
        </p:spPr>
        <p:txBody>
          <a:bodyPr/>
          <a:lstStyle/>
          <a:p>
            <a:r>
              <a:rPr lang="en-AU" dirty="0" smtClean="0"/>
              <a:t>Beyond Dispute …?</a:t>
            </a:r>
            <a:endParaRPr lang="en-AU" dirty="0"/>
          </a:p>
        </p:txBody>
      </p:sp>
    </p:spTree>
    <p:extLst>
      <p:ext uri="{BB962C8B-B14F-4D97-AF65-F5344CB8AC3E}">
        <p14:creationId xmlns:p14="http://schemas.microsoft.com/office/powerpoint/2010/main" val="335893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228"/>
                                        </p:tgtEl>
                                        <p:attrNameLst>
                                          <p:attrName>style.visibility</p:attrName>
                                        </p:attrNameLst>
                                      </p:cBhvr>
                                      <p:to>
                                        <p:strVal val="visible"/>
                                      </p:to>
                                    </p:set>
                                    <p:animEffect transition="in" filter="barn(inVertical)">
                                      <p:cBhvr>
                                        <p:cTn id="28" dur="500"/>
                                        <p:tgtEl>
                                          <p:spTgt spid="922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14400"/>
          </a:xfrm>
          <a:solidFill>
            <a:schemeClr val="accent6">
              <a:lumMod val="75000"/>
            </a:schemeClr>
          </a:solidFill>
        </p:spPr>
        <p:txBody>
          <a:bodyPr>
            <a:noAutofit/>
          </a:bodyPr>
          <a:lstStyle/>
          <a:p>
            <a:r>
              <a:rPr lang="en-AU" sz="3200" dirty="0" smtClean="0"/>
              <a:t>An Analysis </a:t>
            </a:r>
            <a:r>
              <a:rPr lang="en-AU" sz="3200" dirty="0"/>
              <a:t>of </a:t>
            </a:r>
            <a:r>
              <a:rPr lang="en-AU" sz="3200" dirty="0" smtClean="0"/>
              <a:t>a 2-year </a:t>
            </a:r>
            <a:r>
              <a:rPr lang="en-AU" sz="3200" dirty="0"/>
              <a:t>‘on the job’ </a:t>
            </a:r>
            <a:r>
              <a:rPr lang="en-AU" sz="3200" dirty="0" smtClean="0"/>
              <a:t/>
            </a:r>
            <a:br>
              <a:rPr lang="en-AU" sz="3200" dirty="0" smtClean="0"/>
            </a:br>
            <a:r>
              <a:rPr lang="en-AU" sz="2400" dirty="0" smtClean="0"/>
              <a:t>(as an informal action </a:t>
            </a:r>
            <a:r>
              <a:rPr lang="en-AU" sz="2400" dirty="0"/>
              <a:t>research </a:t>
            </a:r>
            <a:r>
              <a:rPr lang="en-AU" sz="2400" dirty="0" smtClean="0"/>
              <a:t>project)</a:t>
            </a:r>
            <a:endParaRPr lang="en-AU" sz="24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600200"/>
            <a:ext cx="3581400" cy="4907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47962" y="1555301"/>
            <a:ext cx="3719238" cy="4907844"/>
          </a:xfrm>
          <a:prstGeom prst="rect">
            <a:avLst/>
          </a:prstGeom>
        </p:spPr>
      </p:pic>
      <p:sp>
        <p:nvSpPr>
          <p:cNvPr id="7" name="TextBox 6"/>
          <p:cNvSpPr txBox="1"/>
          <p:nvPr/>
        </p:nvSpPr>
        <p:spPr>
          <a:xfrm>
            <a:off x="304800" y="6477000"/>
            <a:ext cx="4267200" cy="307777"/>
          </a:xfrm>
          <a:prstGeom prst="rect">
            <a:avLst/>
          </a:prstGeom>
          <a:noFill/>
        </p:spPr>
        <p:txBody>
          <a:bodyPr wrap="square" rtlCol="0">
            <a:spAutoFit/>
          </a:bodyPr>
          <a:lstStyle/>
          <a:p>
            <a:r>
              <a:rPr lang="en-AU" sz="1400" dirty="0" smtClean="0"/>
              <a:t>Stakeholder Discussion Draft – the rubber hits the road</a:t>
            </a:r>
            <a:endParaRPr lang="en-AU" sz="1400" dirty="0"/>
          </a:p>
        </p:txBody>
      </p:sp>
      <p:sp>
        <p:nvSpPr>
          <p:cNvPr id="8" name="Right Arrow 7"/>
          <p:cNvSpPr/>
          <p:nvPr/>
        </p:nvSpPr>
        <p:spPr>
          <a:xfrm>
            <a:off x="4267200" y="3657600"/>
            <a:ext cx="914400" cy="1219200"/>
          </a:xfrm>
          <a:prstGeom prst="righ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smtClean="0"/>
              <a:t>From…</a:t>
            </a:r>
            <a:br>
              <a:rPr lang="en-AU" sz="1200" dirty="0" smtClean="0"/>
            </a:br>
            <a:r>
              <a:rPr lang="en-AU" sz="1200" dirty="0" smtClean="0"/>
              <a:t>To…</a:t>
            </a:r>
            <a:endParaRPr lang="en-AU" sz="1200" dirty="0"/>
          </a:p>
        </p:txBody>
      </p:sp>
      <p:sp>
        <p:nvSpPr>
          <p:cNvPr id="9" name="TextBox 8"/>
          <p:cNvSpPr txBox="1"/>
          <p:nvPr/>
        </p:nvSpPr>
        <p:spPr>
          <a:xfrm>
            <a:off x="5105400" y="6477000"/>
            <a:ext cx="3810000" cy="307777"/>
          </a:xfrm>
          <a:prstGeom prst="rect">
            <a:avLst/>
          </a:prstGeom>
          <a:noFill/>
        </p:spPr>
        <p:txBody>
          <a:bodyPr wrap="square" rtlCol="0">
            <a:spAutoFit/>
          </a:bodyPr>
          <a:lstStyle/>
          <a:p>
            <a:r>
              <a:rPr lang="en-AU" sz="1400" dirty="0" smtClean="0"/>
              <a:t>Final  Report – cycle completed &amp; historical record</a:t>
            </a:r>
            <a:endParaRPr lang="en-AU" sz="1400" dirty="0"/>
          </a:p>
        </p:txBody>
      </p:sp>
    </p:spTree>
    <p:extLst>
      <p:ext uri="{BB962C8B-B14F-4D97-AF65-F5344CB8AC3E}">
        <p14:creationId xmlns:p14="http://schemas.microsoft.com/office/powerpoint/2010/main" val="3795238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665" y="304800"/>
            <a:ext cx="7395135" cy="1143000"/>
          </a:xfrm>
          <a:solidFill>
            <a:schemeClr val="accent6">
              <a:lumMod val="75000"/>
            </a:schemeClr>
          </a:solidFill>
        </p:spPr>
        <p:txBody>
          <a:bodyPr>
            <a:noAutofit/>
          </a:bodyPr>
          <a:lstStyle/>
          <a:p>
            <a:r>
              <a:rPr lang="en-AU" dirty="0" smtClean="0"/>
              <a:t>Case Study: </a:t>
            </a:r>
            <a:r>
              <a:rPr lang="en-AU" sz="3200" dirty="0" smtClean="0"/>
              <a:t/>
            </a:r>
            <a:br>
              <a:rPr lang="en-AU" sz="3200" dirty="0" smtClean="0"/>
            </a:br>
            <a:r>
              <a:rPr lang="en-AU" sz="2800" dirty="0" smtClean="0"/>
              <a:t>Housing Construction Industry Regulation</a:t>
            </a:r>
            <a:endParaRPr lang="en-AU" sz="2800" dirty="0"/>
          </a:p>
        </p:txBody>
      </p:sp>
      <p:sp>
        <p:nvSpPr>
          <p:cNvPr id="3" name="Content Placeholder 2"/>
          <p:cNvSpPr>
            <a:spLocks noGrp="1"/>
          </p:cNvSpPr>
          <p:nvPr>
            <p:ph idx="1"/>
          </p:nvPr>
        </p:nvSpPr>
        <p:spPr>
          <a:xfrm>
            <a:off x="304800" y="2097665"/>
            <a:ext cx="8534400" cy="4379335"/>
          </a:xfrm>
        </p:spPr>
        <p:txBody>
          <a:bodyPr>
            <a:normAutofit/>
          </a:bodyPr>
          <a:lstStyle/>
          <a:p>
            <a:pPr marL="0" indent="0">
              <a:buNone/>
            </a:pPr>
            <a:r>
              <a:rPr lang="en-AU" sz="2600" b="1" dirty="0" smtClean="0">
                <a:solidFill>
                  <a:srgbClr val="FFC000"/>
                </a:solidFill>
              </a:rPr>
              <a:t>What</a:t>
            </a:r>
            <a:r>
              <a:rPr lang="en-AU" sz="2600" b="1" dirty="0">
                <a:solidFill>
                  <a:srgbClr val="FFC000"/>
                </a:solidFill>
              </a:rPr>
              <a:t>: </a:t>
            </a:r>
            <a:r>
              <a:rPr lang="en-AU" sz="2400" dirty="0"/>
              <a:t>	</a:t>
            </a:r>
            <a:r>
              <a:rPr lang="en-AU" sz="2400" dirty="0" smtClean="0"/>
              <a:t>General </a:t>
            </a:r>
            <a:r>
              <a:rPr lang="en-AU" sz="2400" dirty="0"/>
              <a:t>Inspection Report (1st of … </a:t>
            </a:r>
            <a:r>
              <a:rPr lang="en-AU" sz="2400" dirty="0" smtClean="0"/>
              <a:t>the ‘icebreaker</a:t>
            </a:r>
            <a:r>
              <a:rPr lang="en-AU" sz="2400" dirty="0"/>
              <a:t>’)</a:t>
            </a:r>
          </a:p>
          <a:p>
            <a:pPr marL="0" indent="0">
              <a:buNone/>
            </a:pPr>
            <a:r>
              <a:rPr lang="en-AU" sz="2600" b="1" dirty="0">
                <a:solidFill>
                  <a:srgbClr val="FFC000"/>
                </a:solidFill>
              </a:rPr>
              <a:t>Why: 	</a:t>
            </a:r>
            <a:r>
              <a:rPr lang="en-AU" sz="2400" dirty="0"/>
              <a:t>	Evidence of </a:t>
            </a:r>
            <a:r>
              <a:rPr lang="en-AU" sz="2400" dirty="0" smtClean="0"/>
              <a:t>roofing system </a:t>
            </a:r>
            <a:r>
              <a:rPr lang="en-AU" sz="2400" dirty="0"/>
              <a:t>failure </a:t>
            </a:r>
            <a:r>
              <a:rPr lang="en-AU" sz="2400" dirty="0" smtClean="0"/>
              <a:t>&amp; </a:t>
            </a:r>
            <a:r>
              <a:rPr lang="en-AU" sz="2400" dirty="0"/>
              <a:t>anecdotal </a:t>
            </a:r>
            <a:r>
              <a:rPr lang="en-AU" sz="2400" dirty="0" smtClean="0"/>
              <a:t>			evidence of </a:t>
            </a:r>
            <a:r>
              <a:rPr lang="en-AU" sz="2400" dirty="0"/>
              <a:t>poor practice </a:t>
            </a:r>
            <a:r>
              <a:rPr lang="en-AU" sz="2400" dirty="0" smtClean="0"/>
              <a:t>within </a:t>
            </a:r>
            <a:r>
              <a:rPr lang="en-AU" sz="2400" dirty="0"/>
              <a:t>the industry</a:t>
            </a:r>
          </a:p>
          <a:p>
            <a:pPr marL="0" indent="0">
              <a:buNone/>
            </a:pPr>
            <a:r>
              <a:rPr lang="en-AU" sz="2800" b="1" dirty="0">
                <a:solidFill>
                  <a:srgbClr val="FFC000"/>
                </a:solidFill>
              </a:rPr>
              <a:t>Where: </a:t>
            </a:r>
            <a:r>
              <a:rPr lang="en-AU" sz="2800" dirty="0"/>
              <a:t>	</a:t>
            </a:r>
            <a:r>
              <a:rPr lang="en-AU" sz="2400" dirty="0"/>
              <a:t>Western Australia (WA</a:t>
            </a:r>
            <a:r>
              <a:rPr lang="en-AU" sz="2400" dirty="0" smtClean="0"/>
              <a:t>) – principally, Perth</a:t>
            </a:r>
            <a:endParaRPr lang="en-AU" sz="2400" dirty="0"/>
          </a:p>
          <a:p>
            <a:pPr marL="0" indent="0">
              <a:buNone/>
            </a:pPr>
            <a:r>
              <a:rPr lang="en-AU" sz="2600" b="1" dirty="0" smtClean="0">
                <a:solidFill>
                  <a:srgbClr val="FFC000"/>
                </a:solidFill>
              </a:rPr>
              <a:t>When</a:t>
            </a:r>
            <a:r>
              <a:rPr lang="en-AU" sz="2600" b="1" dirty="0">
                <a:solidFill>
                  <a:srgbClr val="FFC000"/>
                </a:solidFill>
              </a:rPr>
              <a:t>: </a:t>
            </a:r>
            <a:r>
              <a:rPr lang="en-AU" sz="2400" dirty="0"/>
              <a:t>	</a:t>
            </a:r>
            <a:r>
              <a:rPr lang="en-AU" sz="2400" dirty="0" smtClean="0"/>
              <a:t>February </a:t>
            </a:r>
            <a:r>
              <a:rPr lang="en-AU" sz="2400" dirty="0"/>
              <a:t>2014 – April 2016</a:t>
            </a:r>
          </a:p>
          <a:p>
            <a:pPr marL="0" indent="0">
              <a:buNone/>
            </a:pPr>
            <a:r>
              <a:rPr lang="en-AU" sz="2600" b="1" dirty="0">
                <a:solidFill>
                  <a:srgbClr val="FFC000"/>
                </a:solidFill>
              </a:rPr>
              <a:t>How: </a:t>
            </a:r>
            <a:r>
              <a:rPr lang="en-AU" sz="2400" dirty="0"/>
              <a:t>		</a:t>
            </a:r>
            <a:r>
              <a:rPr lang="en-AU" sz="2400" dirty="0" smtClean="0"/>
              <a:t>123 </a:t>
            </a:r>
            <a:r>
              <a:rPr lang="en-AU" sz="2400" dirty="0"/>
              <a:t>houses </a:t>
            </a:r>
            <a:r>
              <a:rPr lang="en-AU" sz="2400" dirty="0" smtClean="0"/>
              <a:t>(with metal roofs 	under construction) 			against Australian Building Codes &amp; Standards</a:t>
            </a:r>
          </a:p>
          <a:p>
            <a:pPr marL="0" indent="0">
              <a:buNone/>
            </a:pPr>
            <a:r>
              <a:rPr lang="en-AU" sz="2600" b="1" dirty="0" smtClean="0">
                <a:solidFill>
                  <a:srgbClr val="FFC000"/>
                </a:solidFill>
              </a:rPr>
              <a:t>By whom: </a:t>
            </a:r>
            <a:r>
              <a:rPr lang="en-AU" sz="2400" dirty="0" smtClean="0"/>
              <a:t>	Building Industry Regulator using experienced 			building inspectors &amp; other related staff resources</a:t>
            </a:r>
          </a:p>
        </p:txBody>
      </p:sp>
    </p:spTree>
    <p:extLst>
      <p:ext uri="{BB962C8B-B14F-4D97-AF65-F5344CB8AC3E}">
        <p14:creationId xmlns:p14="http://schemas.microsoft.com/office/powerpoint/2010/main" val="3455189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273176" y="1752600"/>
            <a:ext cx="8430491" cy="6397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2400" dirty="0" smtClean="0">
                <a:solidFill>
                  <a:srgbClr val="FFC000"/>
                </a:solidFill>
              </a:rPr>
              <a:t>From traditional heavy materials  </a:t>
            </a:r>
            <a:r>
              <a:rPr lang="en-AU" sz="2400" dirty="0" smtClean="0">
                <a:solidFill>
                  <a:srgbClr val="FFC000"/>
                </a:solidFill>
                <a:sym typeface="Wingdings" panose="05000000000000000000" pitchFamily="2" charset="2"/>
              </a:rPr>
              <a:t> </a:t>
            </a:r>
            <a:r>
              <a:rPr lang="en-AU" sz="2400" dirty="0" smtClean="0">
                <a:solidFill>
                  <a:srgbClr val="FFC000"/>
                </a:solidFill>
              </a:rPr>
              <a:t>To new light-weight materials</a:t>
            </a:r>
            <a:endParaRPr lang="en-AU" dirty="0">
              <a:solidFill>
                <a:srgbClr val="FFC000"/>
              </a:solidFill>
            </a:endParaRPr>
          </a:p>
        </p:txBody>
      </p:sp>
      <p:sp>
        <p:nvSpPr>
          <p:cNvPr id="7" name="Content Placeholder 9"/>
          <p:cNvSpPr txBox="1">
            <a:spLocks/>
          </p:cNvSpPr>
          <p:nvPr/>
        </p:nvSpPr>
        <p:spPr>
          <a:xfrm>
            <a:off x="301752" y="2590800"/>
            <a:ext cx="4186670" cy="3962400"/>
          </a:xfrm>
          <a:prstGeom prst="rect">
            <a:avLst/>
          </a:prstGeom>
          <a:solidFill>
            <a:schemeClr val="bg2">
              <a:lumMod val="60000"/>
              <a:lumOff val="40000"/>
            </a:schemeClr>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400" dirty="0" smtClean="0"/>
              <a:t>Heavy clay/cement tiles </a:t>
            </a:r>
          </a:p>
          <a:p>
            <a:r>
              <a:rPr lang="en-AU" sz="2400" dirty="0" smtClean="0"/>
              <a:t>Heavy hardwoods (Jarrah)</a:t>
            </a:r>
          </a:p>
          <a:p>
            <a:r>
              <a:rPr lang="en-AU" sz="2400" dirty="0" smtClean="0"/>
              <a:t>Hammering the ‘right’ nails </a:t>
            </a:r>
          </a:p>
          <a:p>
            <a:r>
              <a:rPr lang="en-AU" sz="2400" dirty="0" smtClean="0"/>
              <a:t>Apprenticeships</a:t>
            </a:r>
            <a:endParaRPr lang="en-AU" sz="3600" dirty="0"/>
          </a:p>
        </p:txBody>
      </p:sp>
      <p:sp>
        <p:nvSpPr>
          <p:cNvPr id="8" name="Content Placeholder 9"/>
          <p:cNvSpPr txBox="1">
            <a:spLocks/>
          </p:cNvSpPr>
          <p:nvPr/>
        </p:nvSpPr>
        <p:spPr>
          <a:xfrm>
            <a:off x="4648200" y="2590799"/>
            <a:ext cx="4267200" cy="3962401"/>
          </a:xfrm>
          <a:prstGeom prst="rect">
            <a:avLst/>
          </a:prstGeom>
          <a:solidFill>
            <a:schemeClr val="bg2">
              <a:lumMod val="60000"/>
              <a:lumOff val="40000"/>
            </a:schemeClr>
          </a:soli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400" dirty="0" smtClean="0"/>
              <a:t>Corrugated iron (tin) </a:t>
            </a:r>
            <a:r>
              <a:rPr lang="en-AU" sz="1800" dirty="0" smtClean="0"/>
              <a:t>– now 60% </a:t>
            </a:r>
          </a:p>
          <a:p>
            <a:r>
              <a:rPr lang="en-AU" sz="2400" dirty="0" smtClean="0"/>
              <a:t>Softwoods (pine)</a:t>
            </a:r>
          </a:p>
          <a:p>
            <a:r>
              <a:rPr lang="en-AU" sz="2400" dirty="0" smtClean="0"/>
              <a:t>Nail guns </a:t>
            </a:r>
            <a:r>
              <a:rPr lang="en-AU" sz="1800" dirty="0" smtClean="0"/>
              <a:t>(standard machine nails)</a:t>
            </a:r>
            <a:endParaRPr lang="en-AU" sz="2400" dirty="0" smtClean="0"/>
          </a:p>
          <a:p>
            <a:r>
              <a:rPr lang="en-AU" sz="2400" dirty="0" smtClean="0"/>
              <a:t>Training students</a:t>
            </a:r>
            <a:endParaRPr lang="en-AU" sz="2400" dirty="0"/>
          </a:p>
        </p:txBody>
      </p:sp>
      <p:sp>
        <p:nvSpPr>
          <p:cNvPr id="9" name="Title 1"/>
          <p:cNvSpPr txBox="1">
            <a:spLocks/>
          </p:cNvSpPr>
          <p:nvPr/>
        </p:nvSpPr>
        <p:spPr>
          <a:xfrm>
            <a:off x="301752" y="381000"/>
            <a:ext cx="8534400" cy="990600"/>
          </a:xfrm>
          <a:prstGeom prst="rect">
            <a:avLst/>
          </a:prstGeom>
          <a:solidFill>
            <a:schemeClr val="accent6">
              <a:lumMod val="75000"/>
            </a:schemeClr>
          </a:solidFill>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5300" dirty="0" smtClean="0"/>
              <a:t>Transformation: Built Environments</a:t>
            </a:r>
            <a:r>
              <a:rPr lang="en-AU" dirty="0" smtClean="0"/>
              <a:t/>
            </a:r>
            <a:br>
              <a:rPr lang="en-AU" dirty="0" smtClean="0"/>
            </a:br>
            <a:r>
              <a:rPr lang="en-AU" sz="2900" dirty="0" smtClean="0"/>
              <a:t>(Including Technology, Economic &amp; Ethos )</a:t>
            </a:r>
            <a:endParaRPr lang="en-AU" sz="2900" dirty="0"/>
          </a:p>
        </p:txBody>
      </p:sp>
      <p:sp>
        <p:nvSpPr>
          <p:cNvPr id="10" name="Down Arrow 9"/>
          <p:cNvSpPr/>
          <p:nvPr/>
        </p:nvSpPr>
        <p:spPr>
          <a:xfrm>
            <a:off x="2667001" y="4824211"/>
            <a:ext cx="1676399" cy="15765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rgbClr val="FFC000"/>
                </a:solidFill>
              </a:rPr>
              <a:t>Force: Dead weight</a:t>
            </a:r>
            <a:endParaRPr lang="en-AU" b="1" dirty="0">
              <a:solidFill>
                <a:srgbClr val="FFC000"/>
              </a:solidFill>
            </a:endParaRPr>
          </a:p>
        </p:txBody>
      </p:sp>
      <p:sp>
        <p:nvSpPr>
          <p:cNvPr id="11" name="Up Arrow 10"/>
          <p:cNvSpPr/>
          <p:nvPr/>
        </p:nvSpPr>
        <p:spPr>
          <a:xfrm>
            <a:off x="7239000" y="4824210"/>
            <a:ext cx="1689813" cy="15765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rgbClr val="FFC000"/>
                </a:solidFill>
              </a:rPr>
              <a:t>Force:</a:t>
            </a:r>
          </a:p>
          <a:p>
            <a:pPr algn="ctr"/>
            <a:r>
              <a:rPr lang="en-AU" b="1" dirty="0" smtClean="0">
                <a:solidFill>
                  <a:srgbClr val="FFC000"/>
                </a:solidFill>
              </a:rPr>
              <a:t>wind uplift</a:t>
            </a:r>
            <a:endParaRPr lang="en-AU" b="1" dirty="0">
              <a:solidFill>
                <a:srgbClr val="FFC000"/>
              </a:solidFill>
            </a:endParaRPr>
          </a:p>
        </p:txBody>
      </p:sp>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743" y="4800600"/>
            <a:ext cx="2455257" cy="163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Image result for heavy weigh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661" y="4824210"/>
            <a:ext cx="2185139" cy="160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501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p:nvPr/>
        </p:nvPicPr>
        <p:blipFill>
          <a:blip r:embed="rId3">
            <a:extLst>
              <a:ext uri="{28A0092B-C50C-407E-A947-70E740481C1C}">
                <a14:useLocalDpi xmlns:a14="http://schemas.microsoft.com/office/drawing/2010/main" val="0"/>
              </a:ext>
            </a:extLst>
          </a:blip>
          <a:srcRect/>
          <a:stretch>
            <a:fillRect/>
          </a:stretch>
        </p:blipFill>
        <p:spPr bwMode="auto">
          <a:xfrm>
            <a:off x="528828" y="1600200"/>
            <a:ext cx="8080248" cy="4922520"/>
          </a:xfrm>
          <a:prstGeom prst="rect">
            <a:avLst/>
          </a:prstGeom>
          <a:noFill/>
          <a:ln>
            <a:noFill/>
          </a:ln>
        </p:spPr>
      </p:pic>
      <p:sp>
        <p:nvSpPr>
          <p:cNvPr id="2" name="Oval 1"/>
          <p:cNvSpPr/>
          <p:nvPr/>
        </p:nvSpPr>
        <p:spPr>
          <a:xfrm>
            <a:off x="762000" y="4495800"/>
            <a:ext cx="187452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0" y="3564197"/>
            <a:ext cx="5273040" cy="3300730"/>
          </a:xfrm>
          <a:prstGeom prst="rect">
            <a:avLst/>
          </a:prstGeom>
          <a:noFill/>
          <a:ln>
            <a:noFill/>
          </a:ln>
        </p:spPr>
      </p:pic>
      <p:sp>
        <p:nvSpPr>
          <p:cNvPr id="9" name="Title 1"/>
          <p:cNvSpPr txBox="1">
            <a:spLocks/>
          </p:cNvSpPr>
          <p:nvPr/>
        </p:nvSpPr>
        <p:spPr>
          <a:xfrm>
            <a:off x="301752" y="304800"/>
            <a:ext cx="8534400" cy="914400"/>
          </a:xfrm>
          <a:prstGeom prst="rect">
            <a:avLst/>
          </a:prstGeom>
          <a:solidFill>
            <a:schemeClr val="accent6">
              <a:lumMod val="75000"/>
            </a:schemeClr>
          </a:solidFill>
        </p:spPr>
        <p:txBody>
          <a:bodyPr vert="horz" lIns="91440" tIns="45720" rIns="91440" bIns="45720" rtlCol="0" anchor="ct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spcBef>
                <a:spcPts val="600"/>
              </a:spcBef>
            </a:pPr>
            <a:r>
              <a:rPr lang="en-AU" sz="9600" dirty="0" smtClean="0"/>
              <a:t>Focus: Tie downs – ‘wood to brick’</a:t>
            </a:r>
            <a:r>
              <a:rPr lang="en-AU" dirty="0"/>
              <a:t/>
            </a:r>
            <a:br>
              <a:rPr lang="en-AU" dirty="0"/>
            </a:br>
            <a:r>
              <a:rPr lang="en-AU" i="1" dirty="0"/>
              <a:t>Stick </a:t>
            </a:r>
            <a:r>
              <a:rPr lang="en-AU" i="1" dirty="0" smtClean="0"/>
              <a:t>roofing: Constructed </a:t>
            </a:r>
            <a:r>
              <a:rPr lang="en-AU" i="1" dirty="0"/>
              <a:t>on site as distinct from using standard pre-assembled trusses. </a:t>
            </a:r>
            <a:endParaRPr lang="en-AU" sz="2000" i="1" dirty="0"/>
          </a:p>
        </p:txBody>
      </p:sp>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3723640" y="1295400"/>
            <a:ext cx="5420360" cy="3347720"/>
          </a:xfrm>
          <a:prstGeom prst="rect">
            <a:avLst/>
          </a:prstGeom>
          <a:noFill/>
          <a:ln>
            <a:noFill/>
          </a:ln>
        </p:spPr>
      </p:pic>
      <p:pic>
        <p:nvPicPr>
          <p:cNvPr id="16" name="Picture 15"/>
          <p:cNvPicPr/>
          <p:nvPr/>
        </p:nvPicPr>
        <p:blipFill>
          <a:blip r:embed="rId6">
            <a:extLst>
              <a:ext uri="{28A0092B-C50C-407E-A947-70E740481C1C}">
                <a14:useLocalDpi xmlns:a14="http://schemas.microsoft.com/office/drawing/2010/main" val="0"/>
              </a:ext>
            </a:extLst>
          </a:blip>
          <a:srcRect/>
          <a:stretch>
            <a:fillRect/>
          </a:stretch>
        </p:blipFill>
        <p:spPr bwMode="auto">
          <a:xfrm>
            <a:off x="274043" y="1313642"/>
            <a:ext cx="3441700" cy="3399472"/>
          </a:xfrm>
          <a:prstGeom prst="rect">
            <a:avLst/>
          </a:prstGeom>
          <a:noFill/>
          <a:ln>
            <a:noFill/>
          </a:ln>
        </p:spPr>
      </p:pic>
      <p:pic>
        <p:nvPicPr>
          <p:cNvPr id="18" name="Picture 17"/>
          <p:cNvPicPr/>
          <p:nvPr/>
        </p:nvPicPr>
        <p:blipFill>
          <a:blip r:embed="rId7">
            <a:extLst>
              <a:ext uri="{28A0092B-C50C-407E-A947-70E740481C1C}">
                <a14:useLocalDpi xmlns:a14="http://schemas.microsoft.com/office/drawing/2010/main" val="0"/>
              </a:ext>
            </a:extLst>
          </a:blip>
          <a:srcRect/>
          <a:stretch>
            <a:fillRect/>
          </a:stretch>
        </p:blipFill>
        <p:spPr bwMode="auto">
          <a:xfrm>
            <a:off x="3966441" y="2741612"/>
            <a:ext cx="4968240" cy="3906520"/>
          </a:xfrm>
          <a:prstGeom prst="rect">
            <a:avLst/>
          </a:prstGeom>
          <a:noFill/>
          <a:ln>
            <a:noFill/>
          </a:ln>
        </p:spPr>
      </p:pic>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1252537"/>
            <a:ext cx="6884553" cy="556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636520" y="4061460"/>
            <a:ext cx="4145280" cy="134874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609600" y="3535501"/>
            <a:ext cx="7999476" cy="3170099"/>
          </a:xfrm>
          <a:prstGeom prst="rect">
            <a:avLst/>
          </a:prstGeom>
          <a:solidFill>
            <a:schemeClr val="accent3">
              <a:lumMod val="75000"/>
            </a:schemeClr>
          </a:solidFill>
        </p:spPr>
        <p:txBody>
          <a:bodyPr wrap="square" rtlCol="0">
            <a:spAutoFit/>
          </a:bodyPr>
          <a:lstStyle/>
          <a:p>
            <a:pPr algn="ctr"/>
            <a:r>
              <a:rPr lang="en-AU" sz="2000" b="1" dirty="0" smtClean="0"/>
              <a:t>The </a:t>
            </a:r>
            <a:r>
              <a:rPr lang="en-AU" sz="2000" b="1" dirty="0" err="1" smtClean="0"/>
              <a:t>algedonic</a:t>
            </a:r>
            <a:r>
              <a:rPr lang="en-AU" sz="2000" b="1" dirty="0" smtClean="0"/>
              <a:t> concern: Another one of these &amp; ‘contagion’ ?</a:t>
            </a:r>
          </a:p>
          <a:p>
            <a:endParaRPr lang="en-AU" dirty="0" smtClean="0"/>
          </a:p>
          <a:p>
            <a:r>
              <a:rPr lang="en-AU" dirty="0" err="1" smtClean="0"/>
              <a:t>Hunn</a:t>
            </a:r>
            <a:r>
              <a:rPr lang="en-AU" dirty="0" smtClean="0"/>
              <a:t> </a:t>
            </a:r>
            <a:r>
              <a:rPr lang="en-AU" dirty="0"/>
              <a:t>Report into “</a:t>
            </a:r>
            <a:r>
              <a:rPr lang="en-AU" dirty="0" err="1"/>
              <a:t>weathertightness</a:t>
            </a:r>
            <a:r>
              <a:rPr lang="en-AU" dirty="0"/>
              <a:t>” (</a:t>
            </a:r>
            <a:r>
              <a:rPr lang="en-AU" dirty="0" err="1"/>
              <a:t>Hunn</a:t>
            </a:r>
            <a:r>
              <a:rPr lang="en-AU" dirty="0"/>
              <a:t>, Bond &amp; </a:t>
            </a:r>
            <a:r>
              <a:rPr lang="en-AU" dirty="0" err="1"/>
              <a:t>Kernohan</a:t>
            </a:r>
            <a:r>
              <a:rPr lang="en-AU" dirty="0"/>
              <a:t> 2002) or, as it is more commonly known, as ‘New Zealand Leaky Building Syndrome’. </a:t>
            </a:r>
            <a:endParaRPr lang="en-AU" dirty="0" smtClean="0"/>
          </a:p>
          <a:p>
            <a:endParaRPr lang="en-AU" dirty="0" smtClean="0"/>
          </a:p>
          <a:p>
            <a:r>
              <a:rPr lang="en-AU" dirty="0"/>
              <a:t>(</a:t>
            </a:r>
            <a:r>
              <a:rPr lang="en-AU" dirty="0" err="1"/>
              <a:t>PriceWaterhouseCoopers</a:t>
            </a:r>
            <a:r>
              <a:rPr lang="en-AU" dirty="0"/>
              <a:t> 2009) – indicate the potential magnitude and economic impact of such structural problems in the building industry should not be ignored. </a:t>
            </a:r>
          </a:p>
          <a:p>
            <a:endParaRPr lang="en-AU" dirty="0" smtClean="0"/>
          </a:p>
          <a:p>
            <a:r>
              <a:rPr lang="en-AU" dirty="0" smtClean="0"/>
              <a:t>The </a:t>
            </a:r>
            <a:r>
              <a:rPr lang="en-AU" dirty="0"/>
              <a:t>consensus forecast of the costs associated with the </a:t>
            </a:r>
            <a:r>
              <a:rPr lang="en-AU" dirty="0" err="1"/>
              <a:t>weathertightness</a:t>
            </a:r>
            <a:r>
              <a:rPr lang="en-AU" dirty="0"/>
              <a:t> issue was calculated at just over $11M which does not include Government costs. An extreme view estimate put the costs in excess of $22M. </a:t>
            </a:r>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9755" y="1557063"/>
            <a:ext cx="4798810" cy="1177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442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barn(inVertical)">
                                      <p:cBhvr>
                                        <p:cTn id="37" dur="500"/>
                                        <p:tgtEl>
                                          <p:spTgt spid="307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a:solidFill>
            <a:schemeClr val="accent6">
              <a:lumMod val="75000"/>
            </a:schemeClr>
          </a:solidFill>
        </p:spPr>
        <p:txBody>
          <a:bodyPr/>
          <a:lstStyle/>
          <a:p>
            <a:r>
              <a:rPr lang="en-AU" dirty="0" smtClean="0"/>
              <a:t>Organisational Overview</a:t>
            </a:r>
            <a:endParaRPr lang="en-AU" dirty="0"/>
          </a:p>
        </p:txBody>
      </p:sp>
      <p:sp>
        <p:nvSpPr>
          <p:cNvPr id="3" name="Content Placeholder 2"/>
          <p:cNvSpPr>
            <a:spLocks noGrp="1"/>
          </p:cNvSpPr>
          <p:nvPr>
            <p:ph idx="1"/>
          </p:nvPr>
        </p:nvSpPr>
        <p:spPr>
          <a:xfrm>
            <a:off x="457200" y="1828800"/>
            <a:ext cx="8229600" cy="4525963"/>
          </a:xfrm>
        </p:spPr>
        <p:txBody>
          <a:bodyPr>
            <a:normAutofit fontScale="62500" lnSpcReduction="20000"/>
          </a:bodyPr>
          <a:lstStyle/>
          <a:p>
            <a:r>
              <a:rPr lang="en-AU" sz="3400" b="1" dirty="0" smtClean="0"/>
              <a:t>Management levels involved</a:t>
            </a:r>
          </a:p>
          <a:p>
            <a:pPr lvl="1"/>
            <a:r>
              <a:rPr lang="en-AU" dirty="0" smtClean="0"/>
              <a:t>Minister</a:t>
            </a:r>
          </a:p>
          <a:p>
            <a:pPr lvl="1"/>
            <a:r>
              <a:rPr lang="en-AU" dirty="0" smtClean="0"/>
              <a:t>Director General (Acting/Commerce)</a:t>
            </a:r>
          </a:p>
          <a:p>
            <a:pPr lvl="1"/>
            <a:r>
              <a:rPr lang="en-AU" dirty="0" smtClean="0"/>
              <a:t>Building Commissioner</a:t>
            </a:r>
          </a:p>
          <a:p>
            <a:pPr lvl="1"/>
            <a:r>
              <a:rPr lang="en-AU" dirty="0" smtClean="0"/>
              <a:t>Directors </a:t>
            </a:r>
            <a:r>
              <a:rPr lang="en-AU" sz="2300" dirty="0" smtClean="0"/>
              <a:t>(x3 – Licencing, Policy, </a:t>
            </a:r>
            <a:r>
              <a:rPr lang="en-AU" sz="2300" u="sng" dirty="0" smtClean="0"/>
              <a:t>Compliance</a:t>
            </a:r>
            <a:r>
              <a:rPr lang="en-AU" sz="2300" dirty="0" smtClean="0"/>
              <a:t>)</a:t>
            </a:r>
          </a:p>
          <a:p>
            <a:pPr>
              <a:lnSpc>
                <a:spcPct val="170000"/>
              </a:lnSpc>
            </a:pPr>
            <a:r>
              <a:rPr lang="en-AU" sz="3400" b="1" dirty="0" smtClean="0"/>
              <a:t>Audit Inspection group</a:t>
            </a:r>
          </a:p>
          <a:p>
            <a:pPr lvl="1"/>
            <a:r>
              <a:rPr lang="en-AU" dirty="0" smtClean="0"/>
              <a:t>Manager (x1 Building Surveyor)</a:t>
            </a:r>
          </a:p>
          <a:p>
            <a:pPr lvl="1"/>
            <a:r>
              <a:rPr lang="en-AU" dirty="0" smtClean="0"/>
              <a:t>Inspectors (x3 – experienced trades people)</a:t>
            </a:r>
          </a:p>
          <a:p>
            <a:pPr>
              <a:lnSpc>
                <a:spcPct val="170000"/>
              </a:lnSpc>
            </a:pPr>
            <a:r>
              <a:rPr lang="en-AU" sz="3400" b="1" dirty="0" smtClean="0"/>
              <a:t>Stakeholders</a:t>
            </a:r>
          </a:p>
          <a:p>
            <a:pPr lvl="1"/>
            <a:r>
              <a:rPr lang="en-AU" dirty="0" smtClean="0"/>
              <a:t>Industry bodies (Housing, Building…)</a:t>
            </a:r>
          </a:p>
          <a:p>
            <a:pPr lvl="1"/>
            <a:r>
              <a:rPr lang="en-AU" dirty="0" smtClean="0"/>
              <a:t>Consumer Reps (High female index)</a:t>
            </a:r>
          </a:p>
          <a:p>
            <a:pPr lvl="1"/>
            <a:r>
              <a:rPr lang="en-AU" dirty="0" smtClean="0"/>
              <a:t>Professional bodies (Engineering, Architecture, …)</a:t>
            </a:r>
          </a:p>
          <a:p>
            <a:endParaRPr lang="en-AU" dirty="0" smtClean="0"/>
          </a:p>
          <a:p>
            <a:r>
              <a:rPr lang="en-AU" b="1" dirty="0" smtClean="0"/>
              <a:t>Local government </a:t>
            </a:r>
            <a:r>
              <a:rPr lang="en-AU" dirty="0" smtClean="0"/>
              <a:t>(140 as implementing agents) </a:t>
            </a:r>
            <a:endParaRPr lang="en-AU" dirty="0"/>
          </a:p>
        </p:txBody>
      </p:sp>
      <p:sp>
        <p:nvSpPr>
          <p:cNvPr id="6" name="TextBox 5"/>
          <p:cNvSpPr txBox="1"/>
          <p:nvPr/>
        </p:nvSpPr>
        <p:spPr>
          <a:xfrm>
            <a:off x="5396345" y="2590800"/>
            <a:ext cx="3747655" cy="332398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txBody>
          <a:bodyPr wrap="square" rtlCol="0">
            <a:spAutoFit/>
          </a:bodyPr>
          <a:lstStyle/>
          <a:p>
            <a:pPr algn="ctr"/>
            <a:r>
              <a:rPr lang="en-AU" sz="1500" i="1" dirty="0"/>
              <a:t>The following stakeholders were invited to </a:t>
            </a:r>
            <a:r>
              <a:rPr lang="en-AU" sz="1500" i="1" dirty="0" smtClean="0"/>
              <a:t> provide </a:t>
            </a:r>
            <a:r>
              <a:rPr lang="en-AU" sz="1500" i="1" dirty="0"/>
              <a:t>feedback </a:t>
            </a:r>
            <a:r>
              <a:rPr lang="en-AU" sz="1500" i="1" dirty="0" smtClean="0"/>
              <a:t> on the discussion draft:</a:t>
            </a:r>
            <a:r>
              <a:rPr lang="en-AU" sz="1500" i="1" dirty="0" smtClean="0">
                <a:solidFill>
                  <a:srgbClr val="FFC000"/>
                </a:solidFill>
              </a:rPr>
              <a:t/>
            </a:r>
            <a:br>
              <a:rPr lang="en-AU" sz="1500" i="1" dirty="0" smtClean="0">
                <a:solidFill>
                  <a:srgbClr val="FFC000"/>
                </a:solidFill>
              </a:rPr>
            </a:br>
            <a:endParaRPr lang="en-AU" sz="1500" i="1" dirty="0">
              <a:solidFill>
                <a:srgbClr val="FFC000"/>
              </a:solidFill>
            </a:endParaRPr>
          </a:p>
          <a:p>
            <a:r>
              <a:rPr lang="en-AU" sz="1500" i="1" dirty="0">
                <a:solidFill>
                  <a:srgbClr val="FFC000"/>
                </a:solidFill>
              </a:rPr>
              <a:t>• Australian Institute of Architects</a:t>
            </a:r>
          </a:p>
          <a:p>
            <a:r>
              <a:rPr lang="en-AU" sz="1500" i="1" dirty="0">
                <a:solidFill>
                  <a:srgbClr val="FFC000"/>
                </a:solidFill>
              </a:rPr>
              <a:t>• Australian Institute of Building Surveyors (WA)</a:t>
            </a:r>
          </a:p>
          <a:p>
            <a:r>
              <a:rPr lang="en-AU" sz="1500" i="1" dirty="0">
                <a:solidFill>
                  <a:srgbClr val="FFC000"/>
                </a:solidFill>
              </a:rPr>
              <a:t>• Building Services Board</a:t>
            </a:r>
          </a:p>
          <a:p>
            <a:r>
              <a:rPr lang="en-AU" sz="1500" i="1" dirty="0">
                <a:solidFill>
                  <a:srgbClr val="FFC000"/>
                </a:solidFill>
              </a:rPr>
              <a:t>• Consumer Advisory Committee</a:t>
            </a:r>
          </a:p>
          <a:p>
            <a:r>
              <a:rPr lang="en-AU" sz="1500" i="1" dirty="0">
                <a:solidFill>
                  <a:srgbClr val="FFC000"/>
                </a:solidFill>
              </a:rPr>
              <a:t>• Engineers Australia</a:t>
            </a:r>
          </a:p>
          <a:p>
            <a:r>
              <a:rPr lang="en-AU" sz="1500" i="1" dirty="0">
                <a:solidFill>
                  <a:srgbClr val="FFC000"/>
                </a:solidFill>
              </a:rPr>
              <a:t>• Housing Industry Association</a:t>
            </a:r>
          </a:p>
          <a:p>
            <a:r>
              <a:rPr lang="en-AU" sz="1500" i="1" dirty="0">
                <a:solidFill>
                  <a:srgbClr val="FFC000"/>
                </a:solidFill>
              </a:rPr>
              <a:t>• Master Buildings Association</a:t>
            </a:r>
          </a:p>
          <a:p>
            <a:r>
              <a:rPr lang="en-AU" sz="1500" i="1" dirty="0">
                <a:solidFill>
                  <a:srgbClr val="FFC000"/>
                </a:solidFill>
              </a:rPr>
              <a:t>• James Cook University, Cyclone Testing </a:t>
            </a:r>
            <a:r>
              <a:rPr lang="en-AU" sz="1500" i="1" dirty="0" smtClean="0">
                <a:solidFill>
                  <a:srgbClr val="FFC000"/>
                </a:solidFill>
              </a:rPr>
              <a:t> Stn.</a:t>
            </a:r>
            <a:endParaRPr lang="en-AU" sz="1500" i="1" dirty="0">
              <a:solidFill>
                <a:srgbClr val="FFC000"/>
              </a:solidFill>
            </a:endParaRPr>
          </a:p>
          <a:p>
            <a:r>
              <a:rPr lang="en-AU" sz="1500" i="1" dirty="0">
                <a:solidFill>
                  <a:srgbClr val="FFC000"/>
                </a:solidFill>
              </a:rPr>
              <a:t>• Royal Institute of Chartered Surveyors</a:t>
            </a:r>
          </a:p>
          <a:p>
            <a:r>
              <a:rPr lang="en-AU" sz="1500" i="1" dirty="0">
                <a:solidFill>
                  <a:srgbClr val="FFC000"/>
                </a:solidFill>
              </a:rPr>
              <a:t>• WA Local Government Association</a:t>
            </a:r>
          </a:p>
        </p:txBody>
      </p:sp>
    </p:spTree>
    <p:extLst>
      <p:ext uri="{BB962C8B-B14F-4D97-AF65-F5344CB8AC3E}">
        <p14:creationId xmlns:p14="http://schemas.microsoft.com/office/powerpoint/2010/main" val="171338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a:solidFill>
            <a:schemeClr val="accent6">
              <a:lumMod val="75000"/>
            </a:schemeClr>
          </a:solidFill>
        </p:spPr>
        <p:txBody>
          <a:bodyPr/>
          <a:lstStyle/>
          <a:p>
            <a:r>
              <a:rPr lang="en-AU" dirty="0" smtClean="0"/>
              <a:t>General Inspection: Boundaries</a:t>
            </a:r>
            <a:endParaRPr lang="en-AU" dirty="0"/>
          </a:p>
        </p:txBody>
      </p:sp>
      <p:sp>
        <p:nvSpPr>
          <p:cNvPr id="4" name="Content Placeholder 3"/>
          <p:cNvSpPr>
            <a:spLocks noGrp="1"/>
          </p:cNvSpPr>
          <p:nvPr>
            <p:ph idx="1"/>
          </p:nvPr>
        </p:nvSpPr>
        <p:spPr/>
        <p:txBody>
          <a:bodyPr/>
          <a:lstStyle/>
          <a:p>
            <a:endParaRPr lang="en-AU"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98" y="1741904"/>
            <a:ext cx="8178802" cy="436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05000" y="6324600"/>
            <a:ext cx="5181600" cy="276999"/>
          </a:xfrm>
          <a:prstGeom prst="rect">
            <a:avLst/>
          </a:prstGeom>
          <a:noFill/>
        </p:spPr>
        <p:txBody>
          <a:bodyPr wrap="square" rtlCol="0">
            <a:spAutoFit/>
          </a:bodyPr>
          <a:lstStyle/>
          <a:p>
            <a:r>
              <a:rPr lang="en-AU" sz="1200" dirty="0"/>
              <a:t>http://www.austlii.edu.au/au/legis/wa/consol_act/bsraaa2011583/s65.html</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998" y="2376714"/>
            <a:ext cx="8178802"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47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arn(inVertical)">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2642</TotalTime>
  <Words>1185</Words>
  <Application>Microsoft Office PowerPoint</Application>
  <PresentationFormat>On-screen Show (4:3)</PresentationFormat>
  <Paragraphs>221</Paragraphs>
  <Slides>32</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Office Theme</vt:lpstr>
      <vt:lpstr>Black Swan River Colony</vt:lpstr>
      <vt:lpstr>“Builders and surveyors are now monitored but there are still gaps” #</vt:lpstr>
      <vt:lpstr>4 objectives of this presentation:</vt:lpstr>
      <vt:lpstr>An Analysis of a 2-year ‘on the job’  (as an informal action research project)</vt:lpstr>
      <vt:lpstr>Case Study:  Housing Construction Industry Regulation</vt:lpstr>
      <vt:lpstr>PowerPoint Presentation</vt:lpstr>
      <vt:lpstr>PowerPoint Presentation</vt:lpstr>
      <vt:lpstr>Organisational Overview</vt:lpstr>
      <vt:lpstr>General Inspection: Boundaries</vt:lpstr>
      <vt:lpstr>Artefact: ‘The Report’</vt:lpstr>
      <vt:lpstr>Interpret events &amp; dynamics using the VSM</vt:lpstr>
      <vt:lpstr>A VSM Framework@Work</vt:lpstr>
      <vt:lpstr>VSM Feedback Framework</vt:lpstr>
      <vt:lpstr>System Performance “What it does/did…”</vt:lpstr>
      <vt:lpstr>Industry/organisational cultures</vt:lpstr>
      <vt:lpstr>Organisational Cultures &amp; Feasibility “How anthropology gives meaning to organisational culture” *</vt:lpstr>
      <vt:lpstr>Organisational Culture:  “Involves extremely high levels of stealth”</vt:lpstr>
      <vt:lpstr>Cultural Dynamics Customer 360 Symposium 2014</vt:lpstr>
      <vt:lpstr>PowerPoint Presentation</vt:lpstr>
      <vt:lpstr>Emerging Cultural Risk Trends</vt:lpstr>
      <vt:lpstr>Final Outcomes</vt:lpstr>
      <vt:lpstr>Auditor General’s Opinions</vt:lpstr>
      <vt:lpstr>Evidence Based Policy: So what?</vt:lpstr>
      <vt:lpstr>Gap1: Supervision = super_vision?</vt:lpstr>
      <vt:lpstr>Gap2: ‘QA’ Endorsement = tick…?</vt:lpstr>
      <vt:lpstr>Gap3: Operations Theory = Y for X?</vt:lpstr>
      <vt:lpstr>One Industry Public Response…</vt:lpstr>
      <vt:lpstr>Possible future research directions (suggested by ‘data’ related to risk, ‘gaps’ &amp; supervision)</vt:lpstr>
      <vt:lpstr>Questions?</vt:lpstr>
      <vt:lpstr>PowerPoint Presentation</vt:lpstr>
      <vt:lpstr>PowerPoint Presentation</vt:lpstr>
      <vt:lpstr>Beyond Dispute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 in 12 Slides</dc:title>
  <dc:creator>rshclemens</dc:creator>
  <cp:lastModifiedBy>CONF0311</cp:lastModifiedBy>
  <cp:revision>329</cp:revision>
  <dcterms:created xsi:type="dcterms:W3CDTF">2016-09-10T08:57:33Z</dcterms:created>
  <dcterms:modified xsi:type="dcterms:W3CDTF">2016-10-06T17:33:10Z</dcterms:modified>
</cp:coreProperties>
</file>