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5"/>
  </p:notesMasterIdLst>
  <p:handoutMasterIdLst>
    <p:handoutMasterId r:id="rId16"/>
  </p:handoutMasterIdLst>
  <p:sldIdLst>
    <p:sldId id="328" r:id="rId5"/>
    <p:sldId id="362" r:id="rId6"/>
    <p:sldId id="353" r:id="rId7"/>
    <p:sldId id="363" r:id="rId8"/>
    <p:sldId id="355" r:id="rId9"/>
    <p:sldId id="374" r:id="rId10"/>
    <p:sldId id="357" r:id="rId11"/>
    <p:sldId id="358" r:id="rId12"/>
    <p:sldId id="359" r:id="rId13"/>
    <p:sldId id="373" r:id="rId14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egoe U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egoe U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egoe U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egoe U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egoe U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egoe U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egoe U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egoe U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egoe U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tandardabschnitt" id="{A1730EA6-2F63-4E73-BDDF-F149C90D64B4}">
          <p14:sldIdLst>
            <p14:sldId id="328"/>
            <p14:sldId id="362"/>
            <p14:sldId id="353"/>
            <p14:sldId id="363"/>
            <p14:sldId id="355"/>
            <p14:sldId id="374"/>
            <p14:sldId id="357"/>
            <p14:sldId id="358"/>
            <p14:sldId id="359"/>
            <p14:sldId id="3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128">
          <p15:clr>
            <a:srgbClr val="A4A3A4"/>
          </p15:clr>
        </p15:guide>
        <p15:guide id="2" orient="horz" pos="1135">
          <p15:clr>
            <a:srgbClr val="A4A3A4"/>
          </p15:clr>
        </p15:guide>
        <p15:guide id="3" pos="5574">
          <p15:clr>
            <a:srgbClr val="A4A3A4"/>
          </p15:clr>
        </p15:guide>
        <p15:guide id="4" pos="1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2E"/>
    <a:srgbClr val="00004C"/>
    <a:srgbClr val="0000B0"/>
    <a:srgbClr val="2C2CDC"/>
    <a:srgbClr val="5858DC"/>
    <a:srgbClr val="8484DC"/>
    <a:srgbClr val="A7A7DC"/>
    <a:srgbClr val="DED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263" autoAdjust="0"/>
    <p:restoredTop sz="94241" autoAdjust="0"/>
  </p:normalViewPr>
  <p:slideViewPr>
    <p:cSldViewPr snapToGrid="0" snapToObjects="1">
      <p:cViewPr varScale="1">
        <p:scale>
          <a:sx n="84" d="100"/>
          <a:sy n="84" d="100"/>
        </p:scale>
        <p:origin x="1507" y="77"/>
      </p:cViewPr>
      <p:guideLst>
        <p:guide orient="horz" pos="4128"/>
        <p:guide orient="horz" pos="1135"/>
        <p:guide pos="5574"/>
        <p:guide pos="1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-1944" y="-96"/>
      </p:cViewPr>
      <p:guideLst>
        <p:guide orient="horz" pos="214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3373" y="1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B4562D-BA7D-4E2E-A8F4-74D832AE1FF1}" type="datetimeFigureOut">
              <a:rPr lang="de-DE"/>
              <a:pPr>
                <a:defRPr/>
              </a:pPr>
              <a:t>23.09.2016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220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3373" y="6456220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465B22-44D6-434C-B46A-73D6F62C569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034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3373" y="1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DA87CB-5009-4A17-99E1-6393974C76B6}" type="datetimeFigureOut">
              <a:rPr lang="de-DE"/>
              <a:pPr>
                <a:defRPr/>
              </a:pPr>
              <a:t>23.09.2016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220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3373" y="6456220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3C7D8F-B34F-4195-9975-6BC3FD46FA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496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C7D8F-B34F-4195-9975-6BC3FD46FA4A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74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5" descr="MHP_LOGO_RGB.ai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38" y="1903413"/>
            <a:ext cx="4679950" cy="2851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2764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in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305657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5" descr="back4 Kopi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6163"/>
            <a:ext cx="9144000" cy="581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 6" descr="MHP_LOGO_RGB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3" y="0"/>
            <a:ext cx="17097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 userDrawn="1"/>
        </p:nvSpPr>
        <p:spPr bwMode="auto">
          <a:xfrm>
            <a:off x="295275" y="6626225"/>
            <a:ext cx="57721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>
              <a:defRPr/>
            </a:pPr>
            <a:r>
              <a:rPr lang="de-DE" sz="900" dirty="0" smtClean="0">
                <a:solidFill>
                  <a:srgbClr val="9A9A9A"/>
                </a:solidFill>
                <a:cs typeface="Segoe UI" pitchFamily="34" charset="0"/>
              </a:rPr>
              <a:t>© 2016 </a:t>
            </a:r>
            <a:r>
              <a:rPr lang="de-DE" sz="900" dirty="0" err="1" smtClean="0">
                <a:solidFill>
                  <a:srgbClr val="9A9A9A"/>
                </a:solidFill>
                <a:cs typeface="Segoe UI" pitchFamily="34" charset="0"/>
              </a:rPr>
              <a:t>Mieschke</a:t>
            </a:r>
            <a:r>
              <a:rPr lang="de-DE" sz="900" dirty="0" smtClean="0">
                <a:solidFill>
                  <a:srgbClr val="9A9A9A"/>
                </a:solidFill>
                <a:cs typeface="Segoe UI" pitchFamily="34" charset="0"/>
              </a:rPr>
              <a:t> Hofmann und Partner Gesellschaft für Management- und IT-Beratung mbH 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295175" y="4774177"/>
            <a:ext cx="7127975" cy="430887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295175" y="4340711"/>
            <a:ext cx="7127975" cy="430887"/>
          </a:xfrm>
        </p:spPr>
        <p:txBody>
          <a:bodyPr lIns="0" tIns="0" rIns="0" bIns="0" anchor="b">
            <a:spAutoFit/>
          </a:bodyPr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295175" y="6231856"/>
            <a:ext cx="8553550" cy="32134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10000"/>
              </a:lnSpc>
              <a:buClr>
                <a:schemeClr val="accent6"/>
              </a:buClr>
              <a:buSzPct val="75000"/>
              <a:buFont typeface="Wingdings" charset="2"/>
              <a:buNone/>
              <a:defRPr sz="1800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742950" indent="-285750">
              <a:lnSpc>
                <a:spcPct val="110000"/>
              </a:lnSpc>
              <a:buClr>
                <a:schemeClr val="accent6"/>
              </a:buClr>
              <a:buSzPct val="75000"/>
              <a:buFont typeface="Wingdings" charset="2"/>
              <a:buChar char="§"/>
              <a:defRPr sz="1800"/>
            </a:lvl2pPr>
            <a:lvl3pPr marL="1143000" indent="-228600">
              <a:lnSpc>
                <a:spcPct val="110000"/>
              </a:lnSpc>
              <a:buClr>
                <a:schemeClr val="accent6"/>
              </a:buClr>
              <a:buFont typeface="Wingdings" charset="2"/>
              <a:buChar char="§"/>
              <a:defRPr sz="1400"/>
            </a:lvl3pPr>
            <a:lvl4pPr>
              <a:lnSpc>
                <a:spcPct val="110000"/>
              </a:lnSpc>
              <a:defRPr sz="1400"/>
            </a:lvl4pPr>
            <a:lvl5pPr>
              <a:defRPr sz="12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036074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1041400"/>
            <a:ext cx="9144000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accent1"/>
              </a:solidFill>
            </a:endParaRPr>
          </a:p>
        </p:txBody>
      </p:sp>
      <p:pic>
        <p:nvPicPr>
          <p:cNvPr id="6" name="Bild 6" descr="MHP_LOGO_RGB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3" y="0"/>
            <a:ext cx="17097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 userDrawn="1"/>
        </p:nvSpPr>
        <p:spPr bwMode="auto">
          <a:xfrm>
            <a:off x="295275" y="6626225"/>
            <a:ext cx="57721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>
              <a:defRPr/>
            </a:pPr>
            <a:r>
              <a:rPr lang="de-DE" sz="900" dirty="0" smtClean="0">
                <a:solidFill>
                  <a:srgbClr val="9A9A9A"/>
                </a:solidFill>
                <a:cs typeface="Segoe UI" pitchFamily="34" charset="0"/>
              </a:rPr>
              <a:t>© 2014 </a:t>
            </a:r>
            <a:r>
              <a:rPr lang="de-DE" sz="900" dirty="0" err="1" smtClean="0">
                <a:solidFill>
                  <a:srgbClr val="9A9A9A"/>
                </a:solidFill>
                <a:cs typeface="Segoe UI" pitchFamily="34" charset="0"/>
              </a:rPr>
              <a:t>Mieschke</a:t>
            </a:r>
            <a:r>
              <a:rPr lang="de-DE" sz="900" dirty="0" smtClean="0">
                <a:solidFill>
                  <a:srgbClr val="9A9A9A"/>
                </a:solidFill>
                <a:cs typeface="Segoe UI" pitchFamily="34" charset="0"/>
              </a:rPr>
              <a:t> Hofmann und Partner Gesellschaft für Management- und IT-Beratung mbH 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295175" y="4774177"/>
            <a:ext cx="7127975" cy="430887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295175" y="4340711"/>
            <a:ext cx="7127975" cy="430887"/>
          </a:xfrm>
        </p:spPr>
        <p:txBody>
          <a:bodyPr lIns="0" tIns="0" rIns="0" bIns="0" anchor="b">
            <a:spAutoFit/>
          </a:bodyPr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295175" y="6231856"/>
            <a:ext cx="8553550" cy="32134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10000"/>
              </a:lnSpc>
              <a:buClr>
                <a:schemeClr val="accent6"/>
              </a:buClr>
              <a:buSzPct val="75000"/>
              <a:buFont typeface="Wingdings" charset="2"/>
              <a:buNone/>
              <a:defRPr sz="1800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742950" indent="-285750">
              <a:lnSpc>
                <a:spcPct val="110000"/>
              </a:lnSpc>
              <a:buClr>
                <a:schemeClr val="accent6"/>
              </a:buClr>
              <a:buSzPct val="75000"/>
              <a:buFont typeface="Wingdings" charset="2"/>
              <a:buChar char="§"/>
              <a:defRPr sz="1800"/>
            </a:lvl2pPr>
            <a:lvl3pPr marL="1143000" indent="-228600">
              <a:lnSpc>
                <a:spcPct val="110000"/>
              </a:lnSpc>
              <a:buClr>
                <a:schemeClr val="accent6"/>
              </a:buClr>
              <a:buFont typeface="Wingdings" charset="2"/>
              <a:buChar char="§"/>
              <a:defRPr sz="1400"/>
            </a:lvl3pPr>
            <a:lvl4pPr>
              <a:lnSpc>
                <a:spcPct val="110000"/>
              </a:lnSpc>
              <a:defRPr sz="1400"/>
            </a:lvl4pPr>
            <a:lvl5pPr>
              <a:defRPr sz="12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2091561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Kunden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>
            <a:spLocks noChangeArrowheads="1"/>
          </p:cNvSpPr>
          <p:nvPr userDrawn="1"/>
        </p:nvSpPr>
        <p:spPr bwMode="auto">
          <a:xfrm>
            <a:off x="295275" y="6626225"/>
            <a:ext cx="577373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>
              <a:defRPr/>
            </a:pPr>
            <a:r>
              <a:rPr lang="de-DE" sz="900" dirty="0" smtClean="0">
                <a:solidFill>
                  <a:srgbClr val="9A9A9A"/>
                </a:solidFill>
                <a:cs typeface="Segoe UI" pitchFamily="34" charset="0"/>
              </a:rPr>
              <a:t>© 2014 </a:t>
            </a:r>
            <a:r>
              <a:rPr lang="de-DE" sz="900" dirty="0" err="1" smtClean="0">
                <a:solidFill>
                  <a:srgbClr val="9A9A9A"/>
                </a:solidFill>
                <a:cs typeface="Segoe UI" pitchFamily="34" charset="0"/>
              </a:rPr>
              <a:t>Mieschke</a:t>
            </a:r>
            <a:r>
              <a:rPr lang="de-DE" sz="900" dirty="0" smtClean="0">
                <a:solidFill>
                  <a:srgbClr val="9A9A9A"/>
                </a:solidFill>
                <a:cs typeface="Segoe UI" pitchFamily="34" charset="0"/>
              </a:rPr>
              <a:t> Hofmann und Partner Gesellschaft für Management- und IT-Beratung mbH </a:t>
            </a:r>
          </a:p>
        </p:txBody>
      </p:sp>
      <p:sp>
        <p:nvSpPr>
          <p:cNvPr id="4" name="Textfeld 3"/>
          <p:cNvSpPr txBox="1">
            <a:spLocks noChangeArrowheads="1"/>
          </p:cNvSpPr>
          <p:nvPr userDrawn="1"/>
        </p:nvSpPr>
        <p:spPr bwMode="auto">
          <a:xfrm>
            <a:off x="7840663" y="6626225"/>
            <a:ext cx="100488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r">
              <a:defRPr/>
            </a:pPr>
            <a:fld id="{A8871CF7-F56E-472A-AE79-659958822664}" type="slidenum">
              <a:rPr lang="de-DE" sz="900" smtClean="0">
                <a:solidFill>
                  <a:srgbClr val="9A9A9A"/>
                </a:solidFill>
                <a:cs typeface="Segoe UI" pitchFamily="34" charset="0"/>
              </a:rPr>
              <a:pPr algn="r">
                <a:defRPr/>
              </a:pPr>
              <a:t>‹#›</a:t>
            </a:fld>
            <a:endParaRPr lang="de-DE" sz="900" smtClean="0">
              <a:solidFill>
                <a:srgbClr val="9A9A9A"/>
              </a:solidFill>
              <a:cs typeface="Segoe UI" pitchFamily="34" charset="0"/>
            </a:endParaRPr>
          </a:p>
        </p:txBody>
      </p:sp>
      <p:pic>
        <p:nvPicPr>
          <p:cNvPr id="5" name="Bild 7" descr="MHP_LOGO_RGB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3" y="0"/>
            <a:ext cx="17097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1"/>
          <p:cNvSpPr txBox="1">
            <a:spLocks/>
          </p:cNvSpPr>
          <p:nvPr userDrawn="1"/>
        </p:nvSpPr>
        <p:spPr>
          <a:xfrm>
            <a:off x="295275" y="966788"/>
            <a:ext cx="6654800" cy="31273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 defTabSz="4572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400" kern="1200" baseline="0">
                <a:solidFill>
                  <a:schemeClr val="tx2"/>
                </a:solidFill>
                <a:latin typeface="Segoe UI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2000" dirty="0" smtClean="0"/>
              <a:t>Eine Präsentation für</a:t>
            </a:r>
            <a:endParaRPr lang="de-DE" sz="2000" dirty="0"/>
          </a:p>
        </p:txBody>
      </p:sp>
      <p:sp>
        <p:nvSpPr>
          <p:cNvPr id="9" name="Inhaltsplatzhalter 11"/>
          <p:cNvSpPr>
            <a:spLocks noGrp="1"/>
          </p:cNvSpPr>
          <p:nvPr>
            <p:ph sz="quarter" idx="14"/>
          </p:nvPr>
        </p:nvSpPr>
        <p:spPr>
          <a:xfrm>
            <a:off x="1719262" y="1822235"/>
            <a:ext cx="5703887" cy="3773022"/>
          </a:xfrm>
        </p:spPr>
        <p:txBody>
          <a:bodyPr lIns="0" tIns="0" rIns="0" bIns="127000" anchor="ctr" anchorCtr="0">
            <a:noAutofit/>
          </a:bodyPr>
          <a:lstStyle>
            <a:lvl1pPr marL="0" indent="0">
              <a:buClr>
                <a:schemeClr val="tx2"/>
              </a:buClr>
              <a:buSzPct val="100000"/>
              <a:buFont typeface="Wingdings" pitchFamily="2" charset="2"/>
              <a:buNone/>
              <a:defRPr sz="1600"/>
            </a:lvl1pPr>
            <a:lvl2pPr marL="742950" indent="-285750">
              <a:buClr>
                <a:schemeClr val="tx2"/>
              </a:buClr>
              <a:buSzPct val="100000"/>
              <a:buFont typeface="Wingdings" charset="2"/>
              <a:buChar char="§"/>
              <a:defRPr sz="1600"/>
            </a:lvl2pPr>
            <a:lvl3pPr marL="1143000" indent="-228600">
              <a:buClr>
                <a:schemeClr val="tx2"/>
              </a:buClr>
              <a:buSzPct val="100000"/>
              <a:buFont typeface="Wingdings" charset="2"/>
              <a:buChar char="§"/>
              <a:defRPr sz="1400"/>
            </a:lvl3pPr>
            <a:lvl4pPr>
              <a:buClr>
                <a:schemeClr val="tx2"/>
              </a:buClr>
              <a:buSzPct val="100000"/>
              <a:defRPr sz="1400"/>
            </a:lvl4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9658394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/ 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1046163"/>
            <a:ext cx="9144000" cy="5811837"/>
          </a:xfrm>
          <a:prstGeom prst="rect">
            <a:avLst/>
          </a:prstGeom>
          <a:gradFill>
            <a:gsLst>
              <a:gs pos="0">
                <a:srgbClr val="00003B"/>
              </a:gs>
              <a:gs pos="100000">
                <a:srgbClr val="000045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4" name="Bild 11" descr="MHP_LOGO_RGB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3" y="0"/>
            <a:ext cx="17097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>
            <a:spLocks noChangeArrowheads="1"/>
          </p:cNvSpPr>
          <p:nvPr userDrawn="1"/>
        </p:nvSpPr>
        <p:spPr bwMode="auto">
          <a:xfrm>
            <a:off x="295275" y="625475"/>
            <a:ext cx="7016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>
              <a:lnSpc>
                <a:spcPct val="125000"/>
              </a:lnSpc>
              <a:defRPr/>
            </a:pPr>
            <a:r>
              <a:rPr lang="de-DE" sz="1600" smtClean="0">
                <a:solidFill>
                  <a:srgbClr val="575757"/>
                </a:solidFill>
              </a:rPr>
              <a:t>Agenda</a:t>
            </a: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295275" y="6626225"/>
            <a:ext cx="577373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>
              <a:defRPr/>
            </a:pPr>
            <a:r>
              <a:rPr lang="de-DE" sz="900" dirty="0" smtClean="0">
                <a:solidFill>
                  <a:srgbClr val="9A9A9A"/>
                </a:solidFill>
                <a:cs typeface="Segoe UI" pitchFamily="34" charset="0"/>
              </a:rPr>
              <a:t>© 2014 </a:t>
            </a:r>
            <a:r>
              <a:rPr lang="de-DE" sz="900" dirty="0" err="1" smtClean="0">
                <a:solidFill>
                  <a:srgbClr val="9A9A9A"/>
                </a:solidFill>
                <a:cs typeface="Segoe UI" pitchFamily="34" charset="0"/>
              </a:rPr>
              <a:t>Mieschke</a:t>
            </a:r>
            <a:r>
              <a:rPr lang="de-DE" sz="900" dirty="0" smtClean="0">
                <a:solidFill>
                  <a:srgbClr val="9A9A9A"/>
                </a:solidFill>
                <a:cs typeface="Segoe UI" pitchFamily="34" charset="0"/>
              </a:rPr>
              <a:t> Hofmann und Partner Gesellschaft für Management- und IT-Beratung mbH </a:t>
            </a:r>
          </a:p>
        </p:txBody>
      </p:sp>
      <p:sp>
        <p:nvSpPr>
          <p:cNvPr id="7" name="Textfeld 6"/>
          <p:cNvSpPr txBox="1">
            <a:spLocks noChangeArrowheads="1"/>
          </p:cNvSpPr>
          <p:nvPr userDrawn="1"/>
        </p:nvSpPr>
        <p:spPr bwMode="auto">
          <a:xfrm>
            <a:off x="7840663" y="6626225"/>
            <a:ext cx="100488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r">
              <a:defRPr/>
            </a:pPr>
            <a:fld id="{2FA909AB-F759-46BA-88DC-48E446AFC222}" type="slidenum">
              <a:rPr lang="de-DE" sz="900" smtClean="0">
                <a:solidFill>
                  <a:srgbClr val="9A9A9A"/>
                </a:solidFill>
                <a:cs typeface="Segoe UI" pitchFamily="34" charset="0"/>
              </a:rPr>
              <a:pPr algn="r">
                <a:defRPr/>
              </a:pPr>
              <a:t>‹#›</a:t>
            </a:fld>
            <a:endParaRPr lang="de-DE" sz="900" smtClean="0">
              <a:solidFill>
                <a:srgbClr val="9A9A9A"/>
              </a:solidFill>
              <a:cs typeface="Segoe UI" pitchFamily="34" charset="0"/>
            </a:endParaRPr>
          </a:p>
        </p:txBody>
      </p:sp>
      <p:sp>
        <p:nvSpPr>
          <p:cNvPr id="15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295275" y="1800000"/>
            <a:ext cx="8544385" cy="4744800"/>
          </a:xfrm>
        </p:spPr>
        <p:txBody>
          <a:bodyPr lIns="0" tIns="0" rIns="0" bIns="127000" anchor="t" anchorCtr="0">
            <a:noAutofit/>
          </a:bodyPr>
          <a:lstStyle>
            <a:lvl1pPr marL="457200" indent="-457200">
              <a:lnSpc>
                <a:spcPct val="150000"/>
              </a:lnSpc>
              <a:buClrTx/>
              <a:buSzPct val="100000"/>
              <a:buFont typeface="Wingdings" charset="2"/>
              <a:buAutoNum type="arabicPlain"/>
              <a:defRPr sz="2000">
                <a:solidFill>
                  <a:schemeClr val="bg1"/>
                </a:solidFill>
              </a:defRPr>
            </a:lvl1pPr>
            <a:lvl2pPr marL="742950" indent="-285750">
              <a:lnSpc>
                <a:spcPct val="150000"/>
              </a:lnSpc>
              <a:buClrTx/>
              <a:buSzPct val="75000"/>
              <a:buFont typeface="Wingdings" charset="2"/>
              <a:buChar char="§"/>
              <a:defRPr sz="2000" baseline="0">
                <a:solidFill>
                  <a:schemeClr val="bg1"/>
                </a:solidFill>
              </a:defRPr>
            </a:lvl2pPr>
            <a:lvl3pPr marL="1143000" indent="-228600">
              <a:lnSpc>
                <a:spcPct val="150000"/>
              </a:lnSpc>
              <a:buClrTx/>
              <a:buFont typeface="Wingdings" charset="2"/>
              <a:buChar char="§"/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buClrTx/>
              <a:defRPr sz="1400">
                <a:solidFill>
                  <a:schemeClr val="bg1"/>
                </a:solidFill>
              </a:defRPr>
            </a:lvl4pPr>
            <a:lvl5pPr>
              <a:buClrTx/>
              <a:defRPr sz="1200" baseline="0"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3589709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7" descr="MHP_LOGO_RGB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3" y="0"/>
            <a:ext cx="17097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295275" y="6626225"/>
            <a:ext cx="577373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>
              <a:defRPr/>
            </a:pPr>
            <a:r>
              <a:rPr lang="de-DE" sz="900" dirty="0" smtClean="0">
                <a:solidFill>
                  <a:srgbClr val="9A9A9A"/>
                </a:solidFill>
                <a:cs typeface="Segoe UI" pitchFamily="34" charset="0"/>
              </a:rPr>
              <a:t>© 2016 </a:t>
            </a:r>
            <a:r>
              <a:rPr lang="de-DE" sz="900" dirty="0" err="1" smtClean="0">
                <a:solidFill>
                  <a:srgbClr val="9A9A9A"/>
                </a:solidFill>
                <a:cs typeface="Segoe UI" pitchFamily="34" charset="0"/>
              </a:rPr>
              <a:t>Mieschke</a:t>
            </a:r>
            <a:r>
              <a:rPr lang="de-DE" sz="900" dirty="0" smtClean="0">
                <a:solidFill>
                  <a:srgbClr val="9A9A9A"/>
                </a:solidFill>
                <a:cs typeface="Segoe UI" pitchFamily="34" charset="0"/>
              </a:rPr>
              <a:t> Hofmann und Partner Gesellschaft für Management- und IT-Beratung mbH </a:t>
            </a:r>
          </a:p>
        </p:txBody>
      </p:sp>
      <p:sp>
        <p:nvSpPr>
          <p:cNvPr id="7" name="Textfeld 6"/>
          <p:cNvSpPr txBox="1">
            <a:spLocks noChangeArrowheads="1"/>
          </p:cNvSpPr>
          <p:nvPr userDrawn="1"/>
        </p:nvSpPr>
        <p:spPr bwMode="auto">
          <a:xfrm>
            <a:off x="7840663" y="6626225"/>
            <a:ext cx="100488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r">
              <a:defRPr/>
            </a:pPr>
            <a:fld id="{4C84CC51-E699-423F-A694-A23E54732A2B}" type="slidenum">
              <a:rPr lang="de-DE" sz="900" smtClean="0">
                <a:solidFill>
                  <a:srgbClr val="9A9A9A"/>
                </a:solidFill>
                <a:cs typeface="Segoe UI" pitchFamily="34" charset="0"/>
              </a:rPr>
              <a:pPr algn="r">
                <a:defRPr/>
              </a:pPr>
              <a:t>‹#›</a:t>
            </a:fld>
            <a:endParaRPr lang="de-DE" sz="900" smtClean="0">
              <a:solidFill>
                <a:srgbClr val="9A9A9A"/>
              </a:solidFill>
              <a:cs typeface="Segoe UI" pitchFamily="34" charset="0"/>
            </a:endParaRPr>
          </a:p>
        </p:txBody>
      </p:sp>
      <p:sp>
        <p:nvSpPr>
          <p:cNvPr id="12" name="Inhaltsplatzhalter 11"/>
          <p:cNvSpPr>
            <a:spLocks noGrp="1" noChangeAspect="1"/>
          </p:cNvSpPr>
          <p:nvPr>
            <p:ph sz="quarter" idx="11"/>
          </p:nvPr>
        </p:nvSpPr>
        <p:spPr>
          <a:xfrm>
            <a:off x="295275" y="1800000"/>
            <a:ext cx="8550275" cy="4744800"/>
          </a:xfrm>
        </p:spPr>
        <p:txBody>
          <a:bodyPr lIns="0" tIns="0" rIns="0" bIns="127000">
            <a:noAutofit/>
          </a:bodyPr>
          <a:lstStyle>
            <a:lvl1pPr marL="285750" indent="-285750">
              <a:buClr>
                <a:schemeClr val="tx2"/>
              </a:buClr>
              <a:buSzPct val="100000"/>
              <a:buFont typeface="Wingdings" pitchFamily="2" charset="2"/>
              <a:buChar char="§"/>
              <a:defRPr sz="1600"/>
            </a:lvl1pPr>
            <a:lvl2pPr marL="742950" indent="-285750">
              <a:buClr>
                <a:schemeClr val="tx2"/>
              </a:buClr>
              <a:buSzPct val="100000"/>
              <a:buFont typeface="Wingdings" charset="2"/>
              <a:buChar char="§"/>
              <a:defRPr sz="1600"/>
            </a:lvl2pPr>
            <a:lvl3pPr marL="1143000" indent="-228600">
              <a:buClr>
                <a:schemeClr val="tx2"/>
              </a:buClr>
              <a:buFont typeface="Wingdings" charset="2"/>
              <a:buChar char="§"/>
              <a:defRPr sz="14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295274" y="972366"/>
            <a:ext cx="8550276" cy="615553"/>
          </a:xfrm>
        </p:spPr>
        <p:txBody>
          <a:bodyPr lIns="0" tIns="0" rIns="0" bIns="0" anchor="t">
            <a:spAutoFit/>
          </a:bodyPr>
          <a:lstStyle>
            <a:lvl1pPr algn="l">
              <a:lnSpc>
                <a:spcPct val="100000"/>
              </a:lnSpc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295275" y="295275"/>
            <a:ext cx="7127875" cy="528996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25000"/>
              </a:lnSpc>
              <a:spcBef>
                <a:spcPts val="0"/>
              </a:spcBef>
              <a:buFontTx/>
              <a:buNone/>
              <a:defRPr sz="1600" kern="0" cap="none" spc="20" baseline="0">
                <a:solidFill>
                  <a:srgbClr val="575757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0">
              <a:buFontTx/>
              <a:buNone/>
              <a:defRPr sz="1300" kern="0" cap="all" spc="80">
                <a:solidFill>
                  <a:schemeClr val="accent6"/>
                </a:solidFill>
              </a:defRPr>
            </a:lvl2pPr>
            <a:lvl3pPr marL="914400" indent="0">
              <a:buFontTx/>
              <a:buNone/>
              <a:defRPr sz="1300" kern="0" cap="all" spc="80">
                <a:solidFill>
                  <a:schemeClr val="accent6"/>
                </a:solidFill>
              </a:defRPr>
            </a:lvl3pPr>
            <a:lvl4pPr marL="1371600" indent="0">
              <a:buFontTx/>
              <a:buNone/>
              <a:defRPr sz="1300" kern="0" cap="all" spc="80">
                <a:solidFill>
                  <a:schemeClr val="accent6"/>
                </a:solidFill>
              </a:defRPr>
            </a:lvl4pPr>
            <a:lvl5pPr marL="1828800" indent="0">
              <a:buFontTx/>
              <a:buNone/>
              <a:defRPr sz="1300" kern="0" cap="all" spc="80">
                <a:solidFill>
                  <a:schemeClr val="accent6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38610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2 Inhalte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7" descr="MHP_LOGO_RGB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3" y="0"/>
            <a:ext cx="17097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 userDrawn="1"/>
        </p:nvSpPr>
        <p:spPr bwMode="auto">
          <a:xfrm>
            <a:off x="295275" y="6626225"/>
            <a:ext cx="577373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>
              <a:defRPr/>
            </a:pPr>
            <a:r>
              <a:rPr lang="de-DE" sz="900" dirty="0" smtClean="0">
                <a:solidFill>
                  <a:srgbClr val="9A9A9A"/>
                </a:solidFill>
                <a:cs typeface="Segoe UI" pitchFamily="34" charset="0"/>
              </a:rPr>
              <a:t>© 2016 </a:t>
            </a:r>
            <a:r>
              <a:rPr lang="de-DE" sz="900" dirty="0" err="1" smtClean="0">
                <a:solidFill>
                  <a:srgbClr val="9A9A9A"/>
                </a:solidFill>
                <a:cs typeface="Segoe UI" pitchFamily="34" charset="0"/>
              </a:rPr>
              <a:t>Mieschke</a:t>
            </a:r>
            <a:r>
              <a:rPr lang="de-DE" sz="900" dirty="0" smtClean="0">
                <a:solidFill>
                  <a:srgbClr val="9A9A9A"/>
                </a:solidFill>
                <a:cs typeface="Segoe UI" pitchFamily="34" charset="0"/>
              </a:rPr>
              <a:t> Hofmann und Partner Gesellschaft für Management- und IT-Beratung mbH </a:t>
            </a:r>
          </a:p>
        </p:txBody>
      </p:sp>
      <p:sp>
        <p:nvSpPr>
          <p:cNvPr id="8" name="Textfeld 7"/>
          <p:cNvSpPr txBox="1">
            <a:spLocks noChangeArrowheads="1"/>
          </p:cNvSpPr>
          <p:nvPr userDrawn="1"/>
        </p:nvSpPr>
        <p:spPr bwMode="auto">
          <a:xfrm>
            <a:off x="7840663" y="6626225"/>
            <a:ext cx="100488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r">
              <a:defRPr/>
            </a:pPr>
            <a:fld id="{4557A622-4037-493E-9435-890006CB3D78}" type="slidenum">
              <a:rPr lang="de-DE" sz="900" smtClean="0">
                <a:solidFill>
                  <a:srgbClr val="9A9A9A"/>
                </a:solidFill>
                <a:cs typeface="Segoe UI" pitchFamily="34" charset="0"/>
              </a:rPr>
              <a:pPr algn="r">
                <a:defRPr/>
              </a:pPr>
              <a:t>‹#›</a:t>
            </a:fld>
            <a:endParaRPr lang="de-DE" sz="900" smtClean="0">
              <a:solidFill>
                <a:srgbClr val="9A9A9A"/>
              </a:solidFill>
              <a:cs typeface="Segoe UI" pitchFamily="34" charset="0"/>
            </a:endParaRPr>
          </a:p>
        </p:txBody>
      </p:sp>
      <p:sp>
        <p:nvSpPr>
          <p:cNvPr id="10" name="Inhaltsplatzhalter 11"/>
          <p:cNvSpPr>
            <a:spLocks noGrp="1"/>
          </p:cNvSpPr>
          <p:nvPr>
            <p:ph sz="quarter" idx="11"/>
          </p:nvPr>
        </p:nvSpPr>
        <p:spPr>
          <a:xfrm>
            <a:off x="295275" y="1800000"/>
            <a:ext cx="4187191" cy="4744800"/>
          </a:xfrm>
        </p:spPr>
        <p:txBody>
          <a:bodyPr lIns="0" tIns="0" rIns="0" bIns="127000">
            <a:noAutofit/>
          </a:bodyPr>
          <a:lstStyle>
            <a:lvl1pPr marL="285750" indent="-285750">
              <a:buClr>
                <a:schemeClr val="tx2"/>
              </a:buClr>
              <a:buSzPct val="100000"/>
              <a:buFont typeface="Wingdings" pitchFamily="2" charset="2"/>
              <a:buChar char="§"/>
              <a:defRPr sz="1600"/>
            </a:lvl1pPr>
            <a:lvl2pPr marL="742950" indent="-285750">
              <a:buClr>
                <a:schemeClr val="tx2"/>
              </a:buClr>
              <a:buSzPct val="100000"/>
              <a:buFont typeface="Wingdings" charset="2"/>
              <a:buChar char="§"/>
              <a:defRPr sz="1600"/>
            </a:lvl2pPr>
            <a:lvl3pPr marL="1143000" indent="-228600">
              <a:buClr>
                <a:schemeClr val="tx2"/>
              </a:buClr>
              <a:buFont typeface="Wingdings" charset="2"/>
              <a:buChar char="§"/>
              <a:defRPr sz="1400"/>
            </a:lvl3pPr>
            <a:lvl4pPr>
              <a:buClr>
                <a:schemeClr val="tx2"/>
              </a:buClr>
              <a:defRPr sz="1400"/>
            </a:lvl4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3"/>
          </p:nvPr>
        </p:nvSpPr>
        <p:spPr>
          <a:xfrm>
            <a:off x="4658750" y="1800000"/>
            <a:ext cx="4186800" cy="4744800"/>
          </a:xfrm>
        </p:spPr>
        <p:txBody>
          <a:bodyPr lIns="0" tIns="0" rIns="0" bIns="127000">
            <a:noAutofit/>
          </a:bodyPr>
          <a:lstStyle>
            <a:lvl1pPr marL="285750" indent="-285750">
              <a:buClr>
                <a:schemeClr val="tx2"/>
              </a:buClr>
              <a:buSzPct val="100000"/>
              <a:buFont typeface="Wingdings" pitchFamily="2" charset="2"/>
              <a:buChar char="§"/>
              <a:defRPr sz="1600"/>
            </a:lvl1pPr>
            <a:lvl2pPr marL="742950" indent="-285750">
              <a:buClr>
                <a:schemeClr val="tx2"/>
              </a:buClr>
              <a:buSzPct val="100000"/>
              <a:buFont typeface="Wingdings" charset="2"/>
              <a:buChar char="§"/>
              <a:defRPr sz="1600"/>
            </a:lvl2pPr>
            <a:lvl3pPr marL="1143000" indent="-228600">
              <a:buClr>
                <a:schemeClr val="tx2"/>
              </a:buClr>
              <a:buFont typeface="Wingdings" charset="2"/>
              <a:buChar char="§"/>
              <a:defRPr sz="1400"/>
            </a:lvl3pPr>
            <a:lvl4pPr>
              <a:buClr>
                <a:schemeClr val="tx2"/>
              </a:buClr>
              <a:defRPr sz="1400"/>
            </a:lvl4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95274" y="972366"/>
            <a:ext cx="8550276" cy="615553"/>
          </a:xfrm>
        </p:spPr>
        <p:txBody>
          <a:bodyPr lIns="0" tIns="0" rIns="0" bIns="0" anchor="t">
            <a:spAutoFit/>
          </a:bodyPr>
          <a:lstStyle>
            <a:lvl1pPr algn="l">
              <a:lnSpc>
                <a:spcPct val="100000"/>
              </a:lnSpc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295275" y="295275"/>
            <a:ext cx="7127875" cy="528996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25000"/>
              </a:lnSpc>
              <a:spcBef>
                <a:spcPts val="0"/>
              </a:spcBef>
              <a:buFontTx/>
              <a:buNone/>
              <a:defRPr sz="1600" kern="0" cap="none" spc="20" baseline="0">
                <a:solidFill>
                  <a:srgbClr val="575757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0">
              <a:buFontTx/>
              <a:buNone/>
              <a:defRPr sz="1300" kern="0" cap="all" spc="80">
                <a:solidFill>
                  <a:schemeClr val="accent6"/>
                </a:solidFill>
              </a:defRPr>
            </a:lvl2pPr>
            <a:lvl3pPr marL="914400" indent="0">
              <a:buFontTx/>
              <a:buNone/>
              <a:defRPr sz="1300" kern="0" cap="all" spc="80">
                <a:solidFill>
                  <a:schemeClr val="accent6"/>
                </a:solidFill>
              </a:defRPr>
            </a:lvl3pPr>
            <a:lvl4pPr marL="1371600" indent="0">
              <a:buFontTx/>
              <a:buNone/>
              <a:defRPr sz="1300" kern="0" cap="all" spc="80">
                <a:solidFill>
                  <a:schemeClr val="accent6"/>
                </a:solidFill>
              </a:defRPr>
            </a:lvl4pPr>
            <a:lvl5pPr marL="1828800" indent="0">
              <a:buFontTx/>
              <a:buNone/>
              <a:defRPr sz="1300" kern="0" cap="all" spc="80">
                <a:solidFill>
                  <a:schemeClr val="accent6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876163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295275" y="5043488"/>
            <a:ext cx="8543925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eaLnBrk="0" fontAlgn="auto" hangingPunct="0">
              <a:lnSpc>
                <a:spcPct val="110000"/>
              </a:lnSpc>
              <a:spcAft>
                <a:spcPts val="0"/>
              </a:spcAft>
              <a:buClr>
                <a:srgbClr val="000099"/>
              </a:buClr>
              <a:tabLst>
                <a:tab pos="2768600" algn="l"/>
                <a:tab pos="3530600" algn="l"/>
              </a:tabLst>
              <a:defRPr/>
            </a:pPr>
            <a:endParaRPr lang="de-DE" sz="1400" dirty="0">
              <a:solidFill>
                <a:schemeClr val="accent5"/>
              </a:solidFill>
              <a:latin typeface="Segoe UI"/>
              <a:cs typeface="Segoe UI"/>
            </a:endParaRPr>
          </a:p>
          <a:p>
            <a:pPr eaLnBrk="0" fontAlgn="auto" hangingPunct="0">
              <a:lnSpc>
                <a:spcPct val="110000"/>
              </a:lnSpc>
              <a:spcAft>
                <a:spcPts val="0"/>
              </a:spcAft>
              <a:buClr>
                <a:srgbClr val="000099"/>
              </a:buClr>
              <a:tabLst>
                <a:tab pos="2768600" algn="l"/>
                <a:tab pos="3530600" algn="l"/>
              </a:tabLst>
              <a:defRPr/>
            </a:pPr>
            <a:r>
              <a:rPr lang="de-DE" sz="1400" b="1" dirty="0">
                <a:solidFill>
                  <a:schemeClr val="accent5"/>
                </a:solidFill>
                <a:latin typeface="Segoe UI"/>
                <a:cs typeface="Segoe UI"/>
              </a:rPr>
              <a:t>Mieschke Hofmann und Partner</a:t>
            </a:r>
            <a:br>
              <a:rPr lang="de-DE" sz="1400" b="1" dirty="0">
                <a:solidFill>
                  <a:schemeClr val="accent5"/>
                </a:solidFill>
                <a:latin typeface="Segoe UI"/>
                <a:cs typeface="Segoe UI"/>
              </a:rPr>
            </a:br>
            <a:r>
              <a:rPr lang="de-DE" sz="1400" dirty="0">
                <a:solidFill>
                  <a:schemeClr val="accent5"/>
                </a:solidFill>
                <a:latin typeface="Segoe UI"/>
                <a:cs typeface="Segoe UI"/>
              </a:rPr>
              <a:t>Gesellschaft für Management- und IT-Beratung mbH</a:t>
            </a:r>
            <a:br>
              <a:rPr lang="de-DE" sz="1400" dirty="0">
                <a:solidFill>
                  <a:schemeClr val="accent5"/>
                </a:solidFill>
                <a:latin typeface="Segoe UI"/>
                <a:cs typeface="Segoe UI"/>
              </a:rPr>
            </a:br>
            <a:r>
              <a:rPr lang="de-DE" sz="1400" dirty="0">
                <a:solidFill>
                  <a:schemeClr val="accent5"/>
                </a:solidFill>
                <a:latin typeface="Segoe UI"/>
                <a:cs typeface="Segoe UI"/>
              </a:rPr>
              <a:t/>
            </a:r>
            <a:br>
              <a:rPr lang="de-DE" sz="1400" dirty="0">
                <a:solidFill>
                  <a:schemeClr val="accent5"/>
                </a:solidFill>
                <a:latin typeface="Segoe UI"/>
                <a:cs typeface="Segoe UI"/>
              </a:rPr>
            </a:br>
            <a:r>
              <a:rPr lang="de-DE" sz="1400" dirty="0" smtClean="0">
                <a:solidFill>
                  <a:srgbClr val="575757"/>
                </a:solidFill>
                <a:cs typeface="Segoe UI"/>
              </a:rPr>
              <a:t>Film- und Medienzentrum  l  Königsallee 49  l  D-71638 Ludwigsburg</a:t>
            </a:r>
            <a:r>
              <a:rPr lang="de-DE" sz="1400" dirty="0">
                <a:solidFill>
                  <a:schemeClr val="accent5"/>
                </a:solidFill>
                <a:latin typeface="Segoe UI"/>
                <a:cs typeface="Segoe UI"/>
                <a:sym typeface="Wingdings 2" charset="0"/>
              </a:rPr>
              <a:t/>
            </a:r>
            <a:br>
              <a:rPr lang="de-DE" sz="1400" dirty="0">
                <a:solidFill>
                  <a:schemeClr val="accent5"/>
                </a:solidFill>
                <a:latin typeface="Segoe UI"/>
                <a:cs typeface="Segoe UI"/>
                <a:sym typeface="Wingdings 2" charset="0"/>
              </a:rPr>
            </a:br>
            <a:r>
              <a:rPr lang="de-DE" sz="1400" dirty="0">
                <a:solidFill>
                  <a:schemeClr val="accent5"/>
                </a:solidFill>
                <a:latin typeface="Segoe UI"/>
                <a:cs typeface="Segoe UI"/>
                <a:sym typeface="Wingdings 2" charset="0"/>
              </a:rPr>
              <a:t>Telefon +49 (0)7141 7856-0  l  Fax +49 (0)7141 7856-199</a:t>
            </a:r>
          </a:p>
          <a:p>
            <a:pPr eaLnBrk="0" fontAlgn="auto" hangingPunct="0">
              <a:lnSpc>
                <a:spcPct val="110000"/>
              </a:lnSpc>
              <a:spcAft>
                <a:spcPts val="0"/>
              </a:spcAft>
              <a:buClr>
                <a:srgbClr val="000099"/>
              </a:buClr>
              <a:tabLst>
                <a:tab pos="2768600" algn="l"/>
                <a:tab pos="3530600" algn="l"/>
              </a:tabLst>
              <a:defRPr/>
            </a:pPr>
            <a:r>
              <a:rPr lang="de-DE" sz="1400" dirty="0" err="1">
                <a:solidFill>
                  <a:schemeClr val="accent5"/>
                </a:solidFill>
                <a:latin typeface="Segoe UI"/>
                <a:cs typeface="Segoe UI"/>
                <a:sym typeface="Wingdings 2" charset="0"/>
              </a:rPr>
              <a:t>eMail</a:t>
            </a:r>
            <a:r>
              <a:rPr lang="de-DE" sz="1400" dirty="0">
                <a:solidFill>
                  <a:schemeClr val="accent5"/>
                </a:solidFill>
                <a:latin typeface="Segoe UI"/>
                <a:cs typeface="Segoe UI"/>
                <a:sym typeface="Wingdings 2" charset="0"/>
              </a:rPr>
              <a:t> </a:t>
            </a:r>
            <a:r>
              <a:rPr lang="de-DE" sz="1400" dirty="0" err="1">
                <a:solidFill>
                  <a:schemeClr val="accent5"/>
                </a:solidFill>
                <a:latin typeface="Segoe UI"/>
                <a:cs typeface="Segoe UI"/>
                <a:sym typeface="Wingdings 2" charset="0"/>
              </a:rPr>
              <a:t>info@mhp.de</a:t>
            </a:r>
            <a:r>
              <a:rPr lang="de-DE" sz="1400" dirty="0">
                <a:solidFill>
                  <a:schemeClr val="accent5"/>
                </a:solidFill>
                <a:latin typeface="Segoe UI"/>
                <a:cs typeface="Segoe UI"/>
                <a:sym typeface="Wingdings 2" charset="0"/>
              </a:rPr>
              <a:t>  l  Internet </a:t>
            </a:r>
            <a:r>
              <a:rPr lang="de-DE" sz="1400" dirty="0" err="1">
                <a:solidFill>
                  <a:schemeClr val="accent5"/>
                </a:solidFill>
                <a:latin typeface="Segoe UI"/>
                <a:cs typeface="Segoe UI"/>
                <a:sym typeface="Wingdings 2" charset="0"/>
              </a:rPr>
              <a:t>www.mhp.de</a:t>
            </a:r>
            <a:endParaRPr lang="de-DE" sz="1400" dirty="0">
              <a:solidFill>
                <a:schemeClr val="accent5"/>
              </a:solidFill>
              <a:latin typeface="Segoe UI"/>
              <a:cs typeface="Segoe UI"/>
              <a:sym typeface="Wingdings 2" charset="0"/>
            </a:endParaRPr>
          </a:p>
        </p:txBody>
      </p:sp>
      <p:pic>
        <p:nvPicPr>
          <p:cNvPr id="5" name="Bild 8" descr="MHP_LOGO_RGB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3" y="0"/>
            <a:ext cx="17097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295275" y="973138"/>
            <a:ext cx="66611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>
              <a:defRPr/>
            </a:pPr>
            <a:r>
              <a:rPr lang="de-DE" sz="2000" dirty="0" err="1" smtClean="0">
                <a:solidFill>
                  <a:srgbClr val="000099"/>
                </a:solidFill>
                <a:cs typeface="Segoe UI" pitchFamily="34" charset="0"/>
              </a:rPr>
              <a:t>Let‘s</a:t>
            </a:r>
            <a:r>
              <a:rPr lang="de-DE" sz="2000" dirty="0" smtClean="0">
                <a:solidFill>
                  <a:srgbClr val="000099"/>
                </a:solidFill>
                <a:cs typeface="Segoe UI" pitchFamily="34" charset="0"/>
              </a:rPr>
              <a:t> </a:t>
            </a:r>
            <a:r>
              <a:rPr lang="de-DE" sz="2000" dirty="0" err="1" smtClean="0">
                <a:solidFill>
                  <a:srgbClr val="000099"/>
                </a:solidFill>
                <a:cs typeface="Segoe UI" pitchFamily="34" charset="0"/>
              </a:rPr>
              <a:t>stay</a:t>
            </a:r>
            <a:r>
              <a:rPr lang="de-DE" sz="2000" dirty="0" smtClean="0">
                <a:solidFill>
                  <a:srgbClr val="000099"/>
                </a:solidFill>
                <a:cs typeface="Segoe UI" pitchFamily="34" charset="0"/>
              </a:rPr>
              <a:t> in </a:t>
            </a:r>
            <a:r>
              <a:rPr lang="de-DE" sz="2000" dirty="0" err="1" smtClean="0">
                <a:solidFill>
                  <a:srgbClr val="000099"/>
                </a:solidFill>
                <a:cs typeface="Segoe UI" pitchFamily="34" charset="0"/>
              </a:rPr>
              <a:t>touch</a:t>
            </a:r>
            <a:r>
              <a:rPr lang="de-DE" sz="2000" dirty="0" smtClean="0">
                <a:solidFill>
                  <a:srgbClr val="000099"/>
                </a:solidFill>
                <a:cs typeface="Segoe UI" pitchFamily="34" charset="0"/>
              </a:rPr>
              <a:t>!</a:t>
            </a:r>
          </a:p>
        </p:txBody>
      </p:sp>
      <p:sp>
        <p:nvSpPr>
          <p:cNvPr id="7" name="Textfeld 6"/>
          <p:cNvSpPr txBox="1">
            <a:spLocks noChangeArrowheads="1"/>
          </p:cNvSpPr>
          <p:nvPr userDrawn="1"/>
        </p:nvSpPr>
        <p:spPr bwMode="auto">
          <a:xfrm>
            <a:off x="295275" y="6626225"/>
            <a:ext cx="577373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>
              <a:defRPr/>
            </a:pPr>
            <a:r>
              <a:rPr lang="de-DE" sz="900" dirty="0" smtClean="0">
                <a:solidFill>
                  <a:srgbClr val="9A9A9A"/>
                </a:solidFill>
                <a:cs typeface="Segoe UI" pitchFamily="34" charset="0"/>
              </a:rPr>
              <a:t>© 2016 </a:t>
            </a:r>
            <a:r>
              <a:rPr lang="de-DE" sz="900" dirty="0" err="1" smtClean="0">
                <a:solidFill>
                  <a:srgbClr val="9A9A9A"/>
                </a:solidFill>
                <a:cs typeface="Segoe UI" pitchFamily="34" charset="0"/>
              </a:rPr>
              <a:t>Mieschke</a:t>
            </a:r>
            <a:r>
              <a:rPr lang="de-DE" sz="900" dirty="0" smtClean="0">
                <a:solidFill>
                  <a:srgbClr val="9A9A9A"/>
                </a:solidFill>
                <a:cs typeface="Segoe UI" pitchFamily="34" charset="0"/>
              </a:rPr>
              <a:t> Hofmann und Partner Gesellschaft für Management- und IT-Beratung mbH </a:t>
            </a:r>
          </a:p>
        </p:txBody>
      </p:sp>
      <p:sp>
        <p:nvSpPr>
          <p:cNvPr id="8" name="Textfeld 7"/>
          <p:cNvSpPr txBox="1">
            <a:spLocks noChangeArrowheads="1"/>
          </p:cNvSpPr>
          <p:nvPr userDrawn="1"/>
        </p:nvSpPr>
        <p:spPr bwMode="auto">
          <a:xfrm>
            <a:off x="7840663" y="6626225"/>
            <a:ext cx="100488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r">
              <a:defRPr/>
            </a:pPr>
            <a:fld id="{081E0445-731E-4351-AFC8-C58BBB271FC1}" type="slidenum">
              <a:rPr lang="de-DE" sz="900" smtClean="0">
                <a:solidFill>
                  <a:srgbClr val="9A9A9A"/>
                </a:solidFill>
                <a:cs typeface="Segoe UI" pitchFamily="34" charset="0"/>
              </a:rPr>
              <a:pPr algn="r">
                <a:defRPr/>
              </a:pPr>
              <a:t>‹#›</a:t>
            </a:fld>
            <a:endParaRPr lang="de-DE" sz="900" smtClean="0">
              <a:solidFill>
                <a:srgbClr val="9A9A9A"/>
              </a:solidFill>
              <a:cs typeface="Segoe UI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5200" y="3028526"/>
            <a:ext cx="4170363" cy="813105"/>
          </a:xfrm>
        </p:spPr>
        <p:txBody>
          <a:bodyPr lIns="0" bIns="0"/>
          <a:lstStyle>
            <a:lvl1pPr marL="0" indent="0">
              <a:buNone/>
              <a:defRPr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21125925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3" descr="MHP_LOGO_RGB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3" y="0"/>
            <a:ext cx="17097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>
            <a:spLocks noChangeArrowheads="1"/>
          </p:cNvSpPr>
          <p:nvPr userDrawn="1"/>
        </p:nvSpPr>
        <p:spPr bwMode="auto">
          <a:xfrm>
            <a:off x="295275" y="6626225"/>
            <a:ext cx="577373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>
              <a:defRPr/>
            </a:pPr>
            <a:r>
              <a:rPr lang="de-DE" sz="900" dirty="0" smtClean="0">
                <a:solidFill>
                  <a:srgbClr val="D8D8D8"/>
                </a:solidFill>
                <a:cs typeface="Segoe UI" pitchFamily="34" charset="0"/>
              </a:rPr>
              <a:t>© 2014 </a:t>
            </a:r>
            <a:r>
              <a:rPr lang="de-DE" sz="900" dirty="0" err="1" smtClean="0">
                <a:solidFill>
                  <a:srgbClr val="D8D8D8"/>
                </a:solidFill>
                <a:cs typeface="Segoe UI" pitchFamily="34" charset="0"/>
              </a:rPr>
              <a:t>Mieschke</a:t>
            </a:r>
            <a:r>
              <a:rPr lang="de-DE" sz="900" dirty="0" smtClean="0">
                <a:solidFill>
                  <a:srgbClr val="D8D8D8"/>
                </a:solidFill>
                <a:cs typeface="Segoe UI" pitchFamily="34" charset="0"/>
              </a:rPr>
              <a:t> Hofmann und Partner Gesellschaft für Management- und IT-Beratung mbH </a:t>
            </a:r>
          </a:p>
        </p:txBody>
      </p:sp>
      <p:sp>
        <p:nvSpPr>
          <p:cNvPr id="4" name="Textfeld 3"/>
          <p:cNvSpPr txBox="1">
            <a:spLocks noChangeArrowheads="1"/>
          </p:cNvSpPr>
          <p:nvPr userDrawn="1"/>
        </p:nvSpPr>
        <p:spPr bwMode="auto">
          <a:xfrm>
            <a:off x="7840663" y="6626225"/>
            <a:ext cx="100488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r">
              <a:defRPr/>
            </a:pPr>
            <a:fld id="{2914C94E-09C6-4DBC-8D41-ED784A7C31B6}" type="slidenum">
              <a:rPr lang="de-DE" sz="900" smtClean="0">
                <a:solidFill>
                  <a:srgbClr val="D8D8D8"/>
                </a:solidFill>
                <a:cs typeface="Segoe UI" pitchFamily="34" charset="0"/>
              </a:rPr>
              <a:pPr algn="r">
                <a:defRPr/>
              </a:pPr>
              <a:t>‹#›</a:t>
            </a:fld>
            <a:endParaRPr lang="de-DE" sz="900" smtClean="0">
              <a:solidFill>
                <a:srgbClr val="D8D8D8"/>
              </a:solidFill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598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Siebte Ebene</a:t>
            </a:r>
          </a:p>
          <a:p>
            <a:pPr lvl="7"/>
            <a:r>
              <a:rPr lang="de-DE" dirty="0" smtClean="0"/>
              <a:t>Achte Ebene</a:t>
            </a:r>
          </a:p>
          <a:p>
            <a:pPr lvl="8"/>
            <a:r>
              <a:rPr lang="de-DE" dirty="0" smtClean="0"/>
              <a:t>Neunte Ebene</a:t>
            </a:r>
          </a:p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EDB05A-EF1E-4169-9310-3B2827B61D88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C37DCB-ABE5-4439-AC6B-E673DA4FFF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07" r:id="rId1"/>
    <p:sldLayoutId id="2147493508" r:id="rId2"/>
    <p:sldLayoutId id="2147493509" r:id="rId3"/>
    <p:sldLayoutId id="2147493510" r:id="rId4"/>
    <p:sldLayoutId id="2147493511" r:id="rId5"/>
    <p:sldLayoutId id="2147493512" r:id="rId6"/>
    <p:sldLayoutId id="2147493513" r:id="rId7"/>
    <p:sldLayoutId id="2147493514" r:id="rId8"/>
    <p:sldLayoutId id="2147493515" r:id="rId9"/>
    <p:sldLayoutId id="2147493516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200" kern="1200">
          <a:solidFill>
            <a:schemeClr val="tx2"/>
          </a:solidFill>
          <a:latin typeface="Segoe UI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Segoe U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Segoe U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Segoe U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Segoe U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Segoe U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Segoe U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Segoe U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Segoe UI" pitchFamily="34" charset="0"/>
        </a:defRPr>
      </a:lvl9pPr>
    </p:titleStyle>
    <p:bodyStyle>
      <a:lvl1pPr marL="342900" indent="-342900" algn="l" defTabSz="457200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457200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457200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457200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457200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2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457450" indent="-171450" algn="l" defTabSz="4572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14650" indent="-171450" algn="l" defTabSz="4572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371850" indent="-171450" algn="l" defTabSz="4572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29050" indent="-171450" algn="l" defTabSz="4572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Digital  Transformation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95175" y="4774177"/>
            <a:ext cx="8553550" cy="430887"/>
          </a:xfrm>
        </p:spPr>
        <p:txBody>
          <a:bodyPr/>
          <a:lstStyle/>
          <a:p>
            <a:r>
              <a:rPr lang="de-DE" dirty="0" smtClean="0"/>
              <a:t>A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era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Dr. Markus </a:t>
            </a:r>
            <a:r>
              <a:rPr lang="de-DE" dirty="0" err="1" smtClean="0"/>
              <a:t>Junginger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225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Dr. Markus </a:t>
            </a:r>
            <a:r>
              <a:rPr lang="en-US" dirty="0" err="1" smtClean="0"/>
              <a:t>Junginger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arkus.junginger@mhp.com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6880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886858" y="3384550"/>
            <a:ext cx="7257143" cy="16528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400" dirty="0" smtClean="0">
                <a:solidFill>
                  <a:schemeClr val="accent1"/>
                </a:solidFill>
                <a:latin typeface="Segoe UI Light" panose="020B0502040204020203" pitchFamily="34" charset="0"/>
              </a:rPr>
              <a:t>Digital @ R&amp;D</a:t>
            </a:r>
          </a:p>
          <a:p>
            <a:r>
              <a:rPr lang="de-DE" sz="4400" dirty="0" smtClean="0">
                <a:solidFill>
                  <a:schemeClr val="accent1"/>
                </a:solidFill>
                <a:latin typeface="Segoe UI Light" panose="020B0502040204020203" pitchFamily="34" charset="0"/>
              </a:rPr>
              <a:t>– Motivation &amp; </a:t>
            </a:r>
            <a:r>
              <a:rPr lang="de-DE" sz="4400" dirty="0" err="1">
                <a:solidFill>
                  <a:schemeClr val="accent1"/>
                </a:solidFill>
                <a:latin typeface="Segoe UI Light" panose="020B0502040204020203" pitchFamily="34" charset="0"/>
              </a:rPr>
              <a:t>s</a:t>
            </a:r>
            <a:r>
              <a:rPr lang="de-DE" sz="4400" dirty="0" err="1" smtClean="0">
                <a:solidFill>
                  <a:schemeClr val="accent1"/>
                </a:solidFill>
                <a:latin typeface="Segoe UI Light" panose="020B0502040204020203" pitchFamily="34" charset="0"/>
              </a:rPr>
              <a:t>olution</a:t>
            </a:r>
            <a:endParaRPr lang="de-DE" sz="4400" dirty="0">
              <a:solidFill>
                <a:schemeClr val="accent1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63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ingekerbter Richtungspfeil 13"/>
          <p:cNvSpPr/>
          <p:nvPr/>
        </p:nvSpPr>
        <p:spPr>
          <a:xfrm>
            <a:off x="1907992" y="2763344"/>
            <a:ext cx="5256584" cy="1711786"/>
          </a:xfrm>
          <a:prstGeom prst="chevron">
            <a:avLst>
              <a:gd name="adj" fmla="val 14590"/>
            </a:avLst>
          </a:prstGeom>
          <a:solidFill>
            <a:schemeClr val="bg1">
              <a:lumMod val="95000"/>
            </a:schemeClr>
          </a:solidFill>
          <a:ln w="317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pic>
        <p:nvPicPr>
          <p:cNvPr id="48" name="Grafik 4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698" y="3272293"/>
            <a:ext cx="2562278" cy="1440000"/>
          </a:xfrm>
          <a:prstGeom prst="rect">
            <a:avLst/>
          </a:prstGeom>
        </p:spPr>
      </p:pic>
      <p:pic>
        <p:nvPicPr>
          <p:cNvPr id="47" name="Grafik 4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583" y="3224618"/>
            <a:ext cx="2562278" cy="1440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449" y="2760723"/>
            <a:ext cx="2562278" cy="1440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95274" y="972366"/>
            <a:ext cx="8550276" cy="615553"/>
          </a:xfrm>
        </p:spPr>
        <p:txBody>
          <a:bodyPr/>
          <a:lstStyle/>
          <a:p>
            <a:r>
              <a:rPr lang="de-DE" dirty="0" smtClean="0"/>
              <a:t>Business Transformation </a:t>
            </a:r>
            <a:r>
              <a:rPr lang="de-DE" dirty="0"/>
              <a:t>– </a:t>
            </a:r>
            <a:r>
              <a:rPr lang="de-DE" dirty="0" smtClean="0"/>
              <a:t>The </a:t>
            </a:r>
            <a:r>
              <a:rPr lang="de-DE" dirty="0" err="1" smtClean="0"/>
              <a:t>consequent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systematic</a:t>
            </a:r>
            <a:r>
              <a:rPr lang="de-DE" dirty="0" smtClean="0"/>
              <a:t> </a:t>
            </a: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theory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constraints</a:t>
            </a:r>
            <a:r>
              <a:rPr lang="de-DE" dirty="0" smtClean="0"/>
              <a:t> </a:t>
            </a:r>
            <a:r>
              <a:rPr lang="de-DE" dirty="0" err="1" smtClean="0"/>
              <a:t>uppon</a:t>
            </a:r>
            <a:r>
              <a:rPr lang="de-DE" dirty="0" smtClean="0"/>
              <a:t> all relevant workflow-parameters.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tabLst>
                <a:tab pos="273050" algn="l"/>
              </a:tabLst>
            </a:pPr>
            <a:r>
              <a:rPr lang="de-DE" dirty="0" smtClean="0"/>
              <a:t>Engineering </a:t>
            </a:r>
            <a:r>
              <a:rPr lang="de-DE" dirty="0" err="1" smtClean="0"/>
              <a:t>Effectiveness</a:t>
            </a:r>
            <a:r>
              <a:rPr lang="de-DE" dirty="0" smtClean="0"/>
              <a:t> | </a:t>
            </a:r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6023280" y="4440456"/>
            <a:ext cx="38889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/>
              <a:t>Enterprise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3465470" y="3235768"/>
            <a:ext cx="2744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Human </a:t>
            </a:r>
            <a:r>
              <a:rPr lang="de-DE" sz="1600" b="1" dirty="0" err="1" smtClean="0"/>
              <a:t>behavior</a:t>
            </a:r>
            <a:endParaRPr lang="de-DE" sz="1600" b="1" dirty="0" smtClean="0"/>
          </a:p>
        </p:txBody>
      </p:sp>
      <p:sp>
        <p:nvSpPr>
          <p:cNvPr id="19" name="Textfeld 18"/>
          <p:cNvSpPr txBox="1"/>
          <p:nvPr/>
        </p:nvSpPr>
        <p:spPr>
          <a:xfrm>
            <a:off x="2751169" y="377964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 smtClean="0"/>
              <a:t>Processes</a:t>
            </a:r>
            <a:endParaRPr lang="de-DE" sz="1600" b="1" dirty="0" smtClean="0"/>
          </a:p>
        </p:txBody>
      </p:sp>
      <p:sp>
        <p:nvSpPr>
          <p:cNvPr id="29" name="Textfeld 28"/>
          <p:cNvSpPr txBox="1"/>
          <p:nvPr/>
        </p:nvSpPr>
        <p:spPr>
          <a:xfrm>
            <a:off x="4650368" y="387489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 smtClean="0"/>
              <a:t>Structures</a:t>
            </a:r>
            <a:endParaRPr lang="de-DE" sz="1600" b="1" dirty="0" smtClean="0"/>
          </a:p>
        </p:txBody>
      </p:sp>
      <p:sp>
        <p:nvSpPr>
          <p:cNvPr id="30" name="Textfeld 29"/>
          <p:cNvSpPr txBox="1"/>
          <p:nvPr/>
        </p:nvSpPr>
        <p:spPr>
          <a:xfrm>
            <a:off x="1902929" y="2763344"/>
            <a:ext cx="38889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Workflow </a:t>
            </a:r>
            <a:r>
              <a:rPr lang="de-DE" sz="1400" b="1" dirty="0" err="1" smtClean="0"/>
              <a:t>parameters</a:t>
            </a:r>
            <a:r>
              <a:rPr lang="de-DE" sz="1400" b="1" dirty="0" smtClean="0"/>
              <a:t>: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307976" y="1808316"/>
            <a:ext cx="8537574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 smtClean="0">
                <a:solidFill>
                  <a:schemeClr val="bg1"/>
                </a:solidFill>
              </a:rPr>
              <a:t>Theoretical</a:t>
            </a:r>
            <a:r>
              <a:rPr lang="de-DE" sz="1600" b="1" dirty="0" smtClean="0">
                <a:solidFill>
                  <a:schemeClr val="bg1"/>
                </a:solidFill>
              </a:rPr>
              <a:t> Frameworks 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1216152" y="2205999"/>
            <a:ext cx="62557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Erlang (1909), Little (1961), </a:t>
            </a:r>
            <a:r>
              <a:rPr lang="de-DE" sz="1100" dirty="0" err="1" smtClean="0"/>
              <a:t>Goldratt</a:t>
            </a:r>
            <a:r>
              <a:rPr lang="de-DE" sz="1100" dirty="0" smtClean="0"/>
              <a:t> (1984), </a:t>
            </a:r>
            <a:r>
              <a:rPr lang="de-DE" sz="1100" dirty="0" err="1" smtClean="0"/>
              <a:t>Nyhuis</a:t>
            </a:r>
            <a:r>
              <a:rPr lang="de-DE" sz="1100" dirty="0" smtClean="0"/>
              <a:t>/</a:t>
            </a:r>
            <a:r>
              <a:rPr lang="de-DE" sz="1100" dirty="0" err="1" smtClean="0"/>
              <a:t>Wiendahl</a:t>
            </a:r>
            <a:r>
              <a:rPr lang="de-DE" sz="1100" dirty="0" smtClean="0"/>
              <a:t> (1999), Beer (1972), Luhmann (1982)</a:t>
            </a:r>
          </a:p>
        </p:txBody>
      </p:sp>
      <p:sp>
        <p:nvSpPr>
          <p:cNvPr id="33" name="Pfeil nach unten 32"/>
          <p:cNvSpPr/>
          <p:nvPr/>
        </p:nvSpPr>
        <p:spPr>
          <a:xfrm>
            <a:off x="4319828" y="2464272"/>
            <a:ext cx="504000" cy="253440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sp>
        <p:nvSpPr>
          <p:cNvPr id="34" name="Pfeil nach unten 33"/>
          <p:cNvSpPr/>
          <p:nvPr/>
        </p:nvSpPr>
        <p:spPr>
          <a:xfrm>
            <a:off x="4332136" y="5108447"/>
            <a:ext cx="504000" cy="253440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7430700" y="3063010"/>
            <a:ext cx="1728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Market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pressure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dynamic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competitors</a:t>
            </a:r>
            <a:endParaRPr lang="de-DE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193067" y="3295875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Increasing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complexity</a:t>
            </a:r>
            <a:endParaRPr lang="de-DE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Pfeil nach unten 36"/>
          <p:cNvSpPr/>
          <p:nvPr/>
        </p:nvSpPr>
        <p:spPr>
          <a:xfrm rot="16200000">
            <a:off x="1521575" y="3483712"/>
            <a:ext cx="504000" cy="25344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sp>
        <p:nvSpPr>
          <p:cNvPr id="38" name="Pfeil nach unten 37"/>
          <p:cNvSpPr/>
          <p:nvPr/>
        </p:nvSpPr>
        <p:spPr>
          <a:xfrm rot="5400000" flipH="1">
            <a:off x="7074868" y="3479355"/>
            <a:ext cx="504000" cy="25344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307976" y="5419694"/>
            <a:ext cx="8537574" cy="33855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 smtClean="0">
                <a:solidFill>
                  <a:schemeClr val="bg1"/>
                </a:solidFill>
              </a:rPr>
              <a:t>Sustainably</a:t>
            </a:r>
            <a:r>
              <a:rPr lang="de-DE" sz="1600" b="1" dirty="0" smtClean="0">
                <a:solidFill>
                  <a:schemeClr val="bg1"/>
                </a:solidFill>
              </a:rPr>
              <a:t> </a:t>
            </a:r>
            <a:r>
              <a:rPr lang="de-DE" sz="1600" b="1" dirty="0" err="1" smtClean="0">
                <a:solidFill>
                  <a:schemeClr val="bg1"/>
                </a:solidFill>
              </a:rPr>
              <a:t>achievable</a:t>
            </a:r>
            <a:r>
              <a:rPr lang="de-DE" sz="1600" b="1" dirty="0" smtClean="0">
                <a:solidFill>
                  <a:schemeClr val="bg1"/>
                </a:solidFill>
              </a:rPr>
              <a:t> </a:t>
            </a:r>
            <a:r>
              <a:rPr lang="de-DE" sz="1600" b="1" dirty="0" err="1" smtClean="0">
                <a:solidFill>
                  <a:schemeClr val="bg1"/>
                </a:solidFill>
              </a:rPr>
              <a:t>effects</a:t>
            </a:r>
            <a:r>
              <a:rPr lang="de-DE" sz="1600" b="1" dirty="0" smtClean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307975" y="5758248"/>
            <a:ext cx="8537575" cy="792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36000" rIns="0" bIns="36000"/>
          <a:lstStyle/>
          <a:p>
            <a:pPr marL="536575" lvl="1" indent="-176213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1400" dirty="0" err="1" smtClean="0"/>
              <a:t>Unleashing</a:t>
            </a:r>
            <a:r>
              <a:rPr lang="de-DE" sz="1400" dirty="0" smtClean="0"/>
              <a:t> </a:t>
            </a:r>
            <a:r>
              <a:rPr lang="de-DE" sz="1400" dirty="0" err="1" smtClean="0"/>
              <a:t>the</a:t>
            </a:r>
            <a:r>
              <a:rPr lang="de-DE" sz="1400" dirty="0" smtClean="0"/>
              <a:t> same </a:t>
            </a:r>
            <a:r>
              <a:rPr lang="de-DE" sz="1400" b="1" dirty="0" err="1" smtClean="0"/>
              <a:t>agility</a:t>
            </a:r>
            <a:r>
              <a:rPr lang="de-DE" sz="1400" dirty="0" smtClean="0"/>
              <a:t> </a:t>
            </a:r>
            <a:r>
              <a:rPr lang="de-DE" sz="1400" dirty="0" err="1" smtClean="0"/>
              <a:t>as</a:t>
            </a:r>
            <a:r>
              <a:rPr lang="de-DE" sz="1400" dirty="0" smtClean="0"/>
              <a:t> hyper-</a:t>
            </a:r>
            <a:r>
              <a:rPr lang="de-DE" sz="1400" dirty="0" err="1" smtClean="0"/>
              <a:t>productive</a:t>
            </a:r>
            <a:r>
              <a:rPr lang="de-DE" sz="1400" dirty="0" smtClean="0"/>
              <a:t> </a:t>
            </a:r>
            <a:r>
              <a:rPr lang="de-DE" sz="1400" dirty="0" err="1" smtClean="0"/>
              <a:t>software</a:t>
            </a:r>
            <a:r>
              <a:rPr lang="de-DE" sz="1400" dirty="0" smtClean="0"/>
              <a:t> </a:t>
            </a:r>
            <a:r>
              <a:rPr lang="de-DE" sz="1400" dirty="0" err="1" smtClean="0"/>
              <a:t>firms</a:t>
            </a:r>
            <a:endParaRPr lang="de-DE" sz="1400" dirty="0"/>
          </a:p>
          <a:p>
            <a:pPr marL="536575" lvl="1" indent="-176213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1400" dirty="0" err="1" smtClean="0"/>
              <a:t>Mastering</a:t>
            </a:r>
            <a:r>
              <a:rPr lang="de-DE" sz="1400" dirty="0" smtClean="0"/>
              <a:t> </a:t>
            </a:r>
            <a:r>
              <a:rPr lang="de-DE" sz="1400" b="1" dirty="0" err="1" smtClean="0"/>
              <a:t>throughput</a:t>
            </a:r>
            <a:r>
              <a:rPr lang="de-DE" sz="1400" dirty="0" smtClean="0"/>
              <a:t> </a:t>
            </a:r>
            <a:r>
              <a:rPr lang="de-DE" sz="1400" dirty="0" err="1" smtClean="0"/>
              <a:t>limitations</a:t>
            </a:r>
            <a:endParaRPr lang="de-DE" sz="1400" dirty="0"/>
          </a:p>
          <a:p>
            <a:pPr marL="536575" lvl="1" indent="-176213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1400" dirty="0" err="1" smtClean="0"/>
              <a:t>Context</a:t>
            </a:r>
            <a:r>
              <a:rPr lang="de-DE" sz="1400" dirty="0" smtClean="0"/>
              <a:t>-sensitive </a:t>
            </a:r>
            <a:r>
              <a:rPr lang="de-DE" sz="1400" dirty="0" err="1" smtClean="0"/>
              <a:t>adaptation</a:t>
            </a:r>
            <a:r>
              <a:rPr lang="de-DE" sz="1400" dirty="0" smtClean="0"/>
              <a:t>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existing</a:t>
            </a:r>
            <a:r>
              <a:rPr lang="de-DE" sz="1400" dirty="0" smtClean="0"/>
              <a:t> </a:t>
            </a:r>
            <a:r>
              <a:rPr lang="de-DE" sz="1400" b="1" dirty="0" smtClean="0"/>
              <a:t>analog </a:t>
            </a:r>
            <a:r>
              <a:rPr lang="de-DE" sz="1400" b="1" dirty="0" err="1" smtClean="0"/>
              <a:t>and</a:t>
            </a:r>
            <a:r>
              <a:rPr lang="de-DE" sz="1400" b="1" dirty="0" smtClean="0"/>
              <a:t> digital </a:t>
            </a:r>
            <a:r>
              <a:rPr lang="de-DE" sz="1400" b="1" dirty="0" err="1" smtClean="0"/>
              <a:t>process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landscape</a:t>
            </a:r>
            <a:endParaRPr lang="de-DE" sz="1400" b="1" dirty="0"/>
          </a:p>
        </p:txBody>
      </p:sp>
      <p:sp>
        <p:nvSpPr>
          <p:cNvPr id="41" name="Textfeld 40"/>
          <p:cNvSpPr txBox="1"/>
          <p:nvPr/>
        </p:nvSpPr>
        <p:spPr>
          <a:xfrm>
            <a:off x="258029" y="4770865"/>
            <a:ext cx="864234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Embedding</a:t>
            </a:r>
            <a:r>
              <a:rPr lang="de-DE" sz="1400" dirty="0" smtClean="0"/>
              <a:t> via </a:t>
            </a:r>
            <a:r>
              <a:rPr lang="de-DE" sz="1400" b="1" dirty="0" err="1" smtClean="0"/>
              <a:t>behavioral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culture</a:t>
            </a:r>
            <a:r>
              <a:rPr lang="de-DE" sz="1400" dirty="0" smtClean="0"/>
              <a:t> </a:t>
            </a:r>
            <a:r>
              <a:rPr lang="de-DE" sz="1400" dirty="0" err="1" smtClean="0"/>
              <a:t>and</a:t>
            </a:r>
            <a:r>
              <a:rPr lang="de-DE" sz="1400" dirty="0" smtClean="0"/>
              <a:t> </a:t>
            </a:r>
            <a:r>
              <a:rPr lang="de-DE" sz="1400" dirty="0" err="1" smtClean="0"/>
              <a:t>tailor</a:t>
            </a:r>
            <a:r>
              <a:rPr lang="de-DE" sz="1400" dirty="0" smtClean="0"/>
              <a:t>-made </a:t>
            </a:r>
            <a:r>
              <a:rPr lang="de-DE" sz="1400" b="1" dirty="0" smtClean="0"/>
              <a:t>IT- </a:t>
            </a:r>
            <a:r>
              <a:rPr lang="de-DE" sz="1400" b="1" dirty="0" err="1" smtClean="0"/>
              <a:t>and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leadership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tools</a:t>
            </a:r>
            <a:endParaRPr lang="de-DE" sz="1400" b="1" dirty="0" smtClean="0"/>
          </a:p>
        </p:txBody>
      </p:sp>
      <p:sp>
        <p:nvSpPr>
          <p:cNvPr id="42" name="Pfeil nach unten 41"/>
          <p:cNvSpPr/>
          <p:nvPr/>
        </p:nvSpPr>
        <p:spPr>
          <a:xfrm>
            <a:off x="4337779" y="4535496"/>
            <a:ext cx="504000" cy="253440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6274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95274" y="972366"/>
            <a:ext cx="8550276" cy="615553"/>
          </a:xfrm>
        </p:spPr>
        <p:txBody>
          <a:bodyPr/>
          <a:lstStyle/>
          <a:p>
            <a:r>
              <a:rPr lang="en-US" dirty="0"/>
              <a:t>In a digital world the core economic life could appear to be centered on the processing of ever-greater numbers of new ideas into workable innovation.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Digital @ R&amp;D | Motivation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95274" y="2768600"/>
            <a:ext cx="4158000" cy="3784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accent1"/>
                </a:solidFill>
              </a:rPr>
              <a:t>Growth </a:t>
            </a:r>
            <a:r>
              <a:rPr lang="de-DE" dirty="0" err="1">
                <a:solidFill>
                  <a:schemeClr val="accent1"/>
                </a:solidFill>
              </a:rPr>
              <a:t>constrained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by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b="1" dirty="0" err="1">
                <a:solidFill>
                  <a:schemeClr val="accent1"/>
                </a:solidFill>
              </a:rPr>
              <a:t>number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of</a:t>
            </a:r>
            <a:r>
              <a:rPr lang="de-DE" dirty="0">
                <a:solidFill>
                  <a:schemeClr val="accent1"/>
                </a:solidFill>
              </a:rPr>
              <a:t> potential </a:t>
            </a:r>
            <a:r>
              <a:rPr lang="de-DE" dirty="0" err="1">
                <a:solidFill>
                  <a:schemeClr val="accent1"/>
                </a:solidFill>
              </a:rPr>
              <a:t>new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ideas</a:t>
            </a:r>
            <a:endParaRPr lang="de-DE" dirty="0" smtClean="0">
              <a:solidFill>
                <a:schemeClr val="accent1"/>
              </a:solidFill>
            </a:endParaRPr>
          </a:p>
          <a:p>
            <a:pPr algn="ctr"/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686301" y="2768600"/>
            <a:ext cx="4159250" cy="3784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accent1"/>
                </a:solidFill>
              </a:rPr>
              <a:t>Growth </a:t>
            </a:r>
            <a:r>
              <a:rPr lang="de-DE" dirty="0" err="1">
                <a:solidFill>
                  <a:schemeClr val="accent1"/>
                </a:solidFill>
              </a:rPr>
              <a:t>constrained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by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the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b="1" dirty="0" err="1">
                <a:solidFill>
                  <a:schemeClr val="accent1"/>
                </a:solidFill>
              </a:rPr>
              <a:t>ability</a:t>
            </a:r>
            <a:r>
              <a:rPr lang="de-DE" b="1" dirty="0">
                <a:solidFill>
                  <a:schemeClr val="accent1"/>
                </a:solidFill>
              </a:rPr>
              <a:t> </a:t>
            </a:r>
            <a:r>
              <a:rPr lang="de-DE" b="1" dirty="0" err="1">
                <a:solidFill>
                  <a:schemeClr val="accent1"/>
                </a:solidFill>
              </a:rPr>
              <a:t>to</a:t>
            </a:r>
            <a:r>
              <a:rPr lang="de-DE" b="1" dirty="0">
                <a:solidFill>
                  <a:schemeClr val="accent1"/>
                </a:solidFill>
              </a:rPr>
              <a:t> </a:t>
            </a:r>
            <a:r>
              <a:rPr lang="de-DE" b="1" dirty="0" err="1">
                <a:solidFill>
                  <a:schemeClr val="accent1"/>
                </a:solidFill>
              </a:rPr>
              <a:t>process</a:t>
            </a:r>
            <a:r>
              <a:rPr lang="de-DE" dirty="0">
                <a:solidFill>
                  <a:schemeClr val="accent1"/>
                </a:solidFill>
              </a:rPr>
              <a:t> potential </a:t>
            </a:r>
            <a:r>
              <a:rPr lang="de-DE" dirty="0" err="1">
                <a:solidFill>
                  <a:schemeClr val="accent1"/>
                </a:solidFill>
              </a:rPr>
              <a:t>new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ideas</a:t>
            </a:r>
            <a:endParaRPr lang="de-DE" dirty="0" smtClean="0">
              <a:solidFill>
                <a:schemeClr val="accent1"/>
              </a:solidFill>
            </a:endParaRPr>
          </a:p>
          <a:p>
            <a:pPr algn="ctr"/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95273" y="1801813"/>
            <a:ext cx="4158000" cy="7547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b="1" dirty="0" err="1" smtClean="0">
                <a:solidFill>
                  <a:schemeClr val="accent1"/>
                </a:solidFill>
              </a:rPr>
              <a:t>Past</a:t>
            </a:r>
            <a:r>
              <a:rPr lang="de-DE" b="1" dirty="0" smtClean="0">
                <a:solidFill>
                  <a:schemeClr val="accent1"/>
                </a:solidFill>
              </a:rPr>
              <a:t> </a:t>
            </a:r>
            <a:r>
              <a:rPr lang="de-DE" b="1" dirty="0" err="1" smtClean="0">
                <a:solidFill>
                  <a:schemeClr val="accent1"/>
                </a:solidFill>
              </a:rPr>
              <a:t>challenge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686300" y="1801813"/>
            <a:ext cx="4159250" cy="7547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b="1" dirty="0" smtClean="0">
                <a:solidFill>
                  <a:schemeClr val="accent1"/>
                </a:solidFill>
              </a:rPr>
              <a:t>Future </a:t>
            </a:r>
            <a:r>
              <a:rPr lang="de-DE" b="1" dirty="0" err="1" smtClean="0">
                <a:solidFill>
                  <a:schemeClr val="accent1"/>
                </a:solidFill>
              </a:rPr>
              <a:t>challenge</a:t>
            </a:r>
            <a:endParaRPr lang="de-DE" b="1" dirty="0">
              <a:solidFill>
                <a:schemeClr val="accent1"/>
              </a:solidFill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2080027" y="2794468"/>
            <a:ext cx="603875" cy="2988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44400" y="2889250"/>
            <a:ext cx="1343884" cy="2772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51315" y="6365631"/>
            <a:ext cx="9050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 smtClean="0">
                <a:solidFill>
                  <a:schemeClr val="bg1">
                    <a:lumMod val="85000"/>
                  </a:schemeClr>
                </a:solidFill>
              </a:rPr>
              <a:t>Weitzmann</a:t>
            </a:r>
            <a:r>
              <a:rPr lang="de-DE" sz="800" dirty="0" smtClean="0">
                <a:solidFill>
                  <a:schemeClr val="bg1">
                    <a:lumMod val="85000"/>
                  </a:schemeClr>
                </a:solidFill>
              </a:rPr>
              <a:t> (2016) </a:t>
            </a:r>
            <a:r>
              <a:rPr lang="de-DE" sz="800" i="1" dirty="0" err="1" smtClean="0">
                <a:solidFill>
                  <a:schemeClr val="bg1">
                    <a:lumMod val="85000"/>
                  </a:schemeClr>
                </a:solidFill>
              </a:rPr>
              <a:t>Recombinant</a:t>
            </a:r>
            <a:r>
              <a:rPr lang="de-DE" sz="800" i="1" dirty="0" smtClean="0">
                <a:solidFill>
                  <a:schemeClr val="bg1">
                    <a:lumMod val="85000"/>
                  </a:schemeClr>
                </a:solidFill>
              </a:rPr>
              <a:t> Growth.</a:t>
            </a:r>
            <a:endParaRPr lang="de-DE" sz="800" i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748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243" y="1801812"/>
            <a:ext cx="9144000" cy="47513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95274" y="972366"/>
            <a:ext cx="8550276" cy="615553"/>
          </a:xfrm>
        </p:spPr>
        <p:txBody>
          <a:bodyPr/>
          <a:lstStyle/>
          <a:p>
            <a:r>
              <a:rPr lang="en-US" dirty="0"/>
              <a:t>In order to maximize the innovative spirit of engineers, their capacity should be shifted from solving “complicated” towards solving “complex” tasks.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sz="quarter" idx="1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75"/>
          <a:stretch/>
        </p:blipFill>
        <p:spPr>
          <a:xfrm rot="5400000">
            <a:off x="2550754" y="962278"/>
            <a:ext cx="4480895" cy="6343396"/>
          </a:xfrm>
        </p:spPr>
      </p:pic>
      <p:sp>
        <p:nvSpPr>
          <p:cNvPr id="8" name="Textfeld 7"/>
          <p:cNvSpPr txBox="1"/>
          <p:nvPr/>
        </p:nvSpPr>
        <p:spPr>
          <a:xfrm>
            <a:off x="6312097" y="3491992"/>
            <a:ext cx="2951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 smtClean="0"/>
              <a:t>Empirical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Process</a:t>
            </a:r>
            <a:r>
              <a:rPr lang="de-DE" sz="1200" b="1" dirty="0" smtClean="0"/>
              <a:t>: Agile </a:t>
            </a:r>
            <a:r>
              <a:rPr lang="de-DE" sz="1200" b="1" dirty="0" err="1" smtClean="0"/>
              <a:t>Methods</a:t>
            </a:r>
            <a:endParaRPr lang="de-DE" sz="1200" b="1" dirty="0" smtClean="0"/>
          </a:p>
        </p:txBody>
      </p:sp>
      <p:sp>
        <p:nvSpPr>
          <p:cNvPr id="9" name="Textfeld 8"/>
          <p:cNvSpPr txBox="1"/>
          <p:nvPr/>
        </p:nvSpPr>
        <p:spPr>
          <a:xfrm>
            <a:off x="6312097" y="4367312"/>
            <a:ext cx="2951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Lean </a:t>
            </a:r>
            <a:r>
              <a:rPr lang="de-DE" sz="1200" b="1" dirty="0" err="1"/>
              <a:t>m</a:t>
            </a:r>
            <a:r>
              <a:rPr lang="de-DE" sz="1200" b="1" dirty="0" err="1" smtClean="0"/>
              <a:t>ethods</a:t>
            </a:r>
            <a:endParaRPr lang="de-DE" sz="1200" b="1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6312097" y="5211376"/>
            <a:ext cx="2951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 smtClean="0"/>
              <a:t>Defined</a:t>
            </a:r>
            <a:r>
              <a:rPr lang="de-DE" sz="1200" b="1" dirty="0" smtClean="0"/>
              <a:t> oder </a:t>
            </a:r>
            <a:r>
              <a:rPr lang="de-DE" sz="1200" b="1" dirty="0" err="1" smtClean="0"/>
              <a:t>determined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process</a:t>
            </a:r>
            <a:endParaRPr lang="de-DE" sz="1200" b="1" dirty="0" smtClean="0"/>
          </a:p>
        </p:txBody>
      </p:sp>
      <p:cxnSp>
        <p:nvCxnSpPr>
          <p:cNvPr id="12" name="Gerade Verbindung mit Pfeil 11"/>
          <p:cNvCxnSpPr/>
          <p:nvPr/>
        </p:nvCxnSpPr>
        <p:spPr>
          <a:xfrm flipH="1">
            <a:off x="4251538" y="3630491"/>
            <a:ext cx="2052000" cy="0"/>
          </a:xfrm>
          <a:prstGeom prst="straightConnector1">
            <a:avLst/>
          </a:prstGeom>
          <a:ln>
            <a:solidFill>
              <a:schemeClr val="accent5"/>
            </a:solidFill>
            <a:miter lim="800000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>
            <a:off x="3999538" y="4505815"/>
            <a:ext cx="2304000" cy="0"/>
          </a:xfrm>
          <a:prstGeom prst="straightConnector1">
            <a:avLst/>
          </a:prstGeom>
          <a:ln>
            <a:solidFill>
              <a:schemeClr val="accent5"/>
            </a:solidFill>
            <a:miter lim="800000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H="1">
            <a:off x="3564402" y="5362577"/>
            <a:ext cx="2739136" cy="0"/>
          </a:xfrm>
          <a:prstGeom prst="straightConnector1">
            <a:avLst/>
          </a:prstGeom>
          <a:ln>
            <a:solidFill>
              <a:schemeClr val="accent5"/>
            </a:solidFill>
            <a:miter lim="800000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529233" y="6093296"/>
            <a:ext cx="1426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Technology</a:t>
            </a:r>
            <a:endParaRPr lang="de-DE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 rot="16200000">
            <a:off x="1351373" y="3671449"/>
            <a:ext cx="1656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Requirements</a:t>
            </a:r>
            <a:endParaRPr lang="de-DE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1026081" y="1988840"/>
            <a:ext cx="1426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Far</a:t>
            </a: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from</a:t>
            </a: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agreement</a:t>
            </a:r>
            <a:endParaRPr lang="de-DE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236121" y="5499940"/>
            <a:ext cx="1426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Close </a:t>
            </a:r>
            <a:r>
              <a:rPr lang="de-DE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agreement</a:t>
            </a:r>
            <a:endParaRPr lang="de-DE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625345" y="6001464"/>
            <a:ext cx="2742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Close </a:t>
            </a:r>
            <a:r>
              <a:rPr lang="de-DE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de-DE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ertainy</a:t>
            </a:r>
            <a:endParaRPr lang="de-DE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6206745" y="6001464"/>
            <a:ext cx="2742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Far</a:t>
            </a: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from</a:t>
            </a: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de-DE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ertainy</a:t>
            </a:r>
            <a:endParaRPr lang="de-DE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783935" y="5192163"/>
            <a:ext cx="2742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Simple</a:t>
            </a:r>
            <a:endParaRPr lang="de-DE" sz="105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868943" y="4330651"/>
            <a:ext cx="2742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 smtClean="0">
                <a:solidFill>
                  <a:schemeClr val="tx2"/>
                </a:solidFill>
              </a:rPr>
              <a:t>Complicated</a:t>
            </a:r>
            <a:endParaRPr lang="de-DE" sz="1050" b="1" dirty="0" smtClean="0">
              <a:solidFill>
                <a:schemeClr val="tx2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302978" y="3442558"/>
            <a:ext cx="2742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 smtClean="0">
                <a:solidFill>
                  <a:srgbClr val="C00000"/>
                </a:solidFill>
              </a:rPr>
              <a:t>Complex</a:t>
            </a:r>
            <a:endParaRPr lang="de-DE" sz="1200" b="1" dirty="0" smtClean="0">
              <a:solidFill>
                <a:srgbClr val="C00000"/>
              </a:solidFill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Digital @ R&amp;D | Solution 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251315" y="6365631"/>
            <a:ext cx="9050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 smtClean="0">
                <a:solidFill>
                  <a:schemeClr val="bg1">
                    <a:lumMod val="75000"/>
                  </a:schemeClr>
                </a:solidFill>
              </a:rPr>
              <a:t>Snowden</a:t>
            </a:r>
            <a:r>
              <a:rPr lang="de-DE" sz="800" dirty="0" smtClean="0">
                <a:solidFill>
                  <a:schemeClr val="bg1">
                    <a:lumMod val="75000"/>
                  </a:schemeClr>
                </a:solidFill>
              </a:rPr>
              <a:t> (1999) </a:t>
            </a:r>
            <a:r>
              <a:rPr lang="en-US" sz="800" i="1" dirty="0" err="1" smtClean="0">
                <a:solidFill>
                  <a:schemeClr val="bg1">
                    <a:lumMod val="75000"/>
                  </a:schemeClr>
                </a:solidFill>
              </a:rPr>
              <a:t>Cynefin</a:t>
            </a:r>
            <a:r>
              <a:rPr lang="en-US" sz="800" i="1" dirty="0">
                <a:solidFill>
                  <a:schemeClr val="bg1">
                    <a:lumMod val="75000"/>
                  </a:schemeClr>
                </a:solidFill>
              </a:rPr>
              <a:t>, A Sense of Time and Place</a:t>
            </a:r>
            <a:r>
              <a:rPr lang="de-DE" sz="800" i="1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de-DE" sz="800" i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41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857251"/>
            <a:ext cx="9144000" cy="51434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sp>
        <p:nvSpPr>
          <p:cNvPr id="8" name="Inhaltsplatzhalter 1"/>
          <p:cNvSpPr>
            <a:spLocks noGrp="1"/>
          </p:cNvSpPr>
          <p:nvPr>
            <p:ph sz="quarter" idx="11"/>
          </p:nvPr>
        </p:nvSpPr>
        <p:spPr>
          <a:xfrm>
            <a:off x="3051339" y="1975904"/>
            <a:ext cx="4800192" cy="2781300"/>
          </a:xfrm>
          <a:solidFill>
            <a:schemeClr val="accent1"/>
          </a:solidFill>
        </p:spPr>
        <p:txBody>
          <a:bodyPr vert="horz" lIns="0" tIns="0" rIns="0" bIns="0" rtlCol="0" anchor="ctr">
            <a:noAutofit/>
          </a:bodyPr>
          <a:lstStyle/>
          <a:p>
            <a:pPr marL="0" indent="0">
              <a:buNone/>
            </a:pPr>
            <a:endParaRPr lang="de-DE" sz="2000" dirty="0" smtClean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„</a:t>
            </a:r>
            <a:r>
              <a:rPr lang="de-DE" sz="20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Only</a:t>
            </a:r>
            <a:r>
              <a:rPr 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variation</a:t>
            </a:r>
            <a:r>
              <a:rPr 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can</a:t>
            </a:r>
            <a:r>
              <a:rPr 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force</a:t>
            </a:r>
            <a:r>
              <a:rPr 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variation</a:t>
            </a:r>
            <a:r>
              <a:rPr 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down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.“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Therefore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system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can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only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cope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with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level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of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complexity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that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is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equivalent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its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own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complexity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 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</a:rPr>
              <a:t>Ashby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, W.R.  (1956): An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</a:rPr>
              <a:t>Introduction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</a:rPr>
              <a:t>to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Segoe UI Light" panose="020B0502040204020203" pitchFamily="34" charset="0"/>
              </a:rPr>
              <a:t>Cybernetics</a:t>
            </a:r>
            <a:r>
              <a:rPr lang="de-DE" sz="20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 </a:t>
            </a:r>
            <a:endParaRPr lang="de-DE" sz="20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2905125" y="857251"/>
            <a:ext cx="0" cy="4035425"/>
          </a:xfrm>
          <a:prstGeom prst="line">
            <a:avLst/>
          </a:prstGeom>
          <a:ln w="6350">
            <a:solidFill>
              <a:schemeClr val="bg1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694" y="1511721"/>
            <a:ext cx="5364837" cy="695347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7221837" y="1842976"/>
            <a:ext cx="1268627" cy="48307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244281" y="2178694"/>
            <a:ext cx="1059668" cy="2166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523236" y="2118293"/>
            <a:ext cx="1059668" cy="2166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945356" y="2070350"/>
            <a:ext cx="1059668" cy="2166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91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95274" y="972366"/>
            <a:ext cx="8550276" cy="615553"/>
          </a:xfrm>
        </p:spPr>
        <p:txBody>
          <a:bodyPr/>
          <a:lstStyle/>
          <a:p>
            <a:r>
              <a:rPr lang="en-US" dirty="0"/>
              <a:t>In order to maximize the innovative spirit of engineers, their capacity should be shifted from solving “complicated” towards solving “complex” tasks.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Digital @ R&amp;D | Solution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243" y="1801812"/>
            <a:ext cx="9144000" cy="47513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6" name="Eingekerbter Richtungspfeil 5"/>
          <p:cNvSpPr/>
          <p:nvPr/>
        </p:nvSpPr>
        <p:spPr>
          <a:xfrm>
            <a:off x="1573212" y="3311769"/>
            <a:ext cx="3404212" cy="1934307"/>
          </a:xfrm>
          <a:prstGeom prst="chevron">
            <a:avLst>
              <a:gd name="adj" fmla="val 29545"/>
            </a:avLst>
          </a:prstGeom>
          <a:solidFill>
            <a:schemeClr val="tx2"/>
          </a:solidFill>
          <a:ln w="349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1609970" y="3329353"/>
            <a:ext cx="3011952" cy="378069"/>
            <a:chOff x="701796" y="2479431"/>
            <a:chExt cx="3521000" cy="378069"/>
          </a:xfrm>
          <a:solidFill>
            <a:srgbClr val="B61C02"/>
          </a:solidFill>
        </p:grpSpPr>
        <p:sp>
          <p:nvSpPr>
            <p:cNvPr id="11" name="Trapezoid 10"/>
            <p:cNvSpPr/>
            <p:nvPr/>
          </p:nvSpPr>
          <p:spPr>
            <a:xfrm>
              <a:off x="1919212" y="2479431"/>
              <a:ext cx="2303584" cy="378069"/>
            </a:xfrm>
            <a:prstGeom prst="trapezoid">
              <a:avLst>
                <a:gd name="adj" fmla="val 59486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accent1"/>
                </a:solidFill>
              </a:endParaRPr>
            </a:p>
          </p:txBody>
        </p:sp>
        <p:sp>
          <p:nvSpPr>
            <p:cNvPr id="12" name="Trapezoid 11"/>
            <p:cNvSpPr/>
            <p:nvPr/>
          </p:nvSpPr>
          <p:spPr>
            <a:xfrm flipV="1">
              <a:off x="701796" y="2479431"/>
              <a:ext cx="2303584" cy="378069"/>
            </a:xfrm>
            <a:prstGeom prst="trapezoid">
              <a:avLst>
                <a:gd name="adj" fmla="val 5716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Eingekerbter Richtungspfeil 16"/>
          <p:cNvSpPr/>
          <p:nvPr/>
        </p:nvSpPr>
        <p:spPr>
          <a:xfrm flipV="1">
            <a:off x="5030168" y="3329353"/>
            <a:ext cx="3404212" cy="1934307"/>
          </a:xfrm>
          <a:prstGeom prst="chevron">
            <a:avLst>
              <a:gd name="adj" fmla="val 29545"/>
            </a:avLst>
          </a:prstGeom>
          <a:solidFill>
            <a:srgbClr val="B61C02"/>
          </a:solidFill>
          <a:ln w="349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grpSp>
        <p:nvGrpSpPr>
          <p:cNvPr id="18" name="Gruppieren 17"/>
          <p:cNvGrpSpPr/>
          <p:nvPr/>
        </p:nvGrpSpPr>
        <p:grpSpPr>
          <a:xfrm flipV="1">
            <a:off x="5057401" y="4868007"/>
            <a:ext cx="3015762" cy="378069"/>
            <a:chOff x="701796" y="2479431"/>
            <a:chExt cx="3525454" cy="378069"/>
          </a:xfrm>
          <a:solidFill>
            <a:schemeClr val="tx2"/>
          </a:solidFill>
        </p:grpSpPr>
        <p:sp>
          <p:nvSpPr>
            <p:cNvPr id="19" name="Trapezoid 18"/>
            <p:cNvSpPr/>
            <p:nvPr/>
          </p:nvSpPr>
          <p:spPr>
            <a:xfrm>
              <a:off x="1923666" y="2479431"/>
              <a:ext cx="2303584" cy="378069"/>
            </a:xfrm>
            <a:prstGeom prst="trapezoid">
              <a:avLst>
                <a:gd name="adj" fmla="val 59486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accent1"/>
                </a:solidFill>
              </a:endParaRPr>
            </a:p>
          </p:txBody>
        </p:sp>
        <p:sp>
          <p:nvSpPr>
            <p:cNvPr id="20" name="Trapezoid 19"/>
            <p:cNvSpPr/>
            <p:nvPr/>
          </p:nvSpPr>
          <p:spPr>
            <a:xfrm flipV="1">
              <a:off x="701796" y="2479431"/>
              <a:ext cx="2303584" cy="378069"/>
            </a:xfrm>
            <a:prstGeom prst="trapezoid">
              <a:avLst>
                <a:gd name="adj" fmla="val 5968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accent1"/>
                </a:solidFill>
              </a:endParaRPr>
            </a:p>
          </p:txBody>
        </p:sp>
      </p:grpSp>
      <p:sp>
        <p:nvSpPr>
          <p:cNvPr id="21" name="Textfeld 20"/>
          <p:cNvSpPr txBox="1"/>
          <p:nvPr/>
        </p:nvSpPr>
        <p:spPr>
          <a:xfrm rot="16200000">
            <a:off x="-112102" y="4201455"/>
            <a:ext cx="20874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b="1" dirty="0" err="1" smtClean="0"/>
              <a:t>Complicated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tasks</a:t>
            </a:r>
            <a:endParaRPr lang="de-DE" sz="1400" b="1" dirty="0" smtClean="0"/>
          </a:p>
          <a:p>
            <a:pPr algn="r"/>
            <a:endParaRPr lang="de-DE" sz="1200" dirty="0" smtClean="0"/>
          </a:p>
          <a:p>
            <a:pPr algn="r"/>
            <a:r>
              <a:rPr lang="de-DE" sz="1200" dirty="0" smtClean="0"/>
              <a:t>Repetition</a:t>
            </a:r>
          </a:p>
          <a:p>
            <a:pPr algn="r"/>
            <a:r>
              <a:rPr lang="de-DE" sz="1200" dirty="0" err="1" smtClean="0"/>
              <a:t>Rule</a:t>
            </a:r>
            <a:endParaRPr lang="de-DE" sz="1200" dirty="0" smtClean="0"/>
          </a:p>
          <a:p>
            <a:pPr algn="r"/>
            <a:r>
              <a:rPr lang="de-DE" sz="1200" dirty="0" err="1" smtClean="0"/>
              <a:t>Structure</a:t>
            </a:r>
            <a:endParaRPr lang="de-DE" sz="1200" dirty="0"/>
          </a:p>
          <a:p>
            <a:pPr algn="r"/>
            <a:r>
              <a:rPr lang="de-DE" sz="1200" dirty="0" smtClean="0"/>
              <a:t>Administration</a:t>
            </a:r>
          </a:p>
        </p:txBody>
      </p:sp>
      <p:sp>
        <p:nvSpPr>
          <p:cNvPr id="22" name="Textfeld 21"/>
          <p:cNvSpPr txBox="1"/>
          <p:nvPr/>
        </p:nvSpPr>
        <p:spPr>
          <a:xfrm rot="16200000">
            <a:off x="154322" y="2292413"/>
            <a:ext cx="15545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 smtClean="0"/>
              <a:t>Complex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tasks</a:t>
            </a:r>
            <a:endParaRPr lang="de-DE" sz="1400" b="1" dirty="0" smtClean="0"/>
          </a:p>
          <a:p>
            <a:endParaRPr lang="de-DE" sz="1200" dirty="0" smtClean="0"/>
          </a:p>
          <a:p>
            <a:r>
              <a:rPr lang="de-DE" sz="1200" dirty="0" err="1" smtClean="0"/>
              <a:t>Surprise</a:t>
            </a:r>
            <a:endParaRPr lang="de-DE" sz="1200" dirty="0" smtClean="0"/>
          </a:p>
          <a:p>
            <a:r>
              <a:rPr lang="de-DE" sz="1200" dirty="0" err="1" smtClean="0"/>
              <a:t>Principle</a:t>
            </a:r>
            <a:endParaRPr lang="de-DE" sz="1200" dirty="0" smtClean="0"/>
          </a:p>
          <a:p>
            <a:r>
              <a:rPr lang="de-DE" sz="1200" dirty="0" smtClean="0"/>
              <a:t>Flow</a:t>
            </a:r>
          </a:p>
          <a:p>
            <a:r>
              <a:rPr lang="de-DE" sz="1200" dirty="0" smtClean="0"/>
              <a:t>Leadership</a:t>
            </a:r>
            <a:endParaRPr lang="de-DE" sz="1200" dirty="0"/>
          </a:p>
        </p:txBody>
      </p:sp>
      <p:cxnSp>
        <p:nvCxnSpPr>
          <p:cNvPr id="24" name="Gerader Verbinder 23"/>
          <p:cNvCxnSpPr/>
          <p:nvPr/>
        </p:nvCxnSpPr>
        <p:spPr>
          <a:xfrm>
            <a:off x="333132" y="3720430"/>
            <a:ext cx="1332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miter lim="800000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499578" y="2978260"/>
            <a:ext cx="2980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System </a:t>
            </a:r>
            <a:r>
              <a:rPr lang="de-DE" sz="1400" b="1" dirty="0" err="1" smtClean="0"/>
              <a:t>with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low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dynamics</a:t>
            </a:r>
            <a:endParaRPr lang="de-DE" sz="1400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4977412" y="2978260"/>
            <a:ext cx="2980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System </a:t>
            </a:r>
            <a:r>
              <a:rPr lang="de-DE" sz="1400" b="1" dirty="0" err="1" smtClean="0"/>
              <a:t>with</a:t>
            </a:r>
            <a:r>
              <a:rPr lang="de-DE" sz="1400" b="1" dirty="0" smtClean="0"/>
              <a:t> high </a:t>
            </a:r>
            <a:r>
              <a:rPr lang="de-DE" sz="1400" b="1" dirty="0" err="1" smtClean="0"/>
              <a:t>dynamics</a:t>
            </a:r>
            <a:endParaRPr lang="de-DE" sz="1400" b="1" dirty="0"/>
          </a:p>
        </p:txBody>
      </p:sp>
      <p:cxnSp>
        <p:nvCxnSpPr>
          <p:cNvPr id="28" name="Gerader Verbinder 27"/>
          <p:cNvCxnSpPr/>
          <p:nvPr/>
        </p:nvCxnSpPr>
        <p:spPr>
          <a:xfrm flipV="1">
            <a:off x="8168054" y="4868316"/>
            <a:ext cx="641638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miter lim="800000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2092569" y="4853358"/>
            <a:ext cx="2233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„</a:t>
            </a:r>
            <a:r>
              <a:rPr lang="de-DE" sz="1200" dirty="0" err="1" smtClean="0">
                <a:solidFill>
                  <a:schemeClr val="bg1"/>
                </a:solidFill>
              </a:rPr>
              <a:t>Process</a:t>
            </a:r>
            <a:r>
              <a:rPr lang="de-DE" sz="1200" dirty="0" smtClean="0">
                <a:solidFill>
                  <a:schemeClr val="bg1"/>
                </a:solidFill>
              </a:rPr>
              <a:t> </a:t>
            </a:r>
            <a:r>
              <a:rPr lang="de-DE" sz="1200" dirty="0" err="1" smtClean="0">
                <a:solidFill>
                  <a:schemeClr val="bg1"/>
                </a:solidFill>
              </a:rPr>
              <a:t>description</a:t>
            </a:r>
            <a:r>
              <a:rPr lang="de-DE" sz="1200" dirty="0" smtClean="0">
                <a:solidFill>
                  <a:schemeClr val="bg1"/>
                </a:solidFill>
              </a:rPr>
              <a:t>“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24500" y="3430423"/>
            <a:ext cx="2233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„People </a:t>
            </a:r>
            <a:r>
              <a:rPr lang="de-DE" sz="1200" dirty="0" err="1" smtClean="0">
                <a:solidFill>
                  <a:schemeClr val="bg1"/>
                </a:solidFill>
              </a:rPr>
              <a:t>with</a:t>
            </a:r>
            <a:r>
              <a:rPr lang="de-DE" sz="1200" dirty="0" smtClean="0">
                <a:solidFill>
                  <a:schemeClr val="bg1"/>
                </a:solidFill>
              </a:rPr>
              <a:t> </a:t>
            </a:r>
            <a:r>
              <a:rPr lang="de-DE" sz="1200" dirty="0" err="1" smtClean="0">
                <a:solidFill>
                  <a:schemeClr val="bg1"/>
                </a:solidFill>
              </a:rPr>
              <a:t>ideas</a:t>
            </a:r>
            <a:r>
              <a:rPr lang="de-DE" sz="1200" dirty="0" smtClean="0">
                <a:solidFill>
                  <a:schemeClr val="bg1"/>
                </a:solidFill>
              </a:rPr>
              <a:t>“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40" name="Grafik 3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987" y="4851018"/>
            <a:ext cx="1804003" cy="396000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857" y="3701253"/>
            <a:ext cx="1289635" cy="1105805"/>
          </a:xfrm>
          <a:prstGeom prst="rect">
            <a:avLst/>
          </a:prstGeom>
        </p:spPr>
      </p:pic>
      <p:pic>
        <p:nvPicPr>
          <p:cNvPr id="44" name="Grafik 4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205" y="4047701"/>
            <a:ext cx="2217174" cy="756000"/>
          </a:xfrm>
          <a:prstGeom prst="rect">
            <a:avLst/>
          </a:prstGeom>
        </p:spPr>
      </p:pic>
      <p:cxnSp>
        <p:nvCxnSpPr>
          <p:cNvPr id="45" name="Gerader Verbinder 44"/>
          <p:cNvCxnSpPr/>
          <p:nvPr/>
        </p:nvCxnSpPr>
        <p:spPr>
          <a:xfrm flipV="1">
            <a:off x="4700557" y="3711946"/>
            <a:ext cx="216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miter lim="800000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/>
          <p:cNvCxnSpPr/>
          <p:nvPr/>
        </p:nvCxnSpPr>
        <p:spPr>
          <a:xfrm flipV="1">
            <a:off x="5132382" y="4851018"/>
            <a:ext cx="72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miter lim="800000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/>
          <p:cNvCxnSpPr/>
          <p:nvPr/>
        </p:nvCxnSpPr>
        <p:spPr>
          <a:xfrm>
            <a:off x="4912540" y="3711946"/>
            <a:ext cx="233514" cy="115606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miter lim="800000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251315" y="6365631"/>
            <a:ext cx="9050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chemeClr val="bg1">
                    <a:lumMod val="75000"/>
                  </a:schemeClr>
                </a:solidFill>
              </a:rPr>
              <a:t>Wohland (2004) </a:t>
            </a:r>
            <a:r>
              <a:rPr lang="de-DE" sz="800" i="1" dirty="0" smtClean="0">
                <a:solidFill>
                  <a:schemeClr val="bg1">
                    <a:lumMod val="75000"/>
                  </a:schemeClr>
                </a:solidFill>
              </a:rPr>
              <a:t>Vom Wissen zum Können. Merkmale dynamikrobuster Höchstleistung.</a:t>
            </a:r>
            <a:endParaRPr lang="de-DE" sz="8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8661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95274" y="972366"/>
            <a:ext cx="8550276" cy="615553"/>
          </a:xfrm>
        </p:spPr>
        <p:txBody>
          <a:bodyPr/>
          <a:lstStyle/>
          <a:p>
            <a:r>
              <a:rPr lang="de-DE" dirty="0"/>
              <a:t>The larger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complicated</a:t>
            </a:r>
            <a:r>
              <a:rPr lang="de-DE" dirty="0"/>
              <a:t> </a:t>
            </a:r>
            <a:r>
              <a:rPr lang="de-DE" dirty="0" err="1"/>
              <a:t>tasks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automated</a:t>
            </a:r>
            <a:r>
              <a:rPr lang="de-DE" dirty="0"/>
              <a:t> via digital </a:t>
            </a:r>
            <a:r>
              <a:rPr lang="de-DE" dirty="0" err="1"/>
              <a:t>tools</a:t>
            </a:r>
            <a:r>
              <a:rPr lang="de-DE" dirty="0"/>
              <a:t>. Engineers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/>
              <a:t>become</a:t>
            </a:r>
            <a:r>
              <a:rPr lang="de-DE" dirty="0"/>
              <a:t> </a:t>
            </a:r>
            <a:r>
              <a:rPr lang="de-DE" dirty="0" err="1"/>
              <a:t>true</a:t>
            </a:r>
            <a:r>
              <a:rPr lang="de-DE" dirty="0"/>
              <a:t> </a:t>
            </a:r>
            <a:r>
              <a:rPr lang="de-DE" dirty="0" err="1"/>
              <a:t>digitally</a:t>
            </a:r>
            <a:r>
              <a:rPr lang="de-DE" dirty="0"/>
              <a:t> </a:t>
            </a:r>
            <a:r>
              <a:rPr lang="de-DE" dirty="0" err="1"/>
              <a:t>enabled</a:t>
            </a:r>
            <a:r>
              <a:rPr lang="de-DE" dirty="0"/>
              <a:t> „</a:t>
            </a:r>
            <a:r>
              <a:rPr lang="de-DE" dirty="0" err="1"/>
              <a:t>masters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complexity</a:t>
            </a:r>
            <a:r>
              <a:rPr lang="de-DE" dirty="0"/>
              <a:t>“.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Digital @ R&amp;D | Solution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243" y="1801812"/>
            <a:ext cx="9144000" cy="47513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6" name="Eingekerbter Richtungspfeil 5"/>
          <p:cNvSpPr/>
          <p:nvPr/>
        </p:nvSpPr>
        <p:spPr>
          <a:xfrm>
            <a:off x="1573212" y="3311769"/>
            <a:ext cx="3404212" cy="1934307"/>
          </a:xfrm>
          <a:prstGeom prst="chevron">
            <a:avLst>
              <a:gd name="adj" fmla="val 29545"/>
            </a:avLst>
          </a:prstGeom>
          <a:solidFill>
            <a:schemeClr val="tx2"/>
          </a:solidFill>
          <a:ln w="349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1609970" y="3329353"/>
            <a:ext cx="3011952" cy="378069"/>
            <a:chOff x="701796" y="2479431"/>
            <a:chExt cx="3521000" cy="378069"/>
          </a:xfrm>
          <a:solidFill>
            <a:srgbClr val="B61C02"/>
          </a:solidFill>
        </p:grpSpPr>
        <p:sp>
          <p:nvSpPr>
            <p:cNvPr id="11" name="Trapezoid 10"/>
            <p:cNvSpPr/>
            <p:nvPr/>
          </p:nvSpPr>
          <p:spPr>
            <a:xfrm>
              <a:off x="1919212" y="2479431"/>
              <a:ext cx="2303584" cy="378069"/>
            </a:xfrm>
            <a:prstGeom prst="trapezoid">
              <a:avLst>
                <a:gd name="adj" fmla="val 59486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accent1"/>
                </a:solidFill>
              </a:endParaRPr>
            </a:p>
          </p:txBody>
        </p:sp>
        <p:sp>
          <p:nvSpPr>
            <p:cNvPr id="12" name="Trapezoid 11"/>
            <p:cNvSpPr/>
            <p:nvPr/>
          </p:nvSpPr>
          <p:spPr>
            <a:xfrm flipV="1">
              <a:off x="701796" y="2479431"/>
              <a:ext cx="2303584" cy="378069"/>
            </a:xfrm>
            <a:prstGeom prst="trapezoid">
              <a:avLst>
                <a:gd name="adj" fmla="val 5716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Eingekerbter Richtungspfeil 16"/>
          <p:cNvSpPr/>
          <p:nvPr/>
        </p:nvSpPr>
        <p:spPr>
          <a:xfrm flipV="1">
            <a:off x="5030168" y="3329353"/>
            <a:ext cx="3404212" cy="1934307"/>
          </a:xfrm>
          <a:prstGeom prst="chevron">
            <a:avLst>
              <a:gd name="adj" fmla="val 29545"/>
            </a:avLst>
          </a:prstGeom>
          <a:solidFill>
            <a:srgbClr val="B61C02"/>
          </a:solidFill>
          <a:ln w="349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grpSp>
        <p:nvGrpSpPr>
          <p:cNvPr id="18" name="Gruppieren 17"/>
          <p:cNvGrpSpPr/>
          <p:nvPr/>
        </p:nvGrpSpPr>
        <p:grpSpPr>
          <a:xfrm flipV="1">
            <a:off x="5057401" y="4868007"/>
            <a:ext cx="3015762" cy="378069"/>
            <a:chOff x="701796" y="2479431"/>
            <a:chExt cx="3525454" cy="378069"/>
          </a:xfrm>
          <a:solidFill>
            <a:schemeClr val="tx2"/>
          </a:solidFill>
        </p:grpSpPr>
        <p:sp>
          <p:nvSpPr>
            <p:cNvPr id="19" name="Trapezoid 18"/>
            <p:cNvSpPr/>
            <p:nvPr/>
          </p:nvSpPr>
          <p:spPr>
            <a:xfrm>
              <a:off x="1923666" y="2479431"/>
              <a:ext cx="2303584" cy="378069"/>
            </a:xfrm>
            <a:prstGeom prst="trapezoid">
              <a:avLst>
                <a:gd name="adj" fmla="val 59486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accent1"/>
                </a:solidFill>
              </a:endParaRPr>
            </a:p>
          </p:txBody>
        </p:sp>
        <p:sp>
          <p:nvSpPr>
            <p:cNvPr id="20" name="Trapezoid 19"/>
            <p:cNvSpPr/>
            <p:nvPr/>
          </p:nvSpPr>
          <p:spPr>
            <a:xfrm flipV="1">
              <a:off x="701796" y="2479431"/>
              <a:ext cx="2303584" cy="378069"/>
            </a:xfrm>
            <a:prstGeom prst="trapezoid">
              <a:avLst>
                <a:gd name="adj" fmla="val 5968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accent1"/>
                </a:solidFill>
              </a:endParaRPr>
            </a:p>
          </p:txBody>
        </p:sp>
      </p:grpSp>
      <p:sp>
        <p:nvSpPr>
          <p:cNvPr id="21" name="Textfeld 20"/>
          <p:cNvSpPr txBox="1"/>
          <p:nvPr/>
        </p:nvSpPr>
        <p:spPr>
          <a:xfrm rot="16200000">
            <a:off x="-112102" y="4201455"/>
            <a:ext cx="20874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b="1" dirty="0" err="1" smtClean="0"/>
              <a:t>Complicated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tasks</a:t>
            </a:r>
            <a:endParaRPr lang="de-DE" sz="1400" b="1" dirty="0" smtClean="0"/>
          </a:p>
          <a:p>
            <a:pPr algn="r"/>
            <a:endParaRPr lang="de-DE" sz="1200" dirty="0" smtClean="0"/>
          </a:p>
          <a:p>
            <a:pPr algn="r"/>
            <a:r>
              <a:rPr lang="de-DE" sz="1200" dirty="0" smtClean="0"/>
              <a:t>Repetition</a:t>
            </a:r>
          </a:p>
          <a:p>
            <a:pPr algn="r"/>
            <a:r>
              <a:rPr lang="de-DE" sz="1200" dirty="0" err="1" smtClean="0"/>
              <a:t>Rule</a:t>
            </a:r>
            <a:endParaRPr lang="de-DE" sz="1200" dirty="0" smtClean="0"/>
          </a:p>
          <a:p>
            <a:pPr algn="r"/>
            <a:r>
              <a:rPr lang="de-DE" sz="1200" dirty="0" err="1" smtClean="0"/>
              <a:t>Structure</a:t>
            </a:r>
            <a:endParaRPr lang="de-DE" sz="1200" dirty="0"/>
          </a:p>
          <a:p>
            <a:pPr algn="r"/>
            <a:r>
              <a:rPr lang="de-DE" sz="1200" dirty="0" smtClean="0"/>
              <a:t>Administration</a:t>
            </a:r>
          </a:p>
        </p:txBody>
      </p:sp>
      <p:sp>
        <p:nvSpPr>
          <p:cNvPr id="22" name="Textfeld 21"/>
          <p:cNvSpPr txBox="1"/>
          <p:nvPr/>
        </p:nvSpPr>
        <p:spPr>
          <a:xfrm rot="16200000">
            <a:off x="154322" y="2292413"/>
            <a:ext cx="15545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 smtClean="0"/>
              <a:t>Complex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tasks</a:t>
            </a:r>
            <a:endParaRPr lang="de-DE" sz="1400" b="1" dirty="0" smtClean="0"/>
          </a:p>
          <a:p>
            <a:endParaRPr lang="de-DE" sz="1200" dirty="0" smtClean="0"/>
          </a:p>
          <a:p>
            <a:r>
              <a:rPr lang="de-DE" sz="1200" dirty="0" err="1" smtClean="0"/>
              <a:t>Surprise</a:t>
            </a:r>
            <a:endParaRPr lang="de-DE" sz="1200" dirty="0" smtClean="0"/>
          </a:p>
          <a:p>
            <a:r>
              <a:rPr lang="de-DE" sz="1200" dirty="0" err="1" smtClean="0"/>
              <a:t>Principle</a:t>
            </a:r>
            <a:endParaRPr lang="de-DE" sz="1200" dirty="0" smtClean="0"/>
          </a:p>
          <a:p>
            <a:r>
              <a:rPr lang="de-DE" sz="1200" dirty="0" smtClean="0"/>
              <a:t>Flow</a:t>
            </a:r>
          </a:p>
          <a:p>
            <a:r>
              <a:rPr lang="de-DE" sz="1200" dirty="0" smtClean="0"/>
              <a:t>Leadership</a:t>
            </a:r>
            <a:endParaRPr lang="de-DE" sz="1200" dirty="0"/>
          </a:p>
        </p:txBody>
      </p:sp>
      <p:cxnSp>
        <p:nvCxnSpPr>
          <p:cNvPr id="24" name="Gerader Verbinder 23"/>
          <p:cNvCxnSpPr/>
          <p:nvPr/>
        </p:nvCxnSpPr>
        <p:spPr>
          <a:xfrm>
            <a:off x="333132" y="3720430"/>
            <a:ext cx="1332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miter lim="800000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499578" y="2978260"/>
            <a:ext cx="2980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System </a:t>
            </a:r>
            <a:r>
              <a:rPr lang="de-DE" sz="1400" b="1" dirty="0" err="1" smtClean="0"/>
              <a:t>with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low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dynamics</a:t>
            </a:r>
            <a:endParaRPr lang="de-DE" sz="1400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4977412" y="2978260"/>
            <a:ext cx="2980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System </a:t>
            </a:r>
            <a:r>
              <a:rPr lang="de-DE" sz="1400" b="1" dirty="0" err="1" smtClean="0"/>
              <a:t>with</a:t>
            </a:r>
            <a:r>
              <a:rPr lang="de-DE" sz="1400" b="1" dirty="0" smtClean="0"/>
              <a:t> high </a:t>
            </a:r>
            <a:r>
              <a:rPr lang="de-DE" sz="1400" b="1" dirty="0" err="1" smtClean="0"/>
              <a:t>dynamics</a:t>
            </a:r>
            <a:endParaRPr lang="de-DE" sz="1400" b="1" dirty="0"/>
          </a:p>
        </p:txBody>
      </p:sp>
      <p:cxnSp>
        <p:nvCxnSpPr>
          <p:cNvPr id="28" name="Gerader Verbinder 27"/>
          <p:cNvCxnSpPr/>
          <p:nvPr/>
        </p:nvCxnSpPr>
        <p:spPr>
          <a:xfrm flipV="1">
            <a:off x="8168054" y="4868316"/>
            <a:ext cx="641638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miter lim="800000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2092569" y="4853358"/>
            <a:ext cx="2233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„</a:t>
            </a:r>
            <a:r>
              <a:rPr lang="de-DE" sz="1200" dirty="0" err="1" smtClean="0">
                <a:solidFill>
                  <a:schemeClr val="bg1"/>
                </a:solidFill>
              </a:rPr>
              <a:t>Process</a:t>
            </a:r>
            <a:r>
              <a:rPr lang="de-DE" sz="1200" dirty="0" smtClean="0">
                <a:solidFill>
                  <a:schemeClr val="bg1"/>
                </a:solidFill>
              </a:rPr>
              <a:t> </a:t>
            </a:r>
            <a:r>
              <a:rPr lang="de-DE" sz="1200" dirty="0" err="1" smtClean="0">
                <a:solidFill>
                  <a:schemeClr val="bg1"/>
                </a:solidFill>
              </a:rPr>
              <a:t>description</a:t>
            </a:r>
            <a:r>
              <a:rPr lang="de-DE" sz="1200" dirty="0" smtClean="0">
                <a:solidFill>
                  <a:schemeClr val="bg1"/>
                </a:solidFill>
              </a:rPr>
              <a:t>“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24500" y="3430423"/>
            <a:ext cx="2233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„People </a:t>
            </a:r>
            <a:r>
              <a:rPr lang="de-DE" sz="1200" dirty="0" err="1" smtClean="0">
                <a:solidFill>
                  <a:schemeClr val="bg1"/>
                </a:solidFill>
              </a:rPr>
              <a:t>with</a:t>
            </a:r>
            <a:r>
              <a:rPr lang="de-DE" sz="1200" dirty="0" smtClean="0">
                <a:solidFill>
                  <a:schemeClr val="bg1"/>
                </a:solidFill>
              </a:rPr>
              <a:t> </a:t>
            </a:r>
            <a:r>
              <a:rPr lang="de-DE" sz="1200" dirty="0" err="1" smtClean="0">
                <a:solidFill>
                  <a:schemeClr val="bg1"/>
                </a:solidFill>
              </a:rPr>
              <a:t>ideas</a:t>
            </a:r>
            <a:r>
              <a:rPr lang="de-DE" sz="1200" dirty="0" smtClean="0">
                <a:solidFill>
                  <a:schemeClr val="bg1"/>
                </a:solidFill>
              </a:rPr>
              <a:t>“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40" name="Grafik 3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987" y="4851018"/>
            <a:ext cx="1804003" cy="396000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857" y="3701253"/>
            <a:ext cx="1289635" cy="1105805"/>
          </a:xfrm>
          <a:prstGeom prst="rect">
            <a:avLst/>
          </a:prstGeom>
        </p:spPr>
      </p:pic>
      <p:pic>
        <p:nvPicPr>
          <p:cNvPr id="44" name="Grafik 4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205" y="4047701"/>
            <a:ext cx="2217174" cy="756000"/>
          </a:xfrm>
          <a:prstGeom prst="rect">
            <a:avLst/>
          </a:prstGeom>
        </p:spPr>
      </p:pic>
      <p:cxnSp>
        <p:nvCxnSpPr>
          <p:cNvPr id="45" name="Gerader Verbinder 44"/>
          <p:cNvCxnSpPr/>
          <p:nvPr/>
        </p:nvCxnSpPr>
        <p:spPr>
          <a:xfrm flipV="1">
            <a:off x="4700557" y="3711946"/>
            <a:ext cx="216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miter lim="800000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/>
          <p:cNvCxnSpPr/>
          <p:nvPr/>
        </p:nvCxnSpPr>
        <p:spPr>
          <a:xfrm flipV="1">
            <a:off x="5132382" y="4851018"/>
            <a:ext cx="72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miter lim="800000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/>
          <p:cNvCxnSpPr/>
          <p:nvPr/>
        </p:nvCxnSpPr>
        <p:spPr>
          <a:xfrm>
            <a:off x="4912540" y="3711946"/>
            <a:ext cx="233514" cy="115606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miter lim="800000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295274" y="5715000"/>
            <a:ext cx="8550276" cy="7047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694473" y="5826229"/>
            <a:ext cx="2896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err="1" smtClean="0"/>
              <a:t>Mostly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automated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by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means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of</a:t>
            </a:r>
            <a:r>
              <a:rPr lang="de-DE" sz="1400" b="1" dirty="0" smtClean="0"/>
              <a:t> digital </a:t>
            </a:r>
            <a:r>
              <a:rPr lang="de-DE" sz="1400" b="1" dirty="0" err="1" smtClean="0"/>
              <a:t>tools</a:t>
            </a:r>
            <a:endParaRPr lang="de-DE" b="1" dirty="0"/>
          </a:p>
        </p:txBody>
      </p:sp>
      <p:sp>
        <p:nvSpPr>
          <p:cNvPr id="32" name="Pfeil nach unten 31"/>
          <p:cNvSpPr/>
          <p:nvPr/>
        </p:nvSpPr>
        <p:spPr>
          <a:xfrm flipV="1">
            <a:off x="2932015" y="5335457"/>
            <a:ext cx="417854" cy="288000"/>
          </a:xfrm>
          <a:prstGeom prst="down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186112" y="5828324"/>
            <a:ext cx="2896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Digital </a:t>
            </a:r>
            <a:r>
              <a:rPr lang="de-DE" sz="1400" b="1" dirty="0" err="1" smtClean="0"/>
              <a:t>tools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enable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engineers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to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master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complexity</a:t>
            </a:r>
            <a:endParaRPr lang="de-DE" b="1" dirty="0"/>
          </a:p>
        </p:txBody>
      </p:sp>
      <p:sp>
        <p:nvSpPr>
          <p:cNvPr id="34" name="Pfeil nach unten 33"/>
          <p:cNvSpPr/>
          <p:nvPr/>
        </p:nvSpPr>
        <p:spPr>
          <a:xfrm flipV="1">
            <a:off x="6442704" y="5337552"/>
            <a:ext cx="417854" cy="288000"/>
          </a:xfrm>
          <a:prstGeom prst="down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4521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95274" y="972366"/>
            <a:ext cx="8550276" cy="615553"/>
          </a:xfrm>
        </p:spPr>
        <p:txBody>
          <a:bodyPr/>
          <a:lstStyle/>
          <a:p>
            <a:r>
              <a:rPr lang="de-DE" dirty="0" err="1" smtClean="0"/>
              <a:t>Digitization</a:t>
            </a:r>
            <a:r>
              <a:rPr lang="de-DE" dirty="0" smtClean="0"/>
              <a:t> </a:t>
            </a:r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complication</a:t>
            </a:r>
            <a:r>
              <a:rPr lang="de-DE" dirty="0" smtClean="0"/>
              <a:t> </a:t>
            </a:r>
            <a:r>
              <a:rPr lang="de-DE" dirty="0" err="1" smtClean="0"/>
              <a:t>manageable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enables</a:t>
            </a:r>
            <a:r>
              <a:rPr lang="de-DE" dirty="0" smtClean="0"/>
              <a:t> human </a:t>
            </a:r>
            <a:r>
              <a:rPr lang="de-DE" dirty="0" err="1" smtClean="0"/>
              <a:t>talent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utilize</a:t>
            </a:r>
            <a:r>
              <a:rPr lang="de-DE" dirty="0" smtClean="0"/>
              <a:t> </a:t>
            </a:r>
            <a:r>
              <a:rPr lang="de-DE" dirty="0" err="1" smtClean="0"/>
              <a:t>complexity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Digital @ R&amp;D | Solution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295275" y="1801813"/>
            <a:ext cx="1409700" cy="72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 smtClean="0">
                <a:solidFill>
                  <a:schemeClr val="bg1"/>
                </a:solidFill>
              </a:rPr>
              <a:t>Control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95273" y="2608090"/>
            <a:ext cx="1409700" cy="72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 err="1" smtClean="0">
                <a:solidFill>
                  <a:schemeClr val="bg1"/>
                </a:solidFill>
              </a:rPr>
              <a:t>Syncronize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95274" y="3414367"/>
            <a:ext cx="1409700" cy="72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 smtClean="0">
                <a:solidFill>
                  <a:schemeClr val="bg1"/>
                </a:solidFill>
              </a:rPr>
              <a:t>Set </a:t>
            </a:r>
            <a:r>
              <a:rPr lang="de-DE" sz="1400" b="1" dirty="0" err="1" smtClean="0">
                <a:solidFill>
                  <a:schemeClr val="bg1"/>
                </a:solidFill>
              </a:rPr>
              <a:t>free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95273" y="4220644"/>
            <a:ext cx="1409700" cy="72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 err="1" smtClean="0">
                <a:solidFill>
                  <a:schemeClr val="bg1"/>
                </a:solidFill>
              </a:rPr>
              <a:t>Adapt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95273" y="5026921"/>
            <a:ext cx="1409700" cy="72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 smtClean="0">
                <a:solidFill>
                  <a:schemeClr val="bg1"/>
                </a:solidFill>
              </a:rPr>
              <a:t>Create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95273" y="5833200"/>
            <a:ext cx="1409700" cy="72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 err="1" smtClean="0">
                <a:solidFill>
                  <a:schemeClr val="bg1"/>
                </a:solidFill>
              </a:rPr>
              <a:t>Maintain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781174" y="1801813"/>
            <a:ext cx="7064375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400" b="1" dirty="0" err="1" smtClean="0">
                <a:solidFill>
                  <a:schemeClr val="tx1"/>
                </a:solidFill>
              </a:rPr>
              <a:t>Broad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tool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portfolio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for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simulation</a:t>
            </a:r>
            <a:r>
              <a:rPr lang="de-DE" sz="1400" dirty="0" smtClean="0">
                <a:solidFill>
                  <a:schemeClr val="tx1"/>
                </a:solidFill>
              </a:rPr>
              <a:t>, PLM-integration </a:t>
            </a:r>
            <a:r>
              <a:rPr lang="de-DE" sz="1400" dirty="0" err="1" smtClean="0">
                <a:solidFill>
                  <a:schemeClr val="tx1"/>
                </a:solidFill>
              </a:rPr>
              <a:t>and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migration</a:t>
            </a:r>
            <a:r>
              <a:rPr lang="de-DE" sz="1400" dirty="0" smtClean="0">
                <a:solidFill>
                  <a:schemeClr val="tx1"/>
                </a:solidFill>
              </a:rPr>
              <a:t>, </a:t>
            </a:r>
            <a:r>
              <a:rPr lang="de-DE" sz="1400" dirty="0" err="1" smtClean="0">
                <a:solidFill>
                  <a:schemeClr val="tx1"/>
                </a:solidFill>
              </a:rPr>
              <a:t>collaboration</a:t>
            </a:r>
            <a:r>
              <a:rPr lang="de-DE" sz="1400" dirty="0" smtClean="0">
                <a:solidFill>
                  <a:schemeClr val="tx1"/>
                </a:solidFill>
              </a:rPr>
              <a:t>, 3D-data </a:t>
            </a:r>
            <a:r>
              <a:rPr lang="de-DE" sz="1400" dirty="0" err="1" smtClean="0">
                <a:solidFill>
                  <a:schemeClr val="tx1"/>
                </a:solidFill>
              </a:rPr>
              <a:t>conversion</a:t>
            </a:r>
            <a:r>
              <a:rPr lang="de-DE" sz="1400" dirty="0" smtClean="0">
                <a:solidFill>
                  <a:schemeClr val="tx1"/>
                </a:solidFill>
              </a:rPr>
              <a:t>  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781172" y="2608090"/>
            <a:ext cx="7064375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400" dirty="0" err="1" smtClean="0">
                <a:solidFill>
                  <a:schemeClr val="tx1"/>
                </a:solidFill>
              </a:rPr>
              <a:t>Standardized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software</a:t>
            </a:r>
            <a:r>
              <a:rPr lang="de-DE" sz="1400" dirty="0" smtClean="0">
                <a:solidFill>
                  <a:schemeClr val="tx1"/>
                </a:solidFill>
              </a:rPr>
              <a:t>, </a:t>
            </a:r>
            <a:r>
              <a:rPr lang="de-DE" sz="1400" dirty="0" err="1" smtClean="0">
                <a:solidFill>
                  <a:schemeClr val="tx1"/>
                </a:solidFill>
              </a:rPr>
              <a:t>protocols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and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formats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within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entire</a:t>
            </a:r>
            <a:r>
              <a:rPr lang="de-DE" sz="1400" dirty="0" smtClean="0">
                <a:solidFill>
                  <a:schemeClr val="tx1"/>
                </a:solidFill>
              </a:rPr>
              <a:t> R&amp;D </a:t>
            </a:r>
            <a:r>
              <a:rPr lang="de-DE" sz="1400" dirty="0" err="1" smtClean="0">
                <a:solidFill>
                  <a:schemeClr val="tx1"/>
                </a:solidFill>
              </a:rPr>
              <a:t>network</a:t>
            </a:r>
            <a:r>
              <a:rPr lang="de-DE" sz="1400" dirty="0" smtClean="0">
                <a:solidFill>
                  <a:schemeClr val="tx1"/>
                </a:solidFill>
              </a:rPr>
              <a:t> in </a:t>
            </a:r>
            <a:r>
              <a:rPr lang="de-DE" sz="1400" dirty="0" err="1" smtClean="0">
                <a:solidFill>
                  <a:schemeClr val="tx1"/>
                </a:solidFill>
              </a:rPr>
              <a:t>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to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maintain</a:t>
            </a:r>
            <a:r>
              <a:rPr lang="de-DE" sz="1400" dirty="0" smtClean="0">
                <a:solidFill>
                  <a:schemeClr val="tx1"/>
                </a:solidFill>
              </a:rPr>
              <a:t> a </a:t>
            </a:r>
            <a:r>
              <a:rPr lang="de-DE" sz="1400" dirty="0" err="1" smtClean="0">
                <a:solidFill>
                  <a:schemeClr val="tx1"/>
                </a:solidFill>
              </a:rPr>
              <a:t>consistent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process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and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data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backbone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along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cyber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physical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value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chain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781173" y="3414367"/>
            <a:ext cx="7064375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400" b="1" dirty="0" err="1" smtClean="0">
                <a:solidFill>
                  <a:schemeClr val="tx1"/>
                </a:solidFill>
              </a:rPr>
              <a:t>Opening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systems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architecture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for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new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use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cases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and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business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models</a:t>
            </a:r>
            <a:r>
              <a:rPr lang="de-DE" sz="1400" dirty="0" smtClean="0">
                <a:solidFill>
                  <a:schemeClr val="tx1"/>
                </a:solidFill>
              </a:rPr>
              <a:t> (</a:t>
            </a:r>
            <a:r>
              <a:rPr lang="de-DE" sz="1400" dirty="0" err="1" smtClean="0">
                <a:solidFill>
                  <a:schemeClr val="tx1"/>
                </a:solidFill>
              </a:rPr>
              <a:t>including</a:t>
            </a:r>
            <a:r>
              <a:rPr lang="de-DE" sz="1400" dirty="0" smtClean="0">
                <a:solidFill>
                  <a:schemeClr val="tx1"/>
                </a:solidFill>
              </a:rPr>
              <a:t> also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social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systems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involved</a:t>
            </a:r>
            <a:r>
              <a:rPr lang="de-DE" sz="1400" dirty="0" smtClean="0">
                <a:solidFill>
                  <a:schemeClr val="tx1"/>
                </a:solidFill>
              </a:rPr>
              <a:t> - </a:t>
            </a:r>
            <a:r>
              <a:rPr lang="de-DE" sz="1400" dirty="0" err="1" smtClean="0">
                <a:solidFill>
                  <a:schemeClr val="tx1"/>
                </a:solidFill>
              </a:rPr>
              <a:t>problems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to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solved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those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who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are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capable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781172" y="4220644"/>
            <a:ext cx="7064375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400" dirty="0" smtClean="0">
                <a:solidFill>
                  <a:schemeClr val="tx1"/>
                </a:solidFill>
              </a:rPr>
              <a:t>9 out </a:t>
            </a:r>
            <a:r>
              <a:rPr lang="de-DE" sz="1400" dirty="0" err="1" smtClean="0">
                <a:solidFill>
                  <a:schemeClr val="tx1"/>
                </a:solidFill>
              </a:rPr>
              <a:t>of</a:t>
            </a:r>
            <a:r>
              <a:rPr lang="de-DE" sz="1400" dirty="0" smtClean="0">
                <a:solidFill>
                  <a:schemeClr val="tx1"/>
                </a:solidFill>
              </a:rPr>
              <a:t> 10 </a:t>
            </a:r>
            <a:r>
              <a:rPr lang="de-DE" sz="1400" dirty="0" err="1" smtClean="0">
                <a:solidFill>
                  <a:schemeClr val="tx1"/>
                </a:solidFill>
              </a:rPr>
              <a:t>ideas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fail</a:t>
            </a:r>
            <a:r>
              <a:rPr lang="de-DE" sz="1400" dirty="0" smtClean="0">
                <a:solidFill>
                  <a:schemeClr val="tx1"/>
                </a:solidFill>
              </a:rPr>
              <a:t> – </a:t>
            </a:r>
            <a:r>
              <a:rPr lang="de-DE" sz="1400" dirty="0" err="1">
                <a:solidFill>
                  <a:schemeClr val="tx1"/>
                </a:solidFill>
              </a:rPr>
              <a:t>a</a:t>
            </a:r>
            <a:r>
              <a:rPr lang="de-DE" sz="1400" dirty="0" err="1" smtClean="0">
                <a:solidFill>
                  <a:schemeClr val="tx1"/>
                </a:solidFill>
              </a:rPr>
              <a:t>dapt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„</a:t>
            </a:r>
            <a:r>
              <a:rPr lang="de-DE" sz="1400" b="1" dirty="0" err="1" smtClean="0">
                <a:solidFill>
                  <a:schemeClr val="tx1"/>
                </a:solidFill>
              </a:rPr>
              <a:t>venture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capital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approach</a:t>
            </a:r>
            <a:r>
              <a:rPr lang="de-DE" sz="1400" dirty="0" smtClean="0">
                <a:solidFill>
                  <a:schemeClr val="tx1"/>
                </a:solidFill>
              </a:rPr>
              <a:t>“ </a:t>
            </a:r>
            <a:r>
              <a:rPr lang="de-DE" sz="1400" dirty="0" err="1" smtClean="0">
                <a:solidFill>
                  <a:schemeClr val="tx1"/>
                </a:solidFill>
              </a:rPr>
              <a:t>through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coexisting</a:t>
            </a:r>
            <a:r>
              <a:rPr lang="de-DE" sz="1400" dirty="0" smtClean="0">
                <a:solidFill>
                  <a:schemeClr val="tx1"/>
                </a:solidFill>
              </a:rPr>
              <a:t> initiatives, </a:t>
            </a:r>
            <a:r>
              <a:rPr lang="de-DE" sz="1400" dirty="0" err="1" smtClean="0">
                <a:solidFill>
                  <a:schemeClr val="tx1"/>
                </a:solidFill>
              </a:rPr>
              <a:t>migration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and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redundancy</a:t>
            </a:r>
            <a:r>
              <a:rPr lang="de-DE" sz="1400" dirty="0" smtClean="0">
                <a:solidFill>
                  <a:schemeClr val="tx1"/>
                </a:solidFill>
              </a:rPr>
              <a:t> – </a:t>
            </a:r>
            <a:r>
              <a:rPr lang="de-DE" sz="1400" dirty="0" err="1" smtClean="0">
                <a:solidFill>
                  <a:schemeClr val="tx1"/>
                </a:solidFill>
              </a:rPr>
              <a:t>efficiency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follows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effectiveness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781172" y="5026921"/>
            <a:ext cx="7064375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400" b="1" dirty="0" err="1" smtClean="0">
                <a:solidFill>
                  <a:schemeClr val="tx1"/>
                </a:solidFill>
              </a:rPr>
              <a:t>Crafting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innovations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bit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bit</a:t>
            </a:r>
            <a:r>
              <a:rPr lang="de-DE" sz="1400" dirty="0" smtClean="0">
                <a:solidFill>
                  <a:schemeClr val="tx1"/>
                </a:solidFill>
              </a:rPr>
              <a:t> in a </a:t>
            </a:r>
            <a:r>
              <a:rPr lang="de-DE" sz="1400" dirty="0" err="1" smtClean="0">
                <a:solidFill>
                  <a:schemeClr val="tx1"/>
                </a:solidFill>
              </a:rPr>
              <a:t>continuously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improving</a:t>
            </a:r>
            <a:r>
              <a:rPr lang="de-DE" sz="1400" dirty="0" smtClean="0">
                <a:solidFill>
                  <a:schemeClr val="tx1"/>
                </a:solidFill>
              </a:rPr>
              <a:t>, </a:t>
            </a:r>
            <a:r>
              <a:rPr lang="de-DE" sz="1400" dirty="0" err="1" smtClean="0">
                <a:solidFill>
                  <a:schemeClr val="tx1"/>
                </a:solidFill>
              </a:rPr>
              <a:t>seamlessly-integrated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collaboration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atmosphere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781172" y="5833200"/>
            <a:ext cx="7064375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400" dirty="0" err="1" smtClean="0">
                <a:solidFill>
                  <a:schemeClr val="tx1"/>
                </a:solidFill>
              </a:rPr>
              <a:t>Safety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and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traceability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along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engineering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v</a:t>
            </a:r>
            <a:r>
              <a:rPr lang="de-DE" sz="1400" dirty="0" err="1" smtClean="0">
                <a:solidFill>
                  <a:schemeClr val="tx1"/>
                </a:solidFill>
              </a:rPr>
              <a:t>alue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>
                <a:solidFill>
                  <a:schemeClr val="tx1"/>
                </a:solidFill>
              </a:rPr>
              <a:t>c</a:t>
            </a:r>
            <a:r>
              <a:rPr lang="de-DE" sz="1400" smtClean="0">
                <a:solidFill>
                  <a:schemeClr val="tx1"/>
                </a:solidFill>
              </a:rPr>
              <a:t>hain</a:t>
            </a:r>
            <a:r>
              <a:rPr lang="de-DE" sz="1400" dirty="0" smtClean="0">
                <a:solidFill>
                  <a:schemeClr val="tx1"/>
                </a:solidFill>
              </a:rPr>
              <a:t> (e.g. </a:t>
            </a:r>
            <a:r>
              <a:rPr lang="de-DE" sz="1400" dirty="0" err="1" smtClean="0">
                <a:solidFill>
                  <a:schemeClr val="tx1"/>
                </a:solidFill>
              </a:rPr>
              <a:t>automated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data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transfers</a:t>
            </a:r>
            <a:r>
              <a:rPr lang="de-DE" sz="1400" dirty="0" smtClean="0">
                <a:solidFill>
                  <a:schemeClr val="tx1"/>
                </a:solidFill>
              </a:rPr>
              <a:t>) – </a:t>
            </a:r>
            <a:r>
              <a:rPr lang="de-DE" sz="1400" dirty="0" err="1" smtClean="0">
                <a:solidFill>
                  <a:schemeClr val="tx1"/>
                </a:solidFill>
              </a:rPr>
              <a:t>fostering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transparency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and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compliance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endParaRPr lang="de-DE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332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_TIS_Überblick_draft">
  <a:themeElements>
    <a:clrScheme name="MHP PowerPoint Farben">
      <a:dk1>
        <a:sysClr val="windowText" lastClr="000000"/>
      </a:dk1>
      <a:lt1>
        <a:sysClr val="window" lastClr="FFFFFF"/>
      </a:lt1>
      <a:dk2>
        <a:srgbClr val="000099"/>
      </a:dk2>
      <a:lt2>
        <a:srgbClr val="E6E6E6"/>
      </a:lt2>
      <a:accent1>
        <a:srgbClr val="000045"/>
      </a:accent1>
      <a:accent2>
        <a:srgbClr val="2C2CDC"/>
      </a:accent2>
      <a:accent3>
        <a:srgbClr val="8484DC"/>
      </a:accent3>
      <a:accent4>
        <a:srgbClr val="DEDEF2"/>
      </a:accent4>
      <a:accent5>
        <a:srgbClr val="575757"/>
      </a:accent5>
      <a:accent6>
        <a:srgbClr val="BEBEBE"/>
      </a:accent6>
      <a:hlink>
        <a:srgbClr val="0000FF"/>
      </a:hlink>
      <a:folHlink>
        <a:srgbClr val="00002E"/>
      </a:folHlink>
    </a:clrScheme>
    <a:fontScheme name="MHP 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accent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  <a:miter lim="800000"/>
          <a:headEnd type="none" w="lg" len="med"/>
          <a:tailEnd type="triangle" w="lg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95a625-976c-4e56-b784-f171a0b12987"/>
    <TaxKeywordTaxHTField xmlns="6095a625-976c-4e56-b784-f171a0b12987">
      <Terms xmlns="http://schemas.microsoft.com/office/infopath/2007/PartnerControls"/>
    </TaxKeywordTaxHTFiel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775DAA97BBBB4FAE005C7E40B0E312" ma:contentTypeVersion="" ma:contentTypeDescription="Create a new document." ma:contentTypeScope="" ma:versionID="f80b804dff5a48044971beff98550625">
  <xsd:schema xmlns:xsd="http://www.w3.org/2001/XMLSchema" xmlns:xs="http://www.w3.org/2001/XMLSchema" xmlns:p="http://schemas.microsoft.com/office/2006/metadata/properties" xmlns:ns2="6095a625-976c-4e56-b784-f171a0b12987" targetNamespace="http://schemas.microsoft.com/office/2006/metadata/properties" ma:root="true" ma:fieldsID="75c8cfdd8587f2e6049b3ae97d47fd47" ns2:_="">
    <xsd:import namespace="6095a625-976c-4e56-b784-f171a0b12987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5a625-976c-4e56-b784-f171a0b12987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bd50ed76-9f1c-4bc3-a47c-9cdf25026941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8bbe6f0c-7f1b-4a85-b3cf-3581ebe895d1}" ma:internalName="TaxCatchAll" ma:showField="CatchAllData" ma:web="6095a625-976c-4e56-b784-f171a0b129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300EC0-8C50-47F4-BDDB-77673072030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6095a625-976c-4e56-b784-f171a0b1298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1A99E97-5388-4923-BFE4-E2F8F970C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95a625-976c-4e56-b784-f171a0b129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SU_TIS_Überblick_draft</Template>
  <TotalTime>0</TotalTime>
  <Words>593</Words>
  <Application>Microsoft Office PowerPoint</Application>
  <PresentationFormat>On-screen Show (4:3)</PresentationFormat>
  <Paragraphs>103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Segoe UI</vt:lpstr>
      <vt:lpstr>Segoe UI Light</vt:lpstr>
      <vt:lpstr>Wingdings</vt:lpstr>
      <vt:lpstr>Wingdings 2</vt:lpstr>
      <vt:lpstr>SU_TIS_Überblick_draft</vt:lpstr>
      <vt:lpstr>Digital  Transformation</vt:lpstr>
      <vt:lpstr>PowerPoint Presentation</vt:lpstr>
      <vt:lpstr>Business Transformation – The consequent and systematic application of the theory of constraints uppon all relevant workflow-parameters.</vt:lpstr>
      <vt:lpstr>In a digital world the core economic life could appear to be centered on the processing of ever-greater numbers of new ideas into workable innovation.</vt:lpstr>
      <vt:lpstr>In order to maximize the innovative spirit of engineers, their capacity should be shifted from solving “complicated” towards solving “complex” tasks.</vt:lpstr>
      <vt:lpstr>PowerPoint Presentation</vt:lpstr>
      <vt:lpstr>In order to maximize the innovative spirit of engineers, their capacity should be shifted from solving “complicated” towards solving “complex” tasks.</vt:lpstr>
      <vt:lpstr>The larger part of complicated tasks should be automated via digital tools. Engineers could then become true digitally enabled „masters of complexity“.</vt:lpstr>
      <vt:lpstr>Digitization makes complication manageable and enables human talent to utilize complexity.</vt:lpstr>
      <vt:lpstr>PowerPoint Presentation</vt:lpstr>
    </vt:vector>
  </TitlesOfParts>
  <Company>MHP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 Appl</dc:creator>
  <cp:keywords/>
  <cp:lastModifiedBy>Cardoso-Castro, Pedro-Pablo</cp:lastModifiedBy>
  <cp:revision>172</cp:revision>
  <cp:lastPrinted>2016-03-09T15:27:28Z</cp:lastPrinted>
  <dcterms:created xsi:type="dcterms:W3CDTF">2012-01-30T13:12:13Z</dcterms:created>
  <dcterms:modified xsi:type="dcterms:W3CDTF">2016-09-23T12:29:04Z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0x010100A3775DAA97BBBB4FAE005C7E40B0E312</vt:lpwstr>
  </property>
  <property fmtid="{D5CDD505-2E9C-101B-9397-08002B2CF9AE}" pid="3" name="_NewReviewCycle">
    <vt:lpwstr/>
  </property>
  <property fmtid="{D5CDD505-2E9C-101B-9397-08002B2CF9AE}" pid="4" name="TaxKeyword">
    <vt:lpwstr/>
  </property>
</Properties>
</file>