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handoutMasterIdLst>
    <p:handoutMasterId r:id="rId20"/>
  </p:handoutMasterIdLst>
  <p:sldIdLst>
    <p:sldId id="328" r:id="rId5"/>
    <p:sldId id="360" r:id="rId6"/>
    <p:sldId id="361" r:id="rId7"/>
    <p:sldId id="357" r:id="rId8"/>
    <p:sldId id="349" r:id="rId9"/>
    <p:sldId id="359" r:id="rId10"/>
    <p:sldId id="371" r:id="rId11"/>
    <p:sldId id="352" r:id="rId12"/>
    <p:sldId id="353" r:id="rId13"/>
    <p:sldId id="381" r:id="rId14"/>
    <p:sldId id="374" r:id="rId15"/>
    <p:sldId id="377" r:id="rId16"/>
    <p:sldId id="382" r:id="rId17"/>
    <p:sldId id="380" r:id="rId18"/>
  </p:sldIdLst>
  <p:sldSz cx="9144000" cy="6858000" type="screen4x3"/>
  <p:notesSz cx="9926638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orient="horz" pos="1135">
          <p15:clr>
            <a:srgbClr val="A4A3A4"/>
          </p15:clr>
        </p15:guide>
        <p15:guide id="3" pos="5574">
          <p15:clr>
            <a:srgbClr val="A4A3A4"/>
          </p15:clr>
        </p15:guide>
        <p15:guide id="4" pos="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52FF29"/>
    <a:srgbClr val="F038BB"/>
    <a:srgbClr val="10C0BC"/>
    <a:srgbClr val="B61C02"/>
    <a:srgbClr val="336699"/>
    <a:srgbClr val="00002E"/>
    <a:srgbClr val="00004C"/>
    <a:srgbClr val="0000B0"/>
    <a:srgbClr val="2C2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3" autoAdjust="0"/>
    <p:restoredTop sz="95492" autoAdjust="0"/>
  </p:normalViewPr>
  <p:slideViewPr>
    <p:cSldViewPr snapToGrid="0" snapToObjects="1">
      <p:cViewPr varScale="1">
        <p:scale>
          <a:sx n="46" d="100"/>
          <a:sy n="46" d="100"/>
        </p:scale>
        <p:origin x="474" y="42"/>
      </p:cViewPr>
      <p:guideLst>
        <p:guide orient="horz" pos="4128"/>
        <p:guide orient="horz" pos="1135"/>
        <p:guide pos="5574"/>
        <p:guide pos="1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62"/>
    </p:cViewPr>
  </p:sorterViewPr>
  <p:notesViewPr>
    <p:cSldViewPr snapToGrid="0" snapToObjects="1">
      <p:cViewPr varScale="1">
        <p:scale>
          <a:sx n="91" d="100"/>
          <a:sy n="91" d="100"/>
        </p:scale>
        <p:origin x="2026" y="58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373" y="1"/>
            <a:ext cx="4301543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B4562D-BA7D-4E2E-A8F4-74D832AE1FF1}" type="datetimeFigureOut">
              <a:rPr lang="de-DE"/>
              <a:pPr>
                <a:defRPr/>
              </a:pPr>
              <a:t>05.10.2016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220"/>
            <a:ext cx="4301543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373" y="6456220"/>
            <a:ext cx="4301543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465B22-44D6-434C-B46A-73D6F62C56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034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373" y="1"/>
            <a:ext cx="4301543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DA87CB-5009-4A17-99E1-6393974C76B6}" type="datetimeFigureOut">
              <a:rPr lang="de-DE"/>
              <a:pPr>
                <a:defRPr/>
              </a:pPr>
              <a:t>05.10.2016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220"/>
            <a:ext cx="4301543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373" y="6456220"/>
            <a:ext cx="4301543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3C7D8F-B34F-4195-9975-6BC3FD46FA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496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C7D8F-B34F-4195-9975-6BC3FD46FA4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78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99BF5-2177-414B-8A81-41618E50EDB1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Folienbildplatzhalter 2"/>
          <p:cNvSpPr>
            <a:spLocks noGrp="1" noRot="1" noChangeAspect="1"/>
          </p:cNvSpPr>
          <p:nvPr>
            <p:ph type="sldImg"/>
          </p:nvPr>
        </p:nvSpPr>
        <p:spPr>
          <a:xfrm>
            <a:off x="1554163" y="684213"/>
            <a:ext cx="3730625" cy="2797175"/>
          </a:xfrm>
        </p:spPr>
      </p:sp>
      <p:sp>
        <p:nvSpPr>
          <p:cNvPr id="5" name="Notizen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46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 descr="MHP_LOGO_RGB.ai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903413"/>
            <a:ext cx="4679950" cy="285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76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in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0565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chlus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19553"/>
            <a:ext cx="9144793" cy="2926334"/>
          </a:xfrm>
          <a:prstGeom prst="rect">
            <a:avLst/>
          </a:prstGeom>
        </p:spPr>
      </p:pic>
      <p:sp>
        <p:nvSpPr>
          <p:cNvPr id="13" name="Rectangle 10"/>
          <p:cNvSpPr>
            <a:spLocks noChangeArrowheads="1"/>
          </p:cNvSpPr>
          <p:nvPr userDrawn="1"/>
        </p:nvSpPr>
        <p:spPr bwMode="gray">
          <a:xfrm>
            <a:off x="304839" y="4545129"/>
            <a:ext cx="8533130" cy="158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tabLst>
                <a:tab pos="2767937" algn="l"/>
                <a:tab pos="3529755" algn="l"/>
              </a:tabLst>
            </a:pPr>
            <a:endParaRPr lang="de-DE" sz="975" dirty="0">
              <a:solidFill>
                <a:schemeClr val="tx2"/>
              </a:solidFill>
              <a:latin typeface="Segoe UI"/>
              <a:cs typeface="Segoe UI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tabLst>
                <a:tab pos="2767937" algn="l"/>
                <a:tab pos="3529755" algn="l"/>
              </a:tabLst>
            </a:pPr>
            <a:r>
              <a:rPr lang="de-DE" sz="975" b="1" dirty="0">
                <a:solidFill>
                  <a:schemeClr val="tx2"/>
                </a:solidFill>
                <a:latin typeface="Segoe UI"/>
                <a:cs typeface="Segoe UI"/>
              </a:rPr>
              <a:t>Mieschke Hofmann und </a:t>
            </a:r>
            <a:r>
              <a:rPr lang="de-DE" sz="975" b="1" dirty="0" smtClean="0">
                <a:solidFill>
                  <a:schemeClr val="tx2"/>
                </a:solidFill>
                <a:latin typeface="Segoe UI"/>
                <a:cs typeface="Segoe UI"/>
              </a:rPr>
              <a:t>Partner – A Porsche Company</a:t>
            </a:r>
            <a:r>
              <a:rPr lang="de-DE" sz="975" b="1" dirty="0">
                <a:solidFill>
                  <a:schemeClr val="tx2"/>
                </a:solidFill>
                <a:latin typeface="Segoe UI"/>
                <a:cs typeface="Segoe UI"/>
              </a:rPr>
              <a:t/>
            </a:r>
            <a:br>
              <a:rPr lang="de-DE" sz="975" b="1" dirty="0">
                <a:solidFill>
                  <a:schemeClr val="tx2"/>
                </a:solidFill>
                <a:latin typeface="Segoe UI"/>
                <a:cs typeface="Segoe UI"/>
              </a:rPr>
            </a:br>
            <a:r>
              <a:rPr lang="de-DE" sz="975" dirty="0">
                <a:solidFill>
                  <a:schemeClr val="tx2"/>
                </a:solidFill>
                <a:latin typeface="Segoe UI"/>
                <a:cs typeface="Segoe UI"/>
              </a:rPr>
              <a:t>Gesellschaft für Management- und IT-Beratung mbH</a:t>
            </a:r>
            <a:br>
              <a:rPr lang="de-DE" sz="975" dirty="0">
                <a:solidFill>
                  <a:schemeClr val="tx2"/>
                </a:solidFill>
                <a:latin typeface="Segoe UI"/>
                <a:cs typeface="Segoe UI"/>
              </a:rPr>
            </a:br>
            <a:r>
              <a:rPr lang="de-DE" sz="975" dirty="0">
                <a:solidFill>
                  <a:schemeClr val="tx2"/>
                </a:solidFill>
                <a:latin typeface="Segoe UI"/>
                <a:cs typeface="Segoe UI"/>
              </a:rPr>
              <a:t/>
            </a:r>
            <a:br>
              <a:rPr lang="de-DE" sz="975" dirty="0">
                <a:solidFill>
                  <a:schemeClr val="tx2"/>
                </a:solidFill>
                <a:latin typeface="Segoe UI"/>
                <a:cs typeface="Segoe UI"/>
              </a:rPr>
            </a:br>
            <a:r>
              <a:rPr lang="de-DE" sz="975" dirty="0">
                <a:solidFill>
                  <a:schemeClr val="tx2"/>
                </a:solidFill>
                <a:latin typeface="Segoe UI"/>
                <a:cs typeface="Segoe UI"/>
              </a:rPr>
              <a:t>Film- und Medienzentrum  l  Königsallee 49  l  D-71638 Ludwigsburg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tabLst>
                <a:tab pos="2767937" algn="l"/>
                <a:tab pos="3529755" algn="l"/>
              </a:tabLst>
            </a:pPr>
            <a:r>
              <a:rPr lang="de-DE" sz="975" dirty="0">
                <a:solidFill>
                  <a:schemeClr val="tx2"/>
                </a:solidFill>
                <a:latin typeface="Segoe UI"/>
                <a:cs typeface="Segoe UI"/>
                <a:sym typeface="Wingdings 2" charset="0"/>
              </a:rPr>
              <a:t>Telefon +49 (0)7141 7856-0  l  Fax +49 (0)7141 7856-199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tabLst>
                <a:tab pos="2767937" algn="l"/>
                <a:tab pos="3529755" algn="l"/>
              </a:tabLst>
            </a:pPr>
            <a:r>
              <a:rPr lang="de-DE" sz="975" dirty="0" err="1">
                <a:solidFill>
                  <a:schemeClr val="tx2"/>
                </a:solidFill>
                <a:latin typeface="Segoe UI"/>
                <a:cs typeface="Segoe UI"/>
                <a:sym typeface="Wingdings 2" charset="0"/>
              </a:rPr>
              <a:t>eMail</a:t>
            </a:r>
            <a:r>
              <a:rPr lang="de-DE" sz="975" dirty="0">
                <a:solidFill>
                  <a:schemeClr val="tx2"/>
                </a:solidFill>
                <a:latin typeface="Segoe UI"/>
                <a:cs typeface="Segoe UI"/>
                <a:sym typeface="Wingdings 2" charset="0"/>
              </a:rPr>
              <a:t> info@mhp.com  l  Internet www.mhp.com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04841" y="3325518"/>
            <a:ext cx="5832440" cy="623551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9pPr>
          </a:lstStyle>
          <a:p>
            <a:r>
              <a:rPr lang="de-DE" dirty="0" smtClean="0"/>
              <a:t>Dr. Markus Junginger</a:t>
            </a:r>
            <a:endParaRPr lang="de-DE" dirty="0"/>
          </a:p>
          <a:p>
            <a:r>
              <a:rPr lang="de-DE" dirty="0" smtClean="0"/>
              <a:t>markus.junginger@mhp.com</a:t>
            </a:r>
            <a:endParaRPr lang="de-DE" dirty="0"/>
          </a:p>
        </p:txBody>
      </p:sp>
      <p:sp>
        <p:nvSpPr>
          <p:cNvPr id="18" name="Titel 1"/>
          <p:cNvSpPr txBox="1">
            <a:spLocks/>
          </p:cNvSpPr>
          <p:nvPr userDrawn="1"/>
        </p:nvSpPr>
        <p:spPr bwMode="gray">
          <a:xfrm>
            <a:off x="304841" y="1988841"/>
            <a:ext cx="5832440" cy="103251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/>
                <a:ea typeface="+mj-ea"/>
                <a:cs typeface="+mj-cs"/>
              </a:defRPr>
            </a:lvl1pPr>
          </a:lstStyle>
          <a:p>
            <a:r>
              <a:rPr lang="de-DE" sz="2700" dirty="0" err="1" smtClean="0"/>
              <a:t>Thanks</a:t>
            </a:r>
            <a:r>
              <a:rPr lang="de-DE" sz="2700" baseline="0" dirty="0" smtClean="0"/>
              <a:t> a </a:t>
            </a:r>
            <a:r>
              <a:rPr lang="de-DE" sz="2700" baseline="0" dirty="0" err="1" smtClean="0"/>
              <a:t>lot</a:t>
            </a:r>
            <a:r>
              <a:rPr lang="de-DE" sz="2700" baseline="0" dirty="0" smtClean="0"/>
              <a:t> </a:t>
            </a:r>
            <a:endParaRPr lang="de-DE" sz="27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© 2016 MHP – A Porsche Company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7513078" y="6597654"/>
            <a:ext cx="1043978" cy="2603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75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09/02/2016 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5" descr="back4 Kop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6" descr="MHP_LOGO_RGB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0"/>
            <a:ext cx="17097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>
            <a:spLocks noChangeArrowheads="1"/>
          </p:cNvSpPr>
          <p:nvPr userDrawn="1"/>
        </p:nvSpPr>
        <p:spPr bwMode="auto">
          <a:xfrm>
            <a:off x="295275" y="6626225"/>
            <a:ext cx="57721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defRPr/>
            </a:pPr>
            <a:r>
              <a:rPr lang="de-DE" sz="900" dirty="0" smtClean="0">
                <a:solidFill>
                  <a:srgbClr val="9A9A9A"/>
                </a:solidFill>
                <a:cs typeface="Segoe UI" pitchFamily="34" charset="0"/>
              </a:rPr>
              <a:t>© 2014 </a:t>
            </a:r>
            <a:r>
              <a:rPr lang="de-DE" sz="900" dirty="0" err="1" smtClean="0">
                <a:solidFill>
                  <a:srgbClr val="9A9A9A"/>
                </a:solidFill>
                <a:cs typeface="Segoe UI" pitchFamily="34" charset="0"/>
              </a:rPr>
              <a:t>Mieschke</a:t>
            </a:r>
            <a:r>
              <a:rPr lang="de-DE" sz="900" dirty="0" smtClean="0">
                <a:solidFill>
                  <a:srgbClr val="9A9A9A"/>
                </a:solidFill>
                <a:cs typeface="Segoe UI" pitchFamily="34" charset="0"/>
              </a:rPr>
              <a:t> Hofmann und Partner Gesellschaft für Management- und IT-Beratung mbH 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95175" y="4774177"/>
            <a:ext cx="7127975" cy="430887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95175" y="4340711"/>
            <a:ext cx="7127975" cy="430887"/>
          </a:xfrm>
        </p:spPr>
        <p:txBody>
          <a:bodyPr lIns="0" tIns="0" rIns="0" bIns="0" anchor="b">
            <a:sp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295175" y="6231856"/>
            <a:ext cx="8553550" cy="3213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Clr>
                <a:schemeClr val="accent6"/>
              </a:buClr>
              <a:buSzPct val="75000"/>
              <a:buFont typeface="Wingdings" charset="2"/>
              <a:buNone/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742950" indent="-285750">
              <a:lnSpc>
                <a:spcPct val="110000"/>
              </a:lnSpc>
              <a:buClr>
                <a:schemeClr val="accent6"/>
              </a:buClr>
              <a:buSzPct val="75000"/>
              <a:buFont typeface="Wingdings" charset="2"/>
              <a:buChar char="§"/>
              <a:defRPr sz="1800"/>
            </a:lvl2pPr>
            <a:lvl3pPr marL="1143000" indent="-228600">
              <a:lnSpc>
                <a:spcPct val="110000"/>
              </a:lnSpc>
              <a:buClr>
                <a:schemeClr val="accent6"/>
              </a:buClr>
              <a:buFont typeface="Wingdings" charset="2"/>
              <a:buChar char="§"/>
              <a:defRPr sz="1400"/>
            </a:lvl3pPr>
            <a:lvl4pPr>
              <a:lnSpc>
                <a:spcPct val="110000"/>
              </a:lnSpc>
              <a:defRPr sz="14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036074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1041400"/>
            <a:ext cx="9144000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accent1"/>
              </a:solidFill>
            </a:endParaRPr>
          </a:p>
        </p:txBody>
      </p:sp>
      <p:pic>
        <p:nvPicPr>
          <p:cNvPr id="6" name="Bild 6" descr="MHP_LOGO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0"/>
            <a:ext cx="17097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>
            <a:spLocks noChangeArrowheads="1"/>
          </p:cNvSpPr>
          <p:nvPr userDrawn="1"/>
        </p:nvSpPr>
        <p:spPr bwMode="auto">
          <a:xfrm>
            <a:off x="295275" y="6626225"/>
            <a:ext cx="57721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defRPr/>
            </a:pPr>
            <a:r>
              <a:rPr lang="de-DE" sz="900" dirty="0" smtClean="0">
                <a:solidFill>
                  <a:srgbClr val="9A9A9A"/>
                </a:solidFill>
                <a:cs typeface="Segoe UI" pitchFamily="34" charset="0"/>
              </a:rPr>
              <a:t>© 2014 </a:t>
            </a:r>
            <a:r>
              <a:rPr lang="de-DE" sz="900" dirty="0" err="1" smtClean="0">
                <a:solidFill>
                  <a:srgbClr val="9A9A9A"/>
                </a:solidFill>
                <a:cs typeface="Segoe UI" pitchFamily="34" charset="0"/>
              </a:rPr>
              <a:t>Mieschke</a:t>
            </a:r>
            <a:r>
              <a:rPr lang="de-DE" sz="900" dirty="0" smtClean="0">
                <a:solidFill>
                  <a:srgbClr val="9A9A9A"/>
                </a:solidFill>
                <a:cs typeface="Segoe UI" pitchFamily="34" charset="0"/>
              </a:rPr>
              <a:t> Hofmann und Partner Gesellschaft für Management- und IT-Beratung mbH 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95175" y="4774177"/>
            <a:ext cx="7127975" cy="430887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95175" y="4340711"/>
            <a:ext cx="7127975" cy="430887"/>
          </a:xfrm>
        </p:spPr>
        <p:txBody>
          <a:bodyPr lIns="0" tIns="0" rIns="0" bIns="0" anchor="b">
            <a:sp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295175" y="6231856"/>
            <a:ext cx="8553550" cy="3213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Clr>
                <a:schemeClr val="accent6"/>
              </a:buClr>
              <a:buSzPct val="75000"/>
              <a:buFont typeface="Wingdings" charset="2"/>
              <a:buNone/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742950" indent="-285750">
              <a:lnSpc>
                <a:spcPct val="110000"/>
              </a:lnSpc>
              <a:buClr>
                <a:schemeClr val="accent6"/>
              </a:buClr>
              <a:buSzPct val="75000"/>
              <a:buFont typeface="Wingdings" charset="2"/>
              <a:buChar char="§"/>
              <a:defRPr sz="1800"/>
            </a:lvl2pPr>
            <a:lvl3pPr marL="1143000" indent="-228600">
              <a:lnSpc>
                <a:spcPct val="110000"/>
              </a:lnSpc>
              <a:buClr>
                <a:schemeClr val="accent6"/>
              </a:buClr>
              <a:buFont typeface="Wingdings" charset="2"/>
              <a:buChar char="§"/>
              <a:defRPr sz="1400"/>
            </a:lvl3pPr>
            <a:lvl4pPr>
              <a:lnSpc>
                <a:spcPct val="110000"/>
              </a:lnSpc>
              <a:defRPr sz="14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209156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Kund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rrowheads="1"/>
          </p:cNvSpPr>
          <p:nvPr userDrawn="1"/>
        </p:nvSpPr>
        <p:spPr bwMode="auto">
          <a:xfrm>
            <a:off x="295275" y="6626225"/>
            <a:ext cx="57737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defRPr/>
            </a:pPr>
            <a:r>
              <a:rPr lang="de-DE" sz="900" dirty="0" smtClean="0">
                <a:solidFill>
                  <a:srgbClr val="9A9A9A"/>
                </a:solidFill>
                <a:cs typeface="Segoe UI" pitchFamily="34" charset="0"/>
              </a:rPr>
              <a:t>© 2014 </a:t>
            </a:r>
            <a:r>
              <a:rPr lang="de-DE" sz="900" dirty="0" err="1" smtClean="0">
                <a:solidFill>
                  <a:srgbClr val="9A9A9A"/>
                </a:solidFill>
                <a:cs typeface="Segoe UI" pitchFamily="34" charset="0"/>
              </a:rPr>
              <a:t>Mieschke</a:t>
            </a:r>
            <a:r>
              <a:rPr lang="de-DE" sz="900" dirty="0" smtClean="0">
                <a:solidFill>
                  <a:srgbClr val="9A9A9A"/>
                </a:solidFill>
                <a:cs typeface="Segoe UI" pitchFamily="34" charset="0"/>
              </a:rPr>
              <a:t> Hofmann und Partner Gesellschaft für Management- und IT-Beratung mbH </a:t>
            </a:r>
          </a:p>
        </p:txBody>
      </p:sp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7840663" y="6626225"/>
            <a:ext cx="10048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r">
              <a:defRPr/>
            </a:pPr>
            <a:fld id="{A8871CF7-F56E-472A-AE79-659958822664}" type="slidenum">
              <a:rPr lang="de-DE" sz="900" smtClean="0">
                <a:solidFill>
                  <a:srgbClr val="9A9A9A"/>
                </a:solidFill>
                <a:cs typeface="Segoe UI" pitchFamily="34" charset="0"/>
              </a:rPr>
              <a:pPr algn="r">
                <a:defRPr/>
              </a:pPr>
              <a:t>‹#›</a:t>
            </a:fld>
            <a:endParaRPr lang="de-DE" sz="900" smtClean="0">
              <a:solidFill>
                <a:srgbClr val="9A9A9A"/>
              </a:solidFill>
              <a:cs typeface="Segoe UI" pitchFamily="34" charset="0"/>
            </a:endParaRPr>
          </a:p>
        </p:txBody>
      </p:sp>
      <p:pic>
        <p:nvPicPr>
          <p:cNvPr id="5" name="Bild 7" descr="MHP_LOGO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0"/>
            <a:ext cx="17097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 userDrawn="1"/>
        </p:nvSpPr>
        <p:spPr>
          <a:xfrm>
            <a:off x="295275" y="966788"/>
            <a:ext cx="6654800" cy="3127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 baseline="0">
                <a:solidFill>
                  <a:schemeClr val="tx2"/>
                </a:solidFill>
                <a:latin typeface="Segoe UI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z="2000" dirty="0" smtClean="0"/>
              <a:t>Eine Präsentation für</a:t>
            </a:r>
            <a:endParaRPr lang="de-DE" sz="2000" dirty="0"/>
          </a:p>
        </p:txBody>
      </p:sp>
      <p:sp>
        <p:nvSpPr>
          <p:cNvPr id="9" name="Inhaltsplatzhalter 11"/>
          <p:cNvSpPr>
            <a:spLocks noGrp="1"/>
          </p:cNvSpPr>
          <p:nvPr>
            <p:ph sz="quarter" idx="14"/>
          </p:nvPr>
        </p:nvSpPr>
        <p:spPr>
          <a:xfrm>
            <a:off x="1719262" y="1822235"/>
            <a:ext cx="5703887" cy="3773022"/>
          </a:xfrm>
        </p:spPr>
        <p:txBody>
          <a:bodyPr lIns="0" tIns="0" rIns="0" bIns="127000" anchor="ctr" anchorCtr="0">
            <a:noAutofit/>
          </a:bodyPr>
          <a:lstStyle>
            <a:lvl1pPr marL="0" indent="0">
              <a:buClr>
                <a:schemeClr val="tx2"/>
              </a:buClr>
              <a:buSzPct val="100000"/>
              <a:buFont typeface="Wingdings" pitchFamily="2" charset="2"/>
              <a:buNone/>
              <a:defRPr sz="1600"/>
            </a:lvl1pPr>
            <a:lvl2pPr marL="742950" indent="-285750">
              <a:buClr>
                <a:schemeClr val="tx2"/>
              </a:buClr>
              <a:buSzPct val="100000"/>
              <a:buFont typeface="Wingdings" charset="2"/>
              <a:buChar char="§"/>
              <a:defRPr sz="1600"/>
            </a:lvl2pPr>
            <a:lvl3pPr marL="1143000" indent="-228600">
              <a:buClr>
                <a:schemeClr val="tx2"/>
              </a:buClr>
              <a:buSzPct val="100000"/>
              <a:buFont typeface="Wingdings" charset="2"/>
              <a:buChar char="§"/>
              <a:defRPr sz="1400"/>
            </a:lvl3pPr>
            <a:lvl4pPr>
              <a:buClr>
                <a:schemeClr val="tx2"/>
              </a:buClr>
              <a:buSzPct val="100000"/>
              <a:defRPr sz="1400"/>
            </a:lvl4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65839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046163"/>
            <a:ext cx="9144000" cy="5811837"/>
          </a:xfrm>
          <a:prstGeom prst="rect">
            <a:avLst/>
          </a:prstGeom>
          <a:gradFill>
            <a:gsLst>
              <a:gs pos="0">
                <a:srgbClr val="00003B"/>
              </a:gs>
              <a:gs pos="100000">
                <a:srgbClr val="000045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" name="Bild 11" descr="MHP_LOGO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0"/>
            <a:ext cx="17097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295275" y="625475"/>
            <a:ext cx="7016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de-DE" sz="1600" smtClean="0">
                <a:solidFill>
                  <a:srgbClr val="575757"/>
                </a:solidFill>
              </a:rPr>
              <a:t>Agenda</a:t>
            </a: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295275" y="6626225"/>
            <a:ext cx="57737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defRPr/>
            </a:pPr>
            <a:r>
              <a:rPr lang="de-DE" sz="900" dirty="0" smtClean="0">
                <a:solidFill>
                  <a:srgbClr val="9A9A9A"/>
                </a:solidFill>
                <a:cs typeface="Segoe UI" pitchFamily="34" charset="0"/>
              </a:rPr>
              <a:t>© 2014 </a:t>
            </a:r>
            <a:r>
              <a:rPr lang="de-DE" sz="900" dirty="0" err="1" smtClean="0">
                <a:solidFill>
                  <a:srgbClr val="9A9A9A"/>
                </a:solidFill>
                <a:cs typeface="Segoe UI" pitchFamily="34" charset="0"/>
              </a:rPr>
              <a:t>Mieschke</a:t>
            </a:r>
            <a:r>
              <a:rPr lang="de-DE" sz="900" dirty="0" smtClean="0">
                <a:solidFill>
                  <a:srgbClr val="9A9A9A"/>
                </a:solidFill>
                <a:cs typeface="Segoe UI" pitchFamily="34" charset="0"/>
              </a:rPr>
              <a:t> Hofmann und Partner Gesellschaft für Management- und IT-Beratung mbH </a:t>
            </a:r>
          </a:p>
        </p:txBody>
      </p:sp>
      <p:sp>
        <p:nvSpPr>
          <p:cNvPr id="7" name="Textfeld 6"/>
          <p:cNvSpPr txBox="1">
            <a:spLocks noChangeArrowheads="1"/>
          </p:cNvSpPr>
          <p:nvPr userDrawn="1"/>
        </p:nvSpPr>
        <p:spPr bwMode="auto">
          <a:xfrm>
            <a:off x="7840663" y="6626225"/>
            <a:ext cx="10048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r">
              <a:defRPr/>
            </a:pPr>
            <a:fld id="{2FA909AB-F759-46BA-88DC-48E446AFC222}" type="slidenum">
              <a:rPr lang="de-DE" sz="900" smtClean="0">
                <a:solidFill>
                  <a:srgbClr val="9A9A9A"/>
                </a:solidFill>
                <a:cs typeface="Segoe UI" pitchFamily="34" charset="0"/>
              </a:rPr>
              <a:pPr algn="r">
                <a:defRPr/>
              </a:pPr>
              <a:t>‹#›</a:t>
            </a:fld>
            <a:endParaRPr lang="de-DE" sz="900" smtClean="0">
              <a:solidFill>
                <a:srgbClr val="9A9A9A"/>
              </a:solidFill>
              <a:cs typeface="Segoe UI" pitchFamily="34" charset="0"/>
            </a:endParaRP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295275" y="1800000"/>
            <a:ext cx="8544385" cy="4744800"/>
          </a:xfrm>
        </p:spPr>
        <p:txBody>
          <a:bodyPr lIns="0" tIns="0" rIns="0" bIns="127000" anchor="t" anchorCtr="0">
            <a:noAutofit/>
          </a:bodyPr>
          <a:lstStyle>
            <a:lvl1pPr marL="457200" indent="-457200">
              <a:lnSpc>
                <a:spcPct val="150000"/>
              </a:lnSpc>
              <a:buClrTx/>
              <a:buSzPct val="100000"/>
              <a:buFont typeface="Wingdings" charset="2"/>
              <a:buAutoNum type="arabicPlain"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50000"/>
              </a:lnSpc>
              <a:buClrTx/>
              <a:buSzPct val="75000"/>
              <a:buFont typeface="Wingdings" charset="2"/>
              <a:buChar char="§"/>
              <a:defRPr sz="2000" baseline="0">
                <a:solidFill>
                  <a:schemeClr val="bg1"/>
                </a:solidFill>
              </a:defRPr>
            </a:lvl2pPr>
            <a:lvl3pPr marL="1143000" indent="-228600">
              <a:lnSpc>
                <a:spcPct val="150000"/>
              </a:lnSpc>
              <a:buClrTx/>
              <a:buFont typeface="Wingdings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buClrTx/>
              <a:defRPr sz="1400">
                <a:solidFill>
                  <a:schemeClr val="bg1"/>
                </a:solidFill>
              </a:defRPr>
            </a:lvl4pPr>
            <a:lvl5pPr>
              <a:buClrTx/>
              <a:defRPr sz="1200" baseline="0"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358970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7" descr="MHP_LOGO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0"/>
            <a:ext cx="17097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295275" y="6626225"/>
            <a:ext cx="57737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defRPr/>
            </a:pPr>
            <a:r>
              <a:rPr lang="de-DE" sz="900" dirty="0" smtClean="0">
                <a:solidFill>
                  <a:srgbClr val="9A9A9A"/>
                </a:solidFill>
                <a:cs typeface="Segoe UI" pitchFamily="34" charset="0"/>
              </a:rPr>
              <a:t>© 2016 </a:t>
            </a:r>
            <a:r>
              <a:rPr lang="de-DE" sz="900" dirty="0" err="1" smtClean="0">
                <a:solidFill>
                  <a:srgbClr val="9A9A9A"/>
                </a:solidFill>
                <a:cs typeface="Segoe UI" pitchFamily="34" charset="0"/>
              </a:rPr>
              <a:t>Mieschke</a:t>
            </a:r>
            <a:r>
              <a:rPr lang="de-DE" sz="900" dirty="0" smtClean="0">
                <a:solidFill>
                  <a:srgbClr val="9A9A9A"/>
                </a:solidFill>
                <a:cs typeface="Segoe UI" pitchFamily="34" charset="0"/>
              </a:rPr>
              <a:t> Hofmann und Partner Gesellschaft für Management- und IT-Beratung mbH </a:t>
            </a:r>
          </a:p>
        </p:txBody>
      </p:sp>
      <p:sp>
        <p:nvSpPr>
          <p:cNvPr id="7" name="Textfeld 6"/>
          <p:cNvSpPr txBox="1">
            <a:spLocks noChangeArrowheads="1"/>
          </p:cNvSpPr>
          <p:nvPr userDrawn="1"/>
        </p:nvSpPr>
        <p:spPr bwMode="auto">
          <a:xfrm>
            <a:off x="7840663" y="6626225"/>
            <a:ext cx="10048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r">
              <a:defRPr/>
            </a:pPr>
            <a:fld id="{4C84CC51-E699-423F-A694-A23E54732A2B}" type="slidenum">
              <a:rPr lang="de-DE" sz="900" smtClean="0">
                <a:solidFill>
                  <a:srgbClr val="9A9A9A"/>
                </a:solidFill>
                <a:cs typeface="Segoe UI" pitchFamily="34" charset="0"/>
              </a:rPr>
              <a:pPr algn="r">
                <a:defRPr/>
              </a:pPr>
              <a:t>‹#›</a:t>
            </a:fld>
            <a:endParaRPr lang="de-DE" sz="900" smtClean="0">
              <a:solidFill>
                <a:srgbClr val="9A9A9A"/>
              </a:solidFill>
              <a:cs typeface="Segoe UI" pitchFamily="34" charset="0"/>
            </a:endParaRPr>
          </a:p>
        </p:txBody>
      </p:sp>
      <p:sp>
        <p:nvSpPr>
          <p:cNvPr id="12" name="Inhaltsplatzhalter 11"/>
          <p:cNvSpPr>
            <a:spLocks noGrp="1" noChangeAspect="1"/>
          </p:cNvSpPr>
          <p:nvPr>
            <p:ph sz="quarter" idx="11"/>
          </p:nvPr>
        </p:nvSpPr>
        <p:spPr>
          <a:xfrm>
            <a:off x="295275" y="1800000"/>
            <a:ext cx="8550275" cy="4744800"/>
          </a:xfrm>
        </p:spPr>
        <p:txBody>
          <a:bodyPr lIns="0" tIns="0" rIns="0" bIns="127000">
            <a:noAutofit/>
          </a:bodyPr>
          <a:lstStyle>
            <a:lvl1pPr marL="285750" indent="-285750">
              <a:buClr>
                <a:schemeClr val="tx2"/>
              </a:buClr>
              <a:buSzPct val="100000"/>
              <a:buFont typeface="Wingdings" pitchFamily="2" charset="2"/>
              <a:buChar char="§"/>
              <a:defRPr sz="1600"/>
            </a:lvl1pPr>
            <a:lvl2pPr marL="742950" indent="-285750">
              <a:buClr>
                <a:schemeClr val="tx2"/>
              </a:buClr>
              <a:buSzPct val="100000"/>
              <a:buFont typeface="Wingdings" charset="2"/>
              <a:buChar char="§"/>
              <a:defRPr sz="1600"/>
            </a:lvl2pPr>
            <a:lvl3pPr marL="1143000" indent="-228600">
              <a:buClr>
                <a:schemeClr val="tx2"/>
              </a:buClr>
              <a:buFont typeface="Wingdings" charset="2"/>
              <a:buChar char="§"/>
              <a:defRPr sz="14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295274" y="972366"/>
            <a:ext cx="8550276" cy="615553"/>
          </a:xfrm>
        </p:spPr>
        <p:txBody>
          <a:bodyPr lIns="0" tIns="0" rIns="0" bIns="0" anchor="t">
            <a:spAutoFit/>
          </a:bodyPr>
          <a:lstStyle>
            <a:lvl1pPr algn="l">
              <a:lnSpc>
                <a:spcPct val="100000"/>
              </a:lnSpc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95275" y="295275"/>
            <a:ext cx="7127875" cy="528996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Tx/>
              <a:buNone/>
              <a:defRPr sz="1600" kern="0" cap="none" spc="20" baseline="0">
                <a:solidFill>
                  <a:srgbClr val="575757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FontTx/>
              <a:buNone/>
              <a:defRPr sz="1300" kern="0" cap="all" spc="80"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 sz="1300" kern="0" cap="all" spc="80"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 sz="1300" kern="0" cap="all" spc="80"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 sz="1300" kern="0" cap="all" spc="8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8610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Inhalte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7" descr="MHP_LOGO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0"/>
            <a:ext cx="17097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>
            <a:spLocks noChangeArrowheads="1"/>
          </p:cNvSpPr>
          <p:nvPr userDrawn="1"/>
        </p:nvSpPr>
        <p:spPr bwMode="auto">
          <a:xfrm>
            <a:off x="295275" y="6626225"/>
            <a:ext cx="57737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defRPr/>
            </a:pPr>
            <a:r>
              <a:rPr lang="de-DE" sz="900" dirty="0" smtClean="0">
                <a:solidFill>
                  <a:srgbClr val="9A9A9A"/>
                </a:solidFill>
                <a:cs typeface="Segoe UI" pitchFamily="34" charset="0"/>
              </a:rPr>
              <a:t>© 2016 </a:t>
            </a:r>
            <a:r>
              <a:rPr lang="de-DE" sz="900" dirty="0" err="1" smtClean="0">
                <a:solidFill>
                  <a:srgbClr val="9A9A9A"/>
                </a:solidFill>
                <a:cs typeface="Segoe UI" pitchFamily="34" charset="0"/>
              </a:rPr>
              <a:t>Mieschke</a:t>
            </a:r>
            <a:r>
              <a:rPr lang="de-DE" sz="900" dirty="0" smtClean="0">
                <a:solidFill>
                  <a:srgbClr val="9A9A9A"/>
                </a:solidFill>
                <a:cs typeface="Segoe UI" pitchFamily="34" charset="0"/>
              </a:rPr>
              <a:t> Hofmann und Partner Gesellschaft für Management- und IT-Beratung mbH </a:t>
            </a:r>
          </a:p>
        </p:txBody>
      </p:sp>
      <p:sp>
        <p:nvSpPr>
          <p:cNvPr id="8" name="Textfeld 7"/>
          <p:cNvSpPr txBox="1">
            <a:spLocks noChangeArrowheads="1"/>
          </p:cNvSpPr>
          <p:nvPr userDrawn="1"/>
        </p:nvSpPr>
        <p:spPr bwMode="auto">
          <a:xfrm>
            <a:off x="7840663" y="6626225"/>
            <a:ext cx="10048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r">
              <a:defRPr/>
            </a:pPr>
            <a:fld id="{4557A622-4037-493E-9435-890006CB3D78}" type="slidenum">
              <a:rPr lang="de-DE" sz="900" smtClean="0">
                <a:solidFill>
                  <a:srgbClr val="9A9A9A"/>
                </a:solidFill>
                <a:cs typeface="Segoe UI" pitchFamily="34" charset="0"/>
              </a:rPr>
              <a:pPr algn="r">
                <a:defRPr/>
              </a:pPr>
              <a:t>‹#›</a:t>
            </a:fld>
            <a:endParaRPr lang="de-DE" sz="900" smtClean="0">
              <a:solidFill>
                <a:srgbClr val="9A9A9A"/>
              </a:solidFill>
              <a:cs typeface="Segoe UI" pitchFamily="34" charset="0"/>
            </a:endParaRPr>
          </a:p>
        </p:txBody>
      </p:sp>
      <p:sp>
        <p:nvSpPr>
          <p:cNvPr id="10" name="Inhaltsplatzhalter 11"/>
          <p:cNvSpPr>
            <a:spLocks noGrp="1"/>
          </p:cNvSpPr>
          <p:nvPr>
            <p:ph sz="quarter" idx="11"/>
          </p:nvPr>
        </p:nvSpPr>
        <p:spPr>
          <a:xfrm>
            <a:off x="295275" y="1800000"/>
            <a:ext cx="4187191" cy="4744800"/>
          </a:xfrm>
        </p:spPr>
        <p:txBody>
          <a:bodyPr lIns="0" tIns="0" rIns="0" bIns="127000">
            <a:noAutofit/>
          </a:bodyPr>
          <a:lstStyle>
            <a:lvl1pPr marL="285750" indent="-285750">
              <a:buClr>
                <a:schemeClr val="tx2"/>
              </a:buClr>
              <a:buSzPct val="100000"/>
              <a:buFont typeface="Wingdings" pitchFamily="2" charset="2"/>
              <a:buChar char="§"/>
              <a:defRPr sz="1600"/>
            </a:lvl1pPr>
            <a:lvl2pPr marL="742950" indent="-285750">
              <a:buClr>
                <a:schemeClr val="tx2"/>
              </a:buClr>
              <a:buSzPct val="100000"/>
              <a:buFont typeface="Wingdings" charset="2"/>
              <a:buChar char="§"/>
              <a:defRPr sz="1600"/>
            </a:lvl2pPr>
            <a:lvl3pPr marL="1143000" indent="-228600">
              <a:buClr>
                <a:schemeClr val="tx2"/>
              </a:buClr>
              <a:buFont typeface="Wingdings" charset="2"/>
              <a:buChar char="§"/>
              <a:defRPr sz="14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4658750" y="1800000"/>
            <a:ext cx="4186800" cy="4744800"/>
          </a:xfrm>
        </p:spPr>
        <p:txBody>
          <a:bodyPr lIns="0" tIns="0" rIns="0" bIns="127000">
            <a:noAutofit/>
          </a:bodyPr>
          <a:lstStyle>
            <a:lvl1pPr marL="285750" indent="-285750">
              <a:buClr>
                <a:schemeClr val="tx2"/>
              </a:buClr>
              <a:buSzPct val="100000"/>
              <a:buFont typeface="Wingdings" pitchFamily="2" charset="2"/>
              <a:buChar char="§"/>
              <a:defRPr sz="1600"/>
            </a:lvl1pPr>
            <a:lvl2pPr marL="742950" indent="-285750">
              <a:buClr>
                <a:schemeClr val="tx2"/>
              </a:buClr>
              <a:buSzPct val="100000"/>
              <a:buFont typeface="Wingdings" charset="2"/>
              <a:buChar char="§"/>
              <a:defRPr sz="1600"/>
            </a:lvl2pPr>
            <a:lvl3pPr marL="1143000" indent="-228600">
              <a:buClr>
                <a:schemeClr val="tx2"/>
              </a:buClr>
              <a:buFont typeface="Wingdings" charset="2"/>
              <a:buChar char="§"/>
              <a:defRPr sz="14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95274" y="972366"/>
            <a:ext cx="8550276" cy="615553"/>
          </a:xfrm>
        </p:spPr>
        <p:txBody>
          <a:bodyPr lIns="0" tIns="0" rIns="0" bIns="0" anchor="t">
            <a:spAutoFit/>
          </a:bodyPr>
          <a:lstStyle>
            <a:lvl1pPr algn="l">
              <a:lnSpc>
                <a:spcPct val="100000"/>
              </a:lnSpc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95275" y="295275"/>
            <a:ext cx="7127875" cy="528996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Tx/>
              <a:buNone/>
              <a:defRPr sz="1600" kern="0" cap="none" spc="20" baseline="0">
                <a:solidFill>
                  <a:srgbClr val="575757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FontTx/>
              <a:buNone/>
              <a:defRPr sz="1300" kern="0" cap="all" spc="80"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 sz="1300" kern="0" cap="all" spc="80"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 sz="1300" kern="0" cap="all" spc="80"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 sz="1300" kern="0" cap="all" spc="8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7616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295275" y="5043488"/>
            <a:ext cx="8543925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eaLnBrk="0" fontAlgn="auto" hangingPunct="0">
              <a:lnSpc>
                <a:spcPct val="110000"/>
              </a:lnSpc>
              <a:spcAft>
                <a:spcPts val="0"/>
              </a:spcAft>
              <a:buClr>
                <a:srgbClr val="000099"/>
              </a:buClr>
              <a:tabLst>
                <a:tab pos="2768600" algn="l"/>
                <a:tab pos="3530600" algn="l"/>
              </a:tabLst>
              <a:defRPr/>
            </a:pPr>
            <a:endParaRPr lang="de-DE" sz="1400" dirty="0">
              <a:solidFill>
                <a:schemeClr val="accent5"/>
              </a:solidFill>
              <a:latin typeface="Segoe UI"/>
              <a:cs typeface="Segoe UI"/>
            </a:endParaRPr>
          </a:p>
          <a:p>
            <a:pPr eaLnBrk="0" fontAlgn="auto" hangingPunct="0">
              <a:lnSpc>
                <a:spcPct val="110000"/>
              </a:lnSpc>
              <a:spcAft>
                <a:spcPts val="0"/>
              </a:spcAft>
              <a:buClr>
                <a:srgbClr val="000099"/>
              </a:buClr>
              <a:tabLst>
                <a:tab pos="2768600" algn="l"/>
                <a:tab pos="3530600" algn="l"/>
              </a:tabLst>
              <a:defRPr/>
            </a:pPr>
            <a:r>
              <a:rPr lang="de-DE" sz="1400" b="1" dirty="0">
                <a:solidFill>
                  <a:schemeClr val="accent5"/>
                </a:solidFill>
                <a:latin typeface="Segoe UI"/>
                <a:cs typeface="Segoe UI"/>
              </a:rPr>
              <a:t>Mieschke Hofmann und Partner</a:t>
            </a:r>
            <a:br>
              <a:rPr lang="de-DE" sz="1400" b="1" dirty="0">
                <a:solidFill>
                  <a:schemeClr val="accent5"/>
                </a:solidFill>
                <a:latin typeface="Segoe UI"/>
                <a:cs typeface="Segoe UI"/>
              </a:rPr>
            </a:br>
            <a:r>
              <a:rPr lang="de-DE" sz="1400" dirty="0">
                <a:solidFill>
                  <a:schemeClr val="accent5"/>
                </a:solidFill>
                <a:latin typeface="Segoe UI"/>
                <a:cs typeface="Segoe UI"/>
              </a:rPr>
              <a:t>Gesellschaft für Management- und IT-Beratung mbH</a:t>
            </a:r>
            <a:br>
              <a:rPr lang="de-DE" sz="1400" dirty="0">
                <a:solidFill>
                  <a:schemeClr val="accent5"/>
                </a:solidFill>
                <a:latin typeface="Segoe UI"/>
                <a:cs typeface="Segoe UI"/>
              </a:rPr>
            </a:br>
            <a:r>
              <a:rPr lang="de-DE" sz="1400" dirty="0">
                <a:solidFill>
                  <a:schemeClr val="accent5"/>
                </a:solidFill>
                <a:latin typeface="Segoe UI"/>
                <a:cs typeface="Segoe UI"/>
              </a:rPr>
              <a:t/>
            </a:r>
            <a:br>
              <a:rPr lang="de-DE" sz="1400" dirty="0">
                <a:solidFill>
                  <a:schemeClr val="accent5"/>
                </a:solidFill>
                <a:latin typeface="Segoe UI"/>
                <a:cs typeface="Segoe UI"/>
              </a:rPr>
            </a:br>
            <a:r>
              <a:rPr lang="de-DE" sz="1400" dirty="0">
                <a:solidFill>
                  <a:schemeClr val="accent5"/>
                </a:solidFill>
                <a:latin typeface="Segoe UI"/>
                <a:cs typeface="Segoe UI"/>
              </a:rPr>
              <a:t>Schloss </a:t>
            </a:r>
            <a:r>
              <a:rPr lang="de-DE" sz="1400" dirty="0" err="1">
                <a:solidFill>
                  <a:schemeClr val="accent5"/>
                </a:solidFill>
                <a:latin typeface="Segoe UI"/>
                <a:cs typeface="Segoe UI"/>
              </a:rPr>
              <a:t>Heutingsheim</a:t>
            </a:r>
            <a:r>
              <a:rPr lang="de-DE" sz="1400" dirty="0">
                <a:solidFill>
                  <a:schemeClr val="accent5"/>
                </a:solidFill>
                <a:latin typeface="Segoe UI"/>
                <a:cs typeface="Segoe UI"/>
              </a:rPr>
              <a:t>  l  Schlossstraße 12  l  </a:t>
            </a:r>
            <a:r>
              <a:rPr lang="de-DE" sz="1400" dirty="0">
                <a:solidFill>
                  <a:schemeClr val="accent5"/>
                </a:solidFill>
                <a:latin typeface="Segoe UI"/>
                <a:cs typeface="Segoe UI"/>
                <a:sym typeface="Wingdings 2" charset="0"/>
              </a:rPr>
              <a:t>D-71691 Freiberg am Neckar </a:t>
            </a:r>
            <a:br>
              <a:rPr lang="de-DE" sz="1400" dirty="0">
                <a:solidFill>
                  <a:schemeClr val="accent5"/>
                </a:solidFill>
                <a:latin typeface="Segoe UI"/>
                <a:cs typeface="Segoe UI"/>
                <a:sym typeface="Wingdings 2" charset="0"/>
              </a:rPr>
            </a:br>
            <a:r>
              <a:rPr lang="de-DE" sz="1400" dirty="0">
                <a:solidFill>
                  <a:schemeClr val="accent5"/>
                </a:solidFill>
                <a:latin typeface="Segoe UI"/>
                <a:cs typeface="Segoe UI"/>
                <a:sym typeface="Wingdings 2" charset="0"/>
              </a:rPr>
              <a:t>Telefon +49 (0)7141 7856-0  l  Fax +49 (0)7141 7856-199</a:t>
            </a:r>
          </a:p>
          <a:p>
            <a:pPr eaLnBrk="0" fontAlgn="auto" hangingPunct="0">
              <a:lnSpc>
                <a:spcPct val="110000"/>
              </a:lnSpc>
              <a:spcAft>
                <a:spcPts val="0"/>
              </a:spcAft>
              <a:buClr>
                <a:srgbClr val="000099"/>
              </a:buClr>
              <a:tabLst>
                <a:tab pos="2768600" algn="l"/>
                <a:tab pos="3530600" algn="l"/>
              </a:tabLst>
              <a:defRPr/>
            </a:pPr>
            <a:r>
              <a:rPr lang="de-DE" sz="1400" dirty="0" err="1">
                <a:solidFill>
                  <a:schemeClr val="accent5"/>
                </a:solidFill>
                <a:latin typeface="Segoe UI"/>
                <a:cs typeface="Segoe UI"/>
                <a:sym typeface="Wingdings 2" charset="0"/>
              </a:rPr>
              <a:t>eMail</a:t>
            </a:r>
            <a:r>
              <a:rPr lang="de-DE" sz="1400" dirty="0">
                <a:solidFill>
                  <a:schemeClr val="accent5"/>
                </a:solidFill>
                <a:latin typeface="Segoe UI"/>
                <a:cs typeface="Segoe UI"/>
                <a:sym typeface="Wingdings 2" charset="0"/>
              </a:rPr>
              <a:t> </a:t>
            </a:r>
            <a:r>
              <a:rPr lang="de-DE" sz="1400" dirty="0" err="1">
                <a:solidFill>
                  <a:schemeClr val="accent5"/>
                </a:solidFill>
                <a:latin typeface="Segoe UI"/>
                <a:cs typeface="Segoe UI"/>
                <a:sym typeface="Wingdings 2" charset="0"/>
              </a:rPr>
              <a:t>info@mhp.de</a:t>
            </a:r>
            <a:r>
              <a:rPr lang="de-DE" sz="1400" dirty="0">
                <a:solidFill>
                  <a:schemeClr val="accent5"/>
                </a:solidFill>
                <a:latin typeface="Segoe UI"/>
                <a:cs typeface="Segoe UI"/>
                <a:sym typeface="Wingdings 2" charset="0"/>
              </a:rPr>
              <a:t>  l  Internet </a:t>
            </a:r>
            <a:r>
              <a:rPr lang="de-DE" sz="1400" dirty="0" err="1">
                <a:solidFill>
                  <a:schemeClr val="accent5"/>
                </a:solidFill>
                <a:latin typeface="Segoe UI"/>
                <a:cs typeface="Segoe UI"/>
                <a:sym typeface="Wingdings 2" charset="0"/>
              </a:rPr>
              <a:t>www.mhp.de</a:t>
            </a:r>
            <a:endParaRPr lang="de-DE" sz="1400" dirty="0">
              <a:solidFill>
                <a:schemeClr val="accent5"/>
              </a:solidFill>
              <a:latin typeface="Segoe UI"/>
              <a:cs typeface="Segoe UI"/>
              <a:sym typeface="Wingdings 2" charset="0"/>
            </a:endParaRPr>
          </a:p>
        </p:txBody>
      </p:sp>
      <p:pic>
        <p:nvPicPr>
          <p:cNvPr id="5" name="Bild 8" descr="MHP_LOGO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0"/>
            <a:ext cx="17097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295275" y="973138"/>
            <a:ext cx="66611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defRPr/>
            </a:pPr>
            <a:r>
              <a:rPr lang="de-DE" sz="2000" smtClean="0">
                <a:solidFill>
                  <a:srgbClr val="000099"/>
                </a:solidFill>
                <a:cs typeface="Segoe UI" pitchFamily="34" charset="0"/>
              </a:rPr>
              <a:t>Herzlichen Dank</a:t>
            </a:r>
          </a:p>
          <a:p>
            <a:pPr>
              <a:defRPr/>
            </a:pPr>
            <a:r>
              <a:rPr lang="de-DE" sz="2000" smtClean="0">
                <a:solidFill>
                  <a:srgbClr val="000099"/>
                </a:solidFill>
                <a:cs typeface="Segoe UI" pitchFamily="34" charset="0"/>
              </a:rPr>
              <a:t>für Ihre Aufmerksamkeit!</a:t>
            </a:r>
          </a:p>
        </p:txBody>
      </p:sp>
      <p:sp>
        <p:nvSpPr>
          <p:cNvPr id="7" name="Textfeld 6"/>
          <p:cNvSpPr txBox="1">
            <a:spLocks noChangeArrowheads="1"/>
          </p:cNvSpPr>
          <p:nvPr userDrawn="1"/>
        </p:nvSpPr>
        <p:spPr bwMode="auto">
          <a:xfrm>
            <a:off x="295275" y="6626225"/>
            <a:ext cx="57737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defRPr/>
            </a:pPr>
            <a:r>
              <a:rPr lang="de-DE" sz="900" dirty="0" smtClean="0">
                <a:solidFill>
                  <a:srgbClr val="9A9A9A"/>
                </a:solidFill>
                <a:cs typeface="Segoe UI" pitchFamily="34" charset="0"/>
              </a:rPr>
              <a:t>© 2016 </a:t>
            </a:r>
            <a:r>
              <a:rPr lang="de-DE" sz="900" dirty="0" err="1" smtClean="0">
                <a:solidFill>
                  <a:srgbClr val="9A9A9A"/>
                </a:solidFill>
                <a:cs typeface="Segoe UI" pitchFamily="34" charset="0"/>
              </a:rPr>
              <a:t>Mieschke</a:t>
            </a:r>
            <a:r>
              <a:rPr lang="de-DE" sz="900" dirty="0" smtClean="0">
                <a:solidFill>
                  <a:srgbClr val="9A9A9A"/>
                </a:solidFill>
                <a:cs typeface="Segoe UI" pitchFamily="34" charset="0"/>
              </a:rPr>
              <a:t> Hofmann und Partner Gesellschaft für Management- und IT-Beratung mbH </a:t>
            </a:r>
          </a:p>
        </p:txBody>
      </p:sp>
      <p:sp>
        <p:nvSpPr>
          <p:cNvPr id="8" name="Textfeld 7"/>
          <p:cNvSpPr txBox="1">
            <a:spLocks noChangeArrowheads="1"/>
          </p:cNvSpPr>
          <p:nvPr userDrawn="1"/>
        </p:nvSpPr>
        <p:spPr bwMode="auto">
          <a:xfrm>
            <a:off x="7840663" y="6626225"/>
            <a:ext cx="10048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r">
              <a:defRPr/>
            </a:pPr>
            <a:fld id="{081E0445-731E-4351-AFC8-C58BBB271FC1}" type="slidenum">
              <a:rPr lang="de-DE" sz="900" smtClean="0">
                <a:solidFill>
                  <a:srgbClr val="9A9A9A"/>
                </a:solidFill>
                <a:cs typeface="Segoe UI" pitchFamily="34" charset="0"/>
              </a:rPr>
              <a:pPr algn="r">
                <a:defRPr/>
              </a:pPr>
              <a:t>‹#›</a:t>
            </a:fld>
            <a:endParaRPr lang="de-DE" sz="900" smtClean="0">
              <a:solidFill>
                <a:srgbClr val="9A9A9A"/>
              </a:solidFill>
              <a:cs typeface="Segoe UI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200" y="3028526"/>
            <a:ext cx="4170363" cy="813105"/>
          </a:xfrm>
        </p:spPr>
        <p:txBody>
          <a:bodyPr lIns="0" bIns="0"/>
          <a:lstStyle>
            <a:lvl1pPr marL="0" indent="0">
              <a:buNone/>
              <a:defRPr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12592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3" descr="MHP_LOGO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0"/>
            <a:ext cx="17097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>
            <a:spLocks noChangeArrowheads="1"/>
          </p:cNvSpPr>
          <p:nvPr userDrawn="1"/>
        </p:nvSpPr>
        <p:spPr bwMode="auto">
          <a:xfrm>
            <a:off x="295275" y="6626225"/>
            <a:ext cx="57737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>
              <a:defRPr/>
            </a:pPr>
            <a:r>
              <a:rPr lang="de-DE" sz="900" dirty="0" smtClean="0">
                <a:solidFill>
                  <a:srgbClr val="D8D8D8"/>
                </a:solidFill>
                <a:cs typeface="Segoe UI" pitchFamily="34" charset="0"/>
              </a:rPr>
              <a:t>© 2014 </a:t>
            </a:r>
            <a:r>
              <a:rPr lang="de-DE" sz="900" dirty="0" err="1" smtClean="0">
                <a:solidFill>
                  <a:srgbClr val="D8D8D8"/>
                </a:solidFill>
                <a:cs typeface="Segoe UI" pitchFamily="34" charset="0"/>
              </a:rPr>
              <a:t>Mieschke</a:t>
            </a:r>
            <a:r>
              <a:rPr lang="de-DE" sz="900" dirty="0" smtClean="0">
                <a:solidFill>
                  <a:srgbClr val="D8D8D8"/>
                </a:solidFill>
                <a:cs typeface="Segoe UI" pitchFamily="34" charset="0"/>
              </a:rPr>
              <a:t> Hofmann und Partner Gesellschaft für Management- und IT-Beratung mbH </a:t>
            </a:r>
          </a:p>
        </p:txBody>
      </p:sp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7840663" y="6626225"/>
            <a:ext cx="10048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algn="r">
              <a:defRPr/>
            </a:pPr>
            <a:fld id="{2914C94E-09C6-4DBC-8D41-ED784A7C31B6}" type="slidenum">
              <a:rPr lang="de-DE" sz="900" smtClean="0">
                <a:solidFill>
                  <a:srgbClr val="D8D8D8"/>
                </a:solidFill>
                <a:cs typeface="Segoe UI" pitchFamily="34" charset="0"/>
              </a:rPr>
              <a:pPr algn="r">
                <a:defRPr/>
              </a:pPr>
              <a:t>‹#›</a:t>
            </a:fld>
            <a:endParaRPr lang="de-DE" sz="900" smtClean="0">
              <a:solidFill>
                <a:srgbClr val="D8D8D8"/>
              </a:solidFill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98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EDB05A-EF1E-4169-9310-3B2827B61D88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C37DCB-ABE5-4439-AC6B-E673DA4FF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07" r:id="rId1"/>
    <p:sldLayoutId id="2147493508" r:id="rId2"/>
    <p:sldLayoutId id="2147493509" r:id="rId3"/>
    <p:sldLayoutId id="2147493510" r:id="rId4"/>
    <p:sldLayoutId id="2147493511" r:id="rId5"/>
    <p:sldLayoutId id="2147493512" r:id="rId6"/>
    <p:sldLayoutId id="2147493513" r:id="rId7"/>
    <p:sldLayoutId id="2147493514" r:id="rId8"/>
    <p:sldLayoutId id="2147493515" r:id="rId9"/>
    <p:sldLayoutId id="2147493516" r:id="rId10"/>
    <p:sldLayoutId id="214749351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2"/>
          </a:solidFill>
          <a:latin typeface="Segoe UI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egoe U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egoe U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egoe U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egoe U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egoe U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egoe U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egoe U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Segoe UI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457450" indent="-171450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71450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71450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71450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Digital @ R&amp;D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5175" y="4774177"/>
            <a:ext cx="8553550" cy="430887"/>
          </a:xfrm>
        </p:spPr>
        <p:txBody>
          <a:bodyPr/>
          <a:lstStyle/>
          <a:p>
            <a:r>
              <a:rPr lang="de-DE" dirty="0" smtClean="0"/>
              <a:t>Rage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machines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Dr. Markus </a:t>
            </a:r>
            <a:r>
              <a:rPr lang="de-DE" dirty="0" err="1" smtClean="0"/>
              <a:t>Junginger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2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ingekerbter Richtungspfeil 13"/>
          <p:cNvSpPr/>
          <p:nvPr/>
        </p:nvSpPr>
        <p:spPr>
          <a:xfrm>
            <a:off x="1907992" y="2763344"/>
            <a:ext cx="5256584" cy="1711786"/>
          </a:xfrm>
          <a:prstGeom prst="chevron">
            <a:avLst>
              <a:gd name="adj" fmla="val 14590"/>
            </a:avLst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98" y="3272293"/>
            <a:ext cx="2562278" cy="1440000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83" y="3224618"/>
            <a:ext cx="2562278" cy="144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9" y="2760723"/>
            <a:ext cx="2562278" cy="1440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5274" y="972366"/>
            <a:ext cx="8550276" cy="615553"/>
          </a:xfrm>
        </p:spPr>
        <p:txBody>
          <a:bodyPr/>
          <a:lstStyle/>
          <a:p>
            <a:r>
              <a:rPr lang="de-DE" dirty="0" smtClean="0"/>
              <a:t>Business Transformation </a:t>
            </a:r>
            <a:r>
              <a:rPr lang="de-DE" dirty="0"/>
              <a:t>– a</a:t>
            </a:r>
            <a:r>
              <a:rPr lang="de-DE" dirty="0" smtClean="0"/>
              <a:t> </a:t>
            </a:r>
            <a:r>
              <a:rPr lang="de-DE" dirty="0" err="1" smtClean="0"/>
              <a:t>consequent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systematic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CAS </a:t>
            </a:r>
            <a:r>
              <a:rPr lang="de-DE" dirty="0" err="1" smtClean="0"/>
              <a:t>theory</a:t>
            </a:r>
            <a:r>
              <a:rPr lang="de-DE" dirty="0" smtClean="0"/>
              <a:t> </a:t>
            </a:r>
            <a:r>
              <a:rPr lang="de-DE" dirty="0" err="1" smtClean="0"/>
              <a:t>uppon</a:t>
            </a:r>
            <a:r>
              <a:rPr lang="de-DE" dirty="0" smtClean="0"/>
              <a:t> all relevant workflow-parameters.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tabLst>
                <a:tab pos="273050" algn="l"/>
              </a:tabLst>
            </a:pPr>
            <a:r>
              <a:rPr lang="de-DE" dirty="0" smtClean="0"/>
              <a:t>Engineering </a:t>
            </a:r>
            <a:r>
              <a:rPr lang="de-DE" dirty="0" err="1" smtClean="0"/>
              <a:t>Effectiveness</a:t>
            </a:r>
            <a:r>
              <a:rPr lang="de-DE" dirty="0" smtClean="0"/>
              <a:t> | </a:t>
            </a:r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023280" y="4440456"/>
            <a:ext cx="3888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Enterprise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465470" y="3235768"/>
            <a:ext cx="2744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Human </a:t>
            </a:r>
            <a:r>
              <a:rPr lang="de-DE" sz="1600" b="1" dirty="0" err="1" smtClean="0"/>
              <a:t>behavior</a:t>
            </a:r>
            <a:endParaRPr lang="de-DE" sz="1600" b="1" dirty="0" smtClean="0"/>
          </a:p>
        </p:txBody>
      </p:sp>
      <p:sp>
        <p:nvSpPr>
          <p:cNvPr id="19" name="Textfeld 18"/>
          <p:cNvSpPr txBox="1"/>
          <p:nvPr/>
        </p:nvSpPr>
        <p:spPr>
          <a:xfrm>
            <a:off x="2751169" y="377964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 smtClean="0"/>
              <a:t>Processes</a:t>
            </a:r>
            <a:endParaRPr lang="de-DE" sz="1600" b="1" dirty="0" smtClean="0"/>
          </a:p>
        </p:txBody>
      </p:sp>
      <p:sp>
        <p:nvSpPr>
          <p:cNvPr id="29" name="Textfeld 28"/>
          <p:cNvSpPr txBox="1"/>
          <p:nvPr/>
        </p:nvSpPr>
        <p:spPr>
          <a:xfrm>
            <a:off x="4650368" y="387489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 smtClean="0"/>
              <a:t>Structures</a:t>
            </a:r>
            <a:endParaRPr lang="de-DE" sz="1600" b="1" dirty="0" smtClean="0"/>
          </a:p>
        </p:txBody>
      </p:sp>
      <p:sp>
        <p:nvSpPr>
          <p:cNvPr id="30" name="Textfeld 29"/>
          <p:cNvSpPr txBox="1"/>
          <p:nvPr/>
        </p:nvSpPr>
        <p:spPr>
          <a:xfrm>
            <a:off x="1902929" y="2763344"/>
            <a:ext cx="3888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Workflow </a:t>
            </a:r>
            <a:r>
              <a:rPr lang="de-DE" sz="1400" b="1" dirty="0" err="1" smtClean="0"/>
              <a:t>parameters</a:t>
            </a:r>
            <a:r>
              <a:rPr lang="de-DE" sz="1400" b="1" dirty="0" smtClean="0"/>
              <a:t>: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07976" y="1808316"/>
            <a:ext cx="853757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Theoretical</a:t>
            </a:r>
            <a:r>
              <a:rPr lang="de-DE" sz="1600" b="1" dirty="0" smtClean="0">
                <a:solidFill>
                  <a:schemeClr val="bg1"/>
                </a:solidFill>
              </a:rPr>
              <a:t> Frameworks 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216152" y="2205999"/>
            <a:ext cx="6255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Erlang (1909), Little (1961), </a:t>
            </a:r>
            <a:r>
              <a:rPr lang="de-DE" sz="1100" dirty="0" err="1" smtClean="0"/>
              <a:t>Goldratt</a:t>
            </a:r>
            <a:r>
              <a:rPr lang="de-DE" sz="1100" dirty="0" smtClean="0"/>
              <a:t> (1984), </a:t>
            </a:r>
            <a:r>
              <a:rPr lang="de-DE" sz="1100" dirty="0" err="1" smtClean="0"/>
              <a:t>Nyhuis</a:t>
            </a:r>
            <a:r>
              <a:rPr lang="de-DE" sz="1100" dirty="0" smtClean="0"/>
              <a:t>/</a:t>
            </a:r>
            <a:r>
              <a:rPr lang="de-DE" sz="1100" dirty="0" err="1" smtClean="0"/>
              <a:t>Wiendahl</a:t>
            </a:r>
            <a:r>
              <a:rPr lang="de-DE" sz="1100" dirty="0" smtClean="0"/>
              <a:t> (1999), Beer (1972), Luhmann (1982)</a:t>
            </a:r>
          </a:p>
        </p:txBody>
      </p:sp>
      <p:sp>
        <p:nvSpPr>
          <p:cNvPr id="33" name="Pfeil nach unten 32"/>
          <p:cNvSpPr/>
          <p:nvPr/>
        </p:nvSpPr>
        <p:spPr>
          <a:xfrm>
            <a:off x="4319828" y="2464272"/>
            <a:ext cx="504000" cy="253440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34" name="Pfeil nach unten 33"/>
          <p:cNvSpPr/>
          <p:nvPr/>
        </p:nvSpPr>
        <p:spPr>
          <a:xfrm>
            <a:off x="4332136" y="5108447"/>
            <a:ext cx="504000" cy="253440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430700" y="3063010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Market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pressure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dynamic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competitors</a:t>
            </a:r>
            <a:endParaRPr lang="de-DE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93067" y="329587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Increasing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complexity</a:t>
            </a:r>
            <a:endParaRPr lang="de-DE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Pfeil nach unten 36"/>
          <p:cNvSpPr/>
          <p:nvPr/>
        </p:nvSpPr>
        <p:spPr>
          <a:xfrm rot="16200000">
            <a:off x="1521575" y="3483712"/>
            <a:ext cx="504000" cy="25344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38" name="Pfeil nach unten 37"/>
          <p:cNvSpPr/>
          <p:nvPr/>
        </p:nvSpPr>
        <p:spPr>
          <a:xfrm rot="5400000" flipH="1">
            <a:off x="7074868" y="3479355"/>
            <a:ext cx="504000" cy="25344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07976" y="5419694"/>
            <a:ext cx="8537574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Sustainably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achievable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effects</a:t>
            </a:r>
            <a:r>
              <a:rPr lang="de-DE" sz="1600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07975" y="5758248"/>
            <a:ext cx="8537575" cy="792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36000" rIns="0" bIns="36000"/>
          <a:lstStyle/>
          <a:p>
            <a:pPr marL="536575" lvl="1" indent="-176213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dirty="0" err="1" smtClean="0"/>
              <a:t>Unleashing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same </a:t>
            </a:r>
            <a:r>
              <a:rPr lang="de-DE" sz="1400" b="1" dirty="0" err="1" smtClean="0"/>
              <a:t>agility</a:t>
            </a:r>
            <a:r>
              <a:rPr lang="de-DE" sz="1400" dirty="0" smtClean="0"/>
              <a:t> </a:t>
            </a:r>
            <a:r>
              <a:rPr lang="de-DE" sz="1400" dirty="0" err="1" smtClean="0"/>
              <a:t>as</a:t>
            </a:r>
            <a:r>
              <a:rPr lang="de-DE" sz="1400" dirty="0" smtClean="0"/>
              <a:t> hyper-</a:t>
            </a:r>
            <a:r>
              <a:rPr lang="de-DE" sz="1400" dirty="0" err="1" smtClean="0"/>
              <a:t>productive</a:t>
            </a:r>
            <a:r>
              <a:rPr lang="de-DE" sz="1400" dirty="0" smtClean="0"/>
              <a:t> </a:t>
            </a:r>
            <a:r>
              <a:rPr lang="de-DE" sz="1400" dirty="0" err="1" smtClean="0"/>
              <a:t>software</a:t>
            </a:r>
            <a:r>
              <a:rPr lang="de-DE" sz="1400" dirty="0" smtClean="0"/>
              <a:t> </a:t>
            </a:r>
            <a:r>
              <a:rPr lang="de-DE" sz="1400" dirty="0" err="1" smtClean="0"/>
              <a:t>firms</a:t>
            </a:r>
            <a:endParaRPr lang="de-DE" sz="1400" dirty="0"/>
          </a:p>
          <a:p>
            <a:pPr marL="536575" lvl="1" indent="-176213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dirty="0" err="1" smtClean="0"/>
              <a:t>Mastering</a:t>
            </a:r>
            <a:r>
              <a:rPr lang="de-DE" sz="1400" dirty="0" smtClean="0"/>
              <a:t> </a:t>
            </a:r>
            <a:r>
              <a:rPr lang="de-DE" sz="1400" b="1" dirty="0" err="1" smtClean="0"/>
              <a:t>throughput</a:t>
            </a:r>
            <a:r>
              <a:rPr lang="de-DE" sz="1400" dirty="0" smtClean="0"/>
              <a:t> </a:t>
            </a:r>
            <a:r>
              <a:rPr lang="de-DE" sz="1400" dirty="0" err="1" smtClean="0"/>
              <a:t>limitations</a:t>
            </a:r>
            <a:endParaRPr lang="de-DE" sz="1400" dirty="0"/>
          </a:p>
          <a:p>
            <a:pPr marL="536575" lvl="1" indent="-176213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dirty="0" err="1" smtClean="0"/>
              <a:t>Context</a:t>
            </a:r>
            <a:r>
              <a:rPr lang="de-DE" sz="1400" dirty="0" smtClean="0"/>
              <a:t>-sensitive </a:t>
            </a:r>
            <a:r>
              <a:rPr lang="de-DE" sz="1400" dirty="0" err="1" smtClean="0"/>
              <a:t>adaptation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existing</a:t>
            </a:r>
            <a:r>
              <a:rPr lang="de-DE" sz="1400" dirty="0" smtClean="0"/>
              <a:t> </a:t>
            </a:r>
            <a:r>
              <a:rPr lang="de-DE" sz="1400" b="1" dirty="0" smtClean="0"/>
              <a:t>analog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digital </a:t>
            </a:r>
            <a:r>
              <a:rPr lang="de-DE" sz="1400" b="1" dirty="0" err="1" smtClean="0"/>
              <a:t>process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landscape</a:t>
            </a:r>
            <a:endParaRPr lang="de-DE" sz="1400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258029" y="4770865"/>
            <a:ext cx="86423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Embedding</a:t>
            </a:r>
            <a:r>
              <a:rPr lang="de-DE" sz="1400" dirty="0" smtClean="0"/>
              <a:t> via </a:t>
            </a:r>
            <a:r>
              <a:rPr lang="de-DE" sz="1400" b="1" dirty="0" err="1" smtClean="0"/>
              <a:t>behavioral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culture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tailor</a:t>
            </a:r>
            <a:r>
              <a:rPr lang="de-DE" sz="1400" dirty="0" smtClean="0"/>
              <a:t>-made </a:t>
            </a:r>
            <a:r>
              <a:rPr lang="de-DE" sz="1400" b="1" dirty="0" smtClean="0"/>
              <a:t>IT-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leadership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tools</a:t>
            </a:r>
            <a:endParaRPr lang="de-DE" sz="1400" b="1" dirty="0" smtClean="0"/>
          </a:p>
        </p:txBody>
      </p:sp>
      <p:sp>
        <p:nvSpPr>
          <p:cNvPr id="42" name="Pfeil nach unten 41"/>
          <p:cNvSpPr/>
          <p:nvPr/>
        </p:nvSpPr>
        <p:spPr>
          <a:xfrm>
            <a:off x="4337779" y="4535496"/>
            <a:ext cx="504000" cy="253440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68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5274" y="972366"/>
            <a:ext cx="8550276" cy="615553"/>
          </a:xfrm>
        </p:spPr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generation</a:t>
            </a:r>
            <a:r>
              <a:rPr lang="de-DE" dirty="0" smtClean="0"/>
              <a:t> R&amp;D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aiming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dominant </a:t>
            </a:r>
            <a:r>
              <a:rPr lang="de-DE" dirty="0" err="1" smtClean="0"/>
              <a:t>automotive</a:t>
            </a:r>
            <a:r>
              <a:rPr lang="de-DE" dirty="0" smtClean="0"/>
              <a:t> </a:t>
            </a:r>
            <a:r>
              <a:rPr lang="de-DE" dirty="0" err="1" smtClean="0"/>
              <a:t>eco</a:t>
            </a:r>
            <a:r>
              <a:rPr lang="de-DE" dirty="0" smtClean="0"/>
              <a:t>-systems. 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Digital @ R&amp;D | Automotive View</a:t>
            </a:r>
            <a:endParaRPr lang="en-US" dirty="0"/>
          </a:p>
        </p:txBody>
      </p:sp>
      <p:pic>
        <p:nvPicPr>
          <p:cNvPr id="9" name="Picture 42" descr="http://www.sportscars.tv/cars14/porsche91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"/>
          <a:stretch/>
        </p:blipFill>
        <p:spPr bwMode="auto">
          <a:xfrm>
            <a:off x="237971" y="2514022"/>
            <a:ext cx="196346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358532" y="3478236"/>
            <a:ext cx="1548172" cy="2396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1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1970</a:t>
            </a:r>
          </a:p>
        </p:txBody>
      </p:sp>
      <p:sp>
        <p:nvSpPr>
          <p:cNvPr id="11" name="Textfeld 70"/>
          <p:cNvSpPr txBox="1"/>
          <p:nvPr/>
        </p:nvSpPr>
        <p:spPr>
          <a:xfrm>
            <a:off x="287339" y="4508683"/>
            <a:ext cx="1962376" cy="17784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400" kern="0" dirty="0" smtClean="0">
                <a:solidFill>
                  <a:srgbClr val="595959"/>
                </a:solidFill>
              </a:rPr>
              <a:t>R&amp;D and engineering in “traditional” disciplines</a:t>
            </a:r>
            <a:r>
              <a:rPr kumimoji="0" lang="en-US" sz="1400" b="0" i="0" u="none" strike="noStrike" kern="0" spc="0" normalizeH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</a:t>
            </a:r>
          </a:p>
          <a:p>
            <a:pPr marL="358775" lvl="1" indent="-179388" defTabSz="80010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sz="1400" kern="0" baseline="0" dirty="0" smtClean="0">
                <a:solidFill>
                  <a:srgbClr val="595959"/>
                </a:solidFill>
              </a:rPr>
              <a:t>Chassis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</a:p>
          <a:p>
            <a:pPr marL="358775" lvl="1" indent="-179388" defTabSz="80010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kumimoji="0" lang="de-DE" sz="1400" b="0" i="0" u="none" strike="noStrike" kern="0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Power </a:t>
            </a:r>
            <a:r>
              <a:rPr kumimoji="0" lang="de-DE" sz="1400" b="0" i="0" u="none" strike="noStrike" kern="0" spc="0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train</a:t>
            </a:r>
            <a:endParaRPr kumimoji="0" lang="de-DE" sz="1400" b="0" i="0" u="none" strike="noStrike" kern="0" spc="0" normalizeH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  <a:p>
            <a:pPr marL="358775" lvl="1" indent="-179388" defTabSz="80010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sz="1400" kern="0" dirty="0" smtClean="0">
                <a:solidFill>
                  <a:srgbClr val="595959"/>
                </a:solidFill>
              </a:rPr>
              <a:t>Engine </a:t>
            </a:r>
          </a:p>
          <a:p>
            <a:pPr marL="358775" lvl="1" indent="-179388" defTabSz="80010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kumimoji="0" lang="de-DE" sz="1400" b="0" i="0" u="none" strike="noStrike" kern="0" spc="0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Electrics</a:t>
            </a:r>
            <a:r>
              <a:rPr kumimoji="0" lang="de-DE" sz="1400" b="0" i="0" u="none" strike="noStrike" kern="0" spc="0" normalizeH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spc="0" normalizeH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and</a:t>
            </a:r>
            <a:r>
              <a:rPr kumimoji="0" lang="de-DE" sz="1400" b="0" i="0" u="none" strike="noStrike" kern="0" spc="0" normalizeH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spc="0" normalizeH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electronics</a:t>
            </a:r>
            <a:r>
              <a:rPr kumimoji="0" lang="de-DE" sz="1400" b="0" i="0" u="none" strike="noStrike" kern="0" spc="0" normalizeH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spc="0" normalizeH="0" baseline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-281680" y="3753902"/>
            <a:ext cx="2823096" cy="56367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pPr marL="0" marR="0" lvl="0" indent="0" algn="ctr" defTabSz="914296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1" u="none" strike="noStrike" kern="0" spc="0" normalizeH="0" noProof="0" dirty="0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Art </a:t>
            </a:r>
            <a:r>
              <a:rPr kumimoji="0" lang="de-DE" sz="1800" b="1" i="1" u="none" strike="noStrike" kern="0" spc="0" normalizeH="0" noProof="0" dirty="0" err="1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of</a:t>
            </a:r>
            <a:endParaRPr kumimoji="0" lang="de-DE" sz="1800" b="1" i="1" u="none" strike="noStrike" kern="0" spc="0" normalizeH="0" noProof="0" dirty="0" smtClean="0">
              <a:ln>
                <a:noFill/>
              </a:ln>
              <a:solidFill>
                <a:srgbClr val="00009B"/>
              </a:solidFill>
              <a:effectLst/>
              <a:uLnTx/>
              <a:uFillTx/>
            </a:endParaRPr>
          </a:p>
          <a:p>
            <a:pPr marL="0" marR="0" lvl="0" indent="0" algn="ctr" defTabSz="914296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1" u="none" strike="noStrike" kern="0" spc="0" normalizeH="0" noProof="0" dirty="0" err="1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engineering</a:t>
            </a:r>
            <a:endParaRPr kumimoji="0" lang="de-DE" sz="1800" b="1" i="1" u="none" strike="noStrike" kern="0" spc="0" normalizeH="0" noProof="0" dirty="0" smtClean="0">
              <a:ln>
                <a:noFill/>
              </a:ln>
              <a:solidFill>
                <a:srgbClr val="00009B"/>
              </a:solidFill>
              <a:effectLst/>
              <a:uLnTx/>
              <a:uFillTx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009" b="89423"/>
          <a:stretch/>
        </p:blipFill>
        <p:spPr>
          <a:xfrm flipH="1">
            <a:off x="2634303" y="1840311"/>
            <a:ext cx="1890856" cy="583572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2752133" y="3478236"/>
            <a:ext cx="1548172" cy="2259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1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2016</a:t>
            </a:r>
          </a:p>
        </p:txBody>
      </p:sp>
      <p:pic>
        <p:nvPicPr>
          <p:cNvPr id="19" name="Picture 47" descr="http://www.dealers.it.porsche.com/upload/download/img/img_dettaglio2/150127140450_911turbo_model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75" y="2217872"/>
            <a:ext cx="1983024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/>
          <p:cNvSpPr/>
          <p:nvPr/>
        </p:nvSpPr>
        <p:spPr>
          <a:xfrm>
            <a:off x="4974024" y="3478236"/>
            <a:ext cx="1548172" cy="2396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1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2020</a:t>
            </a:r>
          </a:p>
        </p:txBody>
      </p:sp>
      <p:sp>
        <p:nvSpPr>
          <p:cNvPr id="25" name="Rechteck 24"/>
          <p:cNvSpPr/>
          <p:nvPr/>
        </p:nvSpPr>
        <p:spPr>
          <a:xfrm>
            <a:off x="7118632" y="3478236"/>
            <a:ext cx="1548172" cy="2396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1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2025</a:t>
            </a:r>
          </a:p>
        </p:txBody>
      </p:sp>
      <p:pic>
        <p:nvPicPr>
          <p:cNvPr id="30" name="Picture 56" descr="http://cartype.com/pics/5917/small/panamera_profile-ar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6797" y="2140276"/>
            <a:ext cx="1909095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uppieren 37"/>
          <p:cNvGrpSpPr/>
          <p:nvPr/>
        </p:nvGrpSpPr>
        <p:grpSpPr>
          <a:xfrm>
            <a:off x="-1246975" y="1786416"/>
            <a:ext cx="10367611" cy="1321713"/>
            <a:chOff x="-1145377" y="1709008"/>
            <a:chExt cx="10367611" cy="1321713"/>
          </a:xfrm>
        </p:grpSpPr>
        <p:sp>
          <p:nvSpPr>
            <p:cNvPr id="6" name="Freihandform 5"/>
            <p:cNvSpPr/>
            <p:nvPr/>
          </p:nvSpPr>
          <p:spPr>
            <a:xfrm>
              <a:off x="-988115" y="1865864"/>
              <a:ext cx="10008000" cy="1008000"/>
            </a:xfrm>
            <a:custGeom>
              <a:avLst/>
              <a:gdLst>
                <a:gd name="connsiteX0" fmla="*/ 0 w 1548713"/>
                <a:gd name="connsiteY0" fmla="*/ 686739 h 1049406"/>
                <a:gd name="connsiteX1" fmla="*/ 420130 w 1548713"/>
                <a:gd name="connsiteY1" fmla="*/ 167755 h 1049406"/>
                <a:gd name="connsiteX2" fmla="*/ 691978 w 1548713"/>
                <a:gd name="connsiteY2" fmla="*/ 1049204 h 1049406"/>
                <a:gd name="connsiteX3" fmla="*/ 1169773 w 1548713"/>
                <a:gd name="connsiteY3" fmla="*/ 77139 h 1049406"/>
                <a:gd name="connsiteX4" fmla="*/ 1548713 w 1548713"/>
                <a:gd name="connsiteY4" fmla="*/ 77139 h 104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713" h="1049406">
                  <a:moveTo>
                    <a:pt x="0" y="686739"/>
                  </a:moveTo>
                  <a:cubicBezTo>
                    <a:pt x="152400" y="397041"/>
                    <a:pt x="304800" y="107344"/>
                    <a:pt x="420130" y="167755"/>
                  </a:cubicBezTo>
                  <a:cubicBezTo>
                    <a:pt x="535460" y="228166"/>
                    <a:pt x="567038" y="1064307"/>
                    <a:pt x="691978" y="1049204"/>
                  </a:cubicBezTo>
                  <a:cubicBezTo>
                    <a:pt x="816918" y="1034101"/>
                    <a:pt x="1026984" y="239150"/>
                    <a:pt x="1169773" y="77139"/>
                  </a:cubicBezTo>
                  <a:cubicBezTo>
                    <a:pt x="1312562" y="-84872"/>
                    <a:pt x="1455351" y="55171"/>
                    <a:pt x="1548713" y="77139"/>
                  </a:cubicBezTo>
                </a:path>
              </a:pathLst>
            </a:custGeom>
            <a:noFill/>
            <a:ln w="76200" cap="flat" cmpd="sng" algn="ctr">
              <a:gradFill flip="none" rotWithShape="1">
                <a:gsLst>
                  <a:gs pos="0">
                    <a:srgbClr val="5678A9">
                      <a:lumMod val="50000"/>
                      <a:alpha val="0"/>
                    </a:srgbClr>
                  </a:gs>
                  <a:gs pos="15000">
                    <a:srgbClr val="5678A9">
                      <a:lumMod val="50000"/>
                      <a:alpha val="75000"/>
                    </a:srgbClr>
                  </a:gs>
                  <a:gs pos="50000">
                    <a:srgbClr val="5678A9">
                      <a:lumMod val="50000"/>
                    </a:srgbClr>
                  </a:gs>
                  <a:gs pos="100000">
                    <a:srgbClr val="5678A9">
                      <a:lumMod val="50000"/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14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26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341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454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567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680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94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08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BMW Group Condensed"/>
              </a:endParaRPr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-1145377" y="2022721"/>
              <a:ext cx="10008000" cy="1008000"/>
            </a:xfrm>
            <a:custGeom>
              <a:avLst/>
              <a:gdLst>
                <a:gd name="connsiteX0" fmla="*/ 0 w 1548713"/>
                <a:gd name="connsiteY0" fmla="*/ 686739 h 1049406"/>
                <a:gd name="connsiteX1" fmla="*/ 420130 w 1548713"/>
                <a:gd name="connsiteY1" fmla="*/ 167755 h 1049406"/>
                <a:gd name="connsiteX2" fmla="*/ 691978 w 1548713"/>
                <a:gd name="connsiteY2" fmla="*/ 1049204 h 1049406"/>
                <a:gd name="connsiteX3" fmla="*/ 1169773 w 1548713"/>
                <a:gd name="connsiteY3" fmla="*/ 77139 h 1049406"/>
                <a:gd name="connsiteX4" fmla="*/ 1548713 w 1548713"/>
                <a:gd name="connsiteY4" fmla="*/ 77139 h 104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713" h="1049406">
                  <a:moveTo>
                    <a:pt x="0" y="686739"/>
                  </a:moveTo>
                  <a:cubicBezTo>
                    <a:pt x="152400" y="397041"/>
                    <a:pt x="304800" y="107344"/>
                    <a:pt x="420130" y="167755"/>
                  </a:cubicBezTo>
                  <a:cubicBezTo>
                    <a:pt x="535460" y="228166"/>
                    <a:pt x="567038" y="1064307"/>
                    <a:pt x="691978" y="1049204"/>
                  </a:cubicBezTo>
                  <a:cubicBezTo>
                    <a:pt x="816918" y="1034101"/>
                    <a:pt x="1026984" y="239150"/>
                    <a:pt x="1169773" y="77139"/>
                  </a:cubicBezTo>
                  <a:cubicBezTo>
                    <a:pt x="1312562" y="-84872"/>
                    <a:pt x="1455351" y="55171"/>
                    <a:pt x="1548713" y="77139"/>
                  </a:cubicBezTo>
                </a:path>
              </a:pathLst>
            </a:custGeom>
            <a:noFill/>
            <a:ln w="76200" cap="flat" cmpd="sng" algn="ctr">
              <a:gradFill flip="none" rotWithShape="1">
                <a:gsLst>
                  <a:gs pos="0">
                    <a:srgbClr val="5678A9">
                      <a:alpha val="0"/>
                    </a:srgbClr>
                  </a:gs>
                  <a:gs pos="15000">
                    <a:srgbClr val="5678A9">
                      <a:alpha val="75000"/>
                    </a:srgbClr>
                  </a:gs>
                  <a:gs pos="50000">
                    <a:srgbClr val="5678A9"/>
                  </a:gs>
                  <a:gs pos="100000">
                    <a:srgbClr val="5678A9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14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26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341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454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567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680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94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08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BMW Group Condensed"/>
              </a:endParaRPr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-785766" y="1709008"/>
              <a:ext cx="10008000" cy="1008000"/>
            </a:xfrm>
            <a:custGeom>
              <a:avLst/>
              <a:gdLst>
                <a:gd name="connsiteX0" fmla="*/ 0 w 1548713"/>
                <a:gd name="connsiteY0" fmla="*/ 686739 h 1049406"/>
                <a:gd name="connsiteX1" fmla="*/ 420130 w 1548713"/>
                <a:gd name="connsiteY1" fmla="*/ 167755 h 1049406"/>
                <a:gd name="connsiteX2" fmla="*/ 691978 w 1548713"/>
                <a:gd name="connsiteY2" fmla="*/ 1049204 h 1049406"/>
                <a:gd name="connsiteX3" fmla="*/ 1169773 w 1548713"/>
                <a:gd name="connsiteY3" fmla="*/ 77139 h 1049406"/>
                <a:gd name="connsiteX4" fmla="*/ 1548713 w 1548713"/>
                <a:gd name="connsiteY4" fmla="*/ 77139 h 104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713" h="1049406">
                  <a:moveTo>
                    <a:pt x="0" y="686739"/>
                  </a:moveTo>
                  <a:cubicBezTo>
                    <a:pt x="152400" y="397041"/>
                    <a:pt x="304800" y="107344"/>
                    <a:pt x="420130" y="167755"/>
                  </a:cubicBezTo>
                  <a:cubicBezTo>
                    <a:pt x="535460" y="228166"/>
                    <a:pt x="567038" y="1064307"/>
                    <a:pt x="691978" y="1049204"/>
                  </a:cubicBezTo>
                  <a:cubicBezTo>
                    <a:pt x="816918" y="1034101"/>
                    <a:pt x="1026984" y="239150"/>
                    <a:pt x="1169773" y="77139"/>
                  </a:cubicBezTo>
                  <a:cubicBezTo>
                    <a:pt x="1312562" y="-84872"/>
                    <a:pt x="1455351" y="55171"/>
                    <a:pt x="1548713" y="77139"/>
                  </a:cubicBezTo>
                </a:path>
              </a:pathLst>
            </a:custGeom>
            <a:noFill/>
            <a:ln w="76200" cap="flat" cmpd="sng" algn="ctr">
              <a:gradFill flip="none" rotWithShape="1">
                <a:gsLst>
                  <a:gs pos="0">
                    <a:sysClr val="windowText" lastClr="000000">
                      <a:lumMod val="90000"/>
                      <a:lumOff val="10000"/>
                      <a:alpha val="0"/>
                    </a:sysClr>
                  </a:gs>
                  <a:gs pos="15000">
                    <a:sysClr val="windowText" lastClr="000000">
                      <a:lumMod val="90000"/>
                      <a:lumOff val="10000"/>
                      <a:alpha val="75000"/>
                    </a:sysClr>
                  </a:gs>
                  <a:gs pos="50000">
                    <a:sysClr val="windowText" lastClr="000000">
                      <a:lumMod val="90000"/>
                      <a:lumOff val="10000"/>
                    </a:sysClr>
                  </a:gs>
                  <a:gs pos="100000">
                    <a:sysClr val="windowText" lastClr="000000">
                      <a:lumMod val="90000"/>
                      <a:lumOff val="10000"/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14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26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341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454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567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680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94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08" algn="l" defTabSz="91422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BMW Group Condensed"/>
              </a:endParaRPr>
            </a:p>
          </p:txBody>
        </p:sp>
      </p:grpSp>
      <p:sp>
        <p:nvSpPr>
          <p:cNvPr id="32" name="Rechteck 31"/>
          <p:cNvSpPr/>
          <p:nvPr/>
        </p:nvSpPr>
        <p:spPr>
          <a:xfrm>
            <a:off x="2114671" y="3753902"/>
            <a:ext cx="2823096" cy="56367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pPr marL="0" marR="0" lvl="0" indent="0" algn="ctr" defTabSz="914296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i="1" kern="0" dirty="0" smtClean="0">
                <a:solidFill>
                  <a:srgbClr val="00009B"/>
                </a:solidFill>
              </a:rPr>
              <a:t>Ma</a:t>
            </a:r>
            <a:r>
              <a:rPr kumimoji="0" lang="de-DE" sz="1800" b="1" i="1" u="none" strike="noStrike" kern="0" spc="0" normalizeH="0" noProof="0" dirty="0" err="1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sterpiece</a:t>
            </a:r>
            <a:endParaRPr kumimoji="0" lang="de-DE" sz="1800" b="1" i="1" u="none" strike="noStrike" kern="0" spc="0" normalizeH="0" noProof="0" dirty="0" smtClean="0">
              <a:ln>
                <a:noFill/>
              </a:ln>
              <a:solidFill>
                <a:srgbClr val="00009B"/>
              </a:solidFill>
              <a:effectLst/>
              <a:uLnTx/>
              <a:uFillTx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4333349" y="3753902"/>
            <a:ext cx="2823096" cy="56367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pPr marL="0" marR="0" lvl="0" indent="0" algn="ctr" defTabSz="914296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1" u="none" strike="noStrike" kern="0" spc="0" normalizeH="0" noProof="0" dirty="0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Digital</a:t>
            </a:r>
          </a:p>
          <a:p>
            <a:pPr marL="0" marR="0" lvl="0" indent="0" algn="ctr" defTabSz="914296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1" u="none" strike="noStrike" kern="0" spc="0" normalizeH="0" noProof="0" dirty="0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Transformation</a:t>
            </a:r>
          </a:p>
        </p:txBody>
      </p:sp>
      <p:sp>
        <p:nvSpPr>
          <p:cNvPr id="34" name="Rechteck 33"/>
          <p:cNvSpPr/>
          <p:nvPr/>
        </p:nvSpPr>
        <p:spPr>
          <a:xfrm>
            <a:off x="6489114" y="3748806"/>
            <a:ext cx="2823096" cy="56367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pPr marL="0" marR="0" lvl="0" indent="0" algn="ctr" defTabSz="914296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i="1" kern="0" dirty="0" smtClean="0">
                <a:solidFill>
                  <a:srgbClr val="00009B"/>
                </a:solidFill>
              </a:rPr>
              <a:t>Automotive</a:t>
            </a:r>
          </a:p>
          <a:p>
            <a:pPr marL="0" marR="0" lvl="0" indent="0" algn="ctr" defTabSz="914296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i="1" kern="0" dirty="0" err="1" smtClean="0">
                <a:solidFill>
                  <a:srgbClr val="00009B"/>
                </a:solidFill>
              </a:rPr>
              <a:t>eco</a:t>
            </a:r>
            <a:r>
              <a:rPr lang="de-DE" b="1" i="1" kern="0" dirty="0" smtClean="0">
                <a:solidFill>
                  <a:srgbClr val="00009B"/>
                </a:solidFill>
              </a:rPr>
              <a:t>-system</a:t>
            </a:r>
            <a:endParaRPr kumimoji="0" lang="de-DE" sz="1800" b="1" i="1" u="none" strike="noStrike" kern="0" spc="0" normalizeH="0" noProof="0" dirty="0" smtClean="0">
              <a:ln>
                <a:noFill/>
              </a:ln>
              <a:solidFill>
                <a:srgbClr val="00009B"/>
              </a:solidFill>
              <a:effectLst/>
              <a:uLnTx/>
              <a:uFillTx/>
            </a:endParaRPr>
          </a:p>
        </p:txBody>
      </p:sp>
      <p:sp>
        <p:nvSpPr>
          <p:cNvPr id="35" name="Textfeld 70"/>
          <p:cNvSpPr txBox="1"/>
          <p:nvPr/>
        </p:nvSpPr>
        <p:spPr>
          <a:xfrm>
            <a:off x="2641957" y="4513099"/>
            <a:ext cx="1962376" cy="17784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 err="1" smtClean="0">
                <a:solidFill>
                  <a:srgbClr val="595959"/>
                </a:solidFill>
              </a:rPr>
              <a:t>Individualization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and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integration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of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innovations</a:t>
            </a:r>
            <a:endParaRPr lang="de-DE" sz="1400" kern="0" dirty="0" smtClean="0">
              <a:solidFill>
                <a:srgbClr val="595959"/>
              </a:solidFill>
            </a:endParaRP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kern="0" dirty="0" smtClean="0">
                <a:solidFill>
                  <a:srgbClr val="595959"/>
                </a:solidFill>
              </a:rPr>
              <a:t>R&amp;D networks (external partners)</a:t>
            </a: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kern="0" dirty="0" smtClean="0">
                <a:solidFill>
                  <a:srgbClr val="595959"/>
                </a:solidFill>
              </a:rPr>
              <a:t>Merge of mechanics, electronics and software</a:t>
            </a: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spc="0" normalizeH="0" baseline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  <p:sp>
        <p:nvSpPr>
          <p:cNvPr id="36" name="Textfeld 70"/>
          <p:cNvSpPr txBox="1"/>
          <p:nvPr/>
        </p:nvSpPr>
        <p:spPr>
          <a:xfrm>
            <a:off x="4817416" y="4517093"/>
            <a:ext cx="1962376" cy="17784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 err="1" smtClean="0">
                <a:solidFill>
                  <a:srgbClr val="595959"/>
                </a:solidFill>
              </a:rPr>
              <a:t>Disruption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of</a:t>
            </a:r>
            <a:r>
              <a:rPr lang="de-DE" sz="1400" kern="0" dirty="0" smtClean="0">
                <a:solidFill>
                  <a:srgbClr val="595959"/>
                </a:solidFill>
              </a:rPr>
              <a:t> R&amp;D </a:t>
            </a:r>
            <a:r>
              <a:rPr lang="de-DE" sz="1400" kern="0" dirty="0" err="1" smtClean="0">
                <a:solidFill>
                  <a:srgbClr val="595959"/>
                </a:solidFill>
              </a:rPr>
              <a:t>and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engineering</a:t>
            </a:r>
            <a:endParaRPr lang="de-DE" sz="1400" kern="0" dirty="0" smtClean="0">
              <a:solidFill>
                <a:srgbClr val="595959"/>
              </a:solidFill>
            </a:endParaRP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 err="1" smtClean="0">
                <a:solidFill>
                  <a:srgbClr val="595959"/>
                </a:solidFill>
              </a:rPr>
              <a:t>Product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development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based</a:t>
            </a:r>
            <a:r>
              <a:rPr lang="de-DE" sz="1400" kern="0" dirty="0" smtClean="0">
                <a:solidFill>
                  <a:srgbClr val="595959"/>
                </a:solidFill>
              </a:rPr>
              <a:t> upon </a:t>
            </a:r>
            <a:r>
              <a:rPr lang="de-DE" sz="1400" kern="0" dirty="0" err="1" smtClean="0">
                <a:solidFill>
                  <a:srgbClr val="595959"/>
                </a:solidFill>
              </a:rPr>
              <a:t>new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business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models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and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use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cases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endParaRPr lang="en-US" sz="1400" kern="0" dirty="0" smtClean="0">
              <a:solidFill>
                <a:srgbClr val="595959"/>
              </a:solidFill>
            </a:endParaRP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spc="0" normalizeH="0" baseline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  <p:sp>
        <p:nvSpPr>
          <p:cNvPr id="37" name="Textfeld 70"/>
          <p:cNvSpPr txBox="1"/>
          <p:nvPr/>
        </p:nvSpPr>
        <p:spPr>
          <a:xfrm>
            <a:off x="6908002" y="4517093"/>
            <a:ext cx="1962376" cy="17784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 err="1" smtClean="0">
                <a:solidFill>
                  <a:srgbClr val="595959"/>
                </a:solidFill>
              </a:rPr>
              <a:t>Systemic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development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based</a:t>
            </a:r>
            <a:r>
              <a:rPr lang="de-DE" sz="1400" kern="0" dirty="0" smtClean="0">
                <a:solidFill>
                  <a:srgbClr val="595959"/>
                </a:solidFill>
              </a:rPr>
              <a:t> upon </a:t>
            </a:r>
            <a:r>
              <a:rPr lang="de-DE" sz="1400" kern="0" dirty="0" err="1" smtClean="0">
                <a:solidFill>
                  <a:srgbClr val="595959"/>
                </a:solidFill>
              </a:rPr>
              <a:t>use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cases</a:t>
            </a:r>
            <a:endParaRPr lang="de-DE" sz="1400" kern="0" dirty="0">
              <a:solidFill>
                <a:srgbClr val="595959"/>
              </a:solidFill>
            </a:endParaRP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 err="1" smtClean="0">
                <a:solidFill>
                  <a:srgbClr val="595959"/>
                </a:solidFill>
              </a:rPr>
              <a:t>Realization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of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requirements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of</a:t>
            </a:r>
            <a:r>
              <a:rPr lang="de-DE" sz="1400" kern="0" dirty="0" smtClean="0">
                <a:solidFill>
                  <a:srgbClr val="595959"/>
                </a:solidFill>
              </a:rPr>
              <a:t> a </a:t>
            </a:r>
            <a:r>
              <a:rPr lang="de-DE" sz="1400" kern="0" dirty="0" err="1" smtClean="0">
                <a:solidFill>
                  <a:srgbClr val="595959"/>
                </a:solidFill>
              </a:rPr>
              <a:t>connected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automotive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eco</a:t>
            </a:r>
            <a:r>
              <a:rPr lang="de-DE" sz="1400" kern="0" dirty="0" smtClean="0">
                <a:solidFill>
                  <a:srgbClr val="595959"/>
                </a:solidFill>
              </a:rPr>
              <a:t>-system</a:t>
            </a:r>
            <a:endParaRPr lang="en-US" sz="1400" kern="0" dirty="0" smtClean="0">
              <a:solidFill>
                <a:srgbClr val="595959"/>
              </a:solidFill>
            </a:endParaRP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spc="0" normalizeH="0" baseline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694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5274" y="972366"/>
            <a:ext cx="8550276" cy="615553"/>
          </a:xfrm>
        </p:spPr>
        <p:txBody>
          <a:bodyPr/>
          <a:lstStyle/>
          <a:p>
            <a:r>
              <a:rPr lang="de-DE" dirty="0" err="1" smtClean="0"/>
              <a:t>Disruption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challenge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automotive</a:t>
            </a:r>
            <a:r>
              <a:rPr lang="de-DE" dirty="0" smtClean="0"/>
              <a:t> R&amp;D – </a:t>
            </a:r>
            <a:r>
              <a:rPr lang="de-DE" dirty="0" err="1" smtClean="0"/>
              <a:t>defining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pathway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piece</a:t>
            </a:r>
            <a:r>
              <a:rPr lang="de-DE" dirty="0" smtClean="0"/>
              <a:t> in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digital </a:t>
            </a:r>
            <a:r>
              <a:rPr lang="de-DE" dirty="0" err="1" smtClean="0"/>
              <a:t>transformation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Digital @ R&amp;D | Automotive View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02" b="89560"/>
          <a:stretch/>
        </p:blipFill>
        <p:spPr>
          <a:xfrm flipH="1">
            <a:off x="996441" y="1736014"/>
            <a:ext cx="2312815" cy="68189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378762" y="2298096"/>
            <a:ext cx="1548172" cy="2396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1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2016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4" r="30058"/>
          <a:stretch/>
        </p:blipFill>
        <p:spPr bwMode="auto">
          <a:xfrm>
            <a:off x="0" y="1359505"/>
            <a:ext cx="9175609" cy="210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7" descr="http://www.dealers.it.porsche.com/upload/download/img/img_dettaglio2/150127140450_911turbo_model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08" b="11003"/>
          <a:stretch/>
        </p:blipFill>
        <p:spPr bwMode="auto">
          <a:xfrm>
            <a:off x="4465184" y="1701617"/>
            <a:ext cx="206386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4659388" y="2285717"/>
            <a:ext cx="1548172" cy="2396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1" u="none" strike="noStrike" kern="0" cap="all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2025</a:t>
            </a:r>
            <a:r>
              <a:rPr kumimoji="0" lang="de-DE" sz="1800" b="1" i="1" u="none" strike="noStrike" kern="0" cap="all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lang="de-DE" b="1" i="1" kern="0" dirty="0" smtClean="0">
                <a:solidFill>
                  <a:schemeClr val="bg1">
                    <a:lumMod val="50000"/>
                  </a:schemeClr>
                </a:solidFill>
              </a:rPr>
              <a:t>ff.</a:t>
            </a:r>
            <a:endParaRPr kumimoji="0" lang="de-DE" sz="1800" b="1" i="1" u="none" strike="noStrike" kern="0" cap="all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78299" y="4260071"/>
            <a:ext cx="2497523" cy="563670"/>
          </a:xfrm>
          <a:prstGeom prst="rect">
            <a:avLst/>
          </a:prstGeom>
        </p:spPr>
        <p:txBody>
          <a:bodyPr lIns="36000" rIns="36000" anchor="ctr" anchorCtr="1">
            <a:noAutofit/>
          </a:bodyPr>
          <a:lstStyle/>
          <a:p>
            <a:pPr marL="0" marR="0" lvl="0" indent="0" algn="ctr" defTabSz="914296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1" u="none" strike="noStrike" kern="0" spc="0" normalizeH="0" noProof="0" dirty="0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Traditional </a:t>
            </a:r>
            <a:r>
              <a:rPr kumimoji="0" lang="de-DE" sz="1800" b="1" i="1" u="none" strike="noStrike" kern="0" spc="0" normalizeH="0" noProof="0" dirty="0" err="1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challenges</a:t>
            </a:r>
            <a:r>
              <a:rPr kumimoji="0" lang="de-DE" sz="1800" b="1" i="1" u="none" strike="noStrike" kern="0" spc="0" normalizeH="0" noProof="0" dirty="0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 will </a:t>
            </a:r>
            <a:r>
              <a:rPr kumimoji="0" lang="de-DE" sz="1800" b="1" i="1" u="none" strike="noStrike" kern="0" spc="0" normalizeH="0" noProof="0" dirty="0" err="1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remain</a:t>
            </a:r>
            <a:r>
              <a:rPr kumimoji="0" lang="de-DE" sz="1800" b="1" i="1" u="none" strike="noStrike" kern="0" spc="0" normalizeH="0" noProof="0" dirty="0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14" name="Rechteck 13"/>
          <p:cNvSpPr/>
          <p:nvPr/>
        </p:nvSpPr>
        <p:spPr>
          <a:xfrm>
            <a:off x="2609166" y="3727659"/>
            <a:ext cx="2383747" cy="563670"/>
          </a:xfrm>
          <a:prstGeom prst="rect">
            <a:avLst/>
          </a:prstGeom>
        </p:spPr>
        <p:txBody>
          <a:bodyPr lIns="36000" rIns="36000" anchor="ctr" anchorCtr="1">
            <a:noAutofit/>
          </a:bodyPr>
          <a:lstStyle/>
          <a:p>
            <a:pPr marL="0" marR="0" lvl="0" indent="0" algn="ctr" defTabSz="914296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i="1" kern="0" dirty="0" smtClean="0">
                <a:solidFill>
                  <a:srgbClr val="00009B"/>
                </a:solidFill>
              </a:rPr>
              <a:t>New </a:t>
            </a:r>
            <a:r>
              <a:rPr lang="de-DE" b="1" i="1" kern="0" dirty="0" err="1" smtClean="0">
                <a:solidFill>
                  <a:srgbClr val="00009B"/>
                </a:solidFill>
              </a:rPr>
              <a:t>challenges</a:t>
            </a:r>
            <a:r>
              <a:rPr lang="de-DE" b="1" i="1" kern="0" dirty="0" smtClean="0">
                <a:solidFill>
                  <a:srgbClr val="00009B"/>
                </a:solidFill>
              </a:rPr>
              <a:t> </a:t>
            </a:r>
            <a:r>
              <a:rPr lang="de-DE" b="1" i="1" kern="0" dirty="0" err="1" smtClean="0">
                <a:solidFill>
                  <a:srgbClr val="00009B"/>
                </a:solidFill>
              </a:rPr>
              <a:t>need</a:t>
            </a:r>
            <a:r>
              <a:rPr lang="de-DE" b="1" i="1" kern="0" dirty="0" smtClean="0">
                <a:solidFill>
                  <a:srgbClr val="00009B"/>
                </a:solidFill>
              </a:rPr>
              <a:t> </a:t>
            </a:r>
            <a:r>
              <a:rPr lang="de-DE" b="1" i="1" kern="0" dirty="0" err="1" smtClean="0">
                <a:solidFill>
                  <a:srgbClr val="00009B"/>
                </a:solidFill>
              </a:rPr>
              <a:t>to</a:t>
            </a:r>
            <a:r>
              <a:rPr lang="de-DE" b="1" i="1" kern="0" dirty="0" smtClean="0">
                <a:solidFill>
                  <a:srgbClr val="00009B"/>
                </a:solidFill>
              </a:rPr>
              <a:t> </a:t>
            </a:r>
            <a:r>
              <a:rPr lang="de-DE" b="1" i="1" kern="0" dirty="0" err="1" smtClean="0">
                <a:solidFill>
                  <a:srgbClr val="00009B"/>
                </a:solidFill>
              </a:rPr>
              <a:t>be</a:t>
            </a:r>
            <a:r>
              <a:rPr lang="de-DE" b="1" i="1" kern="0" dirty="0" smtClean="0">
                <a:solidFill>
                  <a:srgbClr val="00009B"/>
                </a:solidFill>
              </a:rPr>
              <a:t> </a:t>
            </a:r>
            <a:r>
              <a:rPr lang="de-DE" b="1" i="1" kern="0" dirty="0" err="1" smtClean="0">
                <a:solidFill>
                  <a:srgbClr val="00009B"/>
                </a:solidFill>
              </a:rPr>
              <a:t>adressed</a:t>
            </a:r>
            <a:r>
              <a:rPr lang="de-DE" b="1" i="1" kern="0" dirty="0" smtClean="0">
                <a:solidFill>
                  <a:srgbClr val="00009B"/>
                </a:solidFill>
              </a:rPr>
              <a:t>…</a:t>
            </a:r>
            <a:endParaRPr kumimoji="0" lang="de-DE" sz="1800" b="1" i="1" u="none" strike="noStrike" kern="0" spc="0" normalizeH="0" noProof="0" dirty="0" smtClean="0">
              <a:ln>
                <a:noFill/>
              </a:ln>
              <a:solidFill>
                <a:srgbClr val="00009B"/>
              </a:solidFill>
              <a:effectLst/>
              <a:uLnTx/>
              <a:uFillTx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393266" y="2785131"/>
            <a:ext cx="3351592" cy="56367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pPr marL="0" marR="0" lvl="0" indent="0" algn="ctr" defTabSz="914296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1" u="none" strike="noStrike" kern="0" spc="0" normalizeH="0" noProof="0" dirty="0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Future </a:t>
            </a:r>
            <a:r>
              <a:rPr kumimoji="0" lang="de-DE" sz="1800" b="1" i="1" u="none" strike="noStrike" kern="0" spc="0" normalizeH="0" noProof="0" dirty="0" err="1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challenges</a:t>
            </a:r>
            <a:r>
              <a:rPr kumimoji="0" lang="de-DE" sz="1800" b="1" i="1" u="none" strike="noStrike" kern="0" spc="0" normalizeH="0" noProof="0" dirty="0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 </a:t>
            </a:r>
            <a:r>
              <a:rPr kumimoji="0" lang="de-DE" sz="1800" b="1" i="1" u="none" strike="noStrike" kern="0" spc="0" normalizeH="0" noProof="0" dirty="0" err="1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need</a:t>
            </a:r>
            <a:r>
              <a:rPr kumimoji="0" lang="de-DE" sz="1800" b="1" i="1" u="none" strike="noStrike" kern="0" spc="0" normalizeH="0" noProof="0" dirty="0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 </a:t>
            </a:r>
            <a:r>
              <a:rPr kumimoji="0" lang="de-DE" sz="1800" b="1" i="1" u="none" strike="noStrike" kern="0" spc="0" normalizeH="0" noProof="0" dirty="0" err="1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to</a:t>
            </a:r>
            <a:r>
              <a:rPr kumimoji="0" lang="de-DE" sz="1800" b="1" i="1" u="none" strike="noStrike" kern="0" spc="0" normalizeH="0" noProof="0" dirty="0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 </a:t>
            </a:r>
            <a:r>
              <a:rPr kumimoji="0" lang="de-DE" sz="1800" b="1" i="1" u="none" strike="noStrike" kern="0" spc="0" normalizeH="0" noProof="0" dirty="0" err="1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be</a:t>
            </a:r>
            <a:r>
              <a:rPr kumimoji="0" lang="de-DE" sz="1800" b="1" i="1" u="none" strike="noStrike" kern="0" spc="0" normalizeH="0" noProof="0" dirty="0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 </a:t>
            </a:r>
            <a:r>
              <a:rPr kumimoji="0" lang="de-DE" sz="1800" b="1" i="1" u="none" strike="noStrike" kern="0" spc="0" normalizeH="0" noProof="0" dirty="0" err="1" smtClean="0">
                <a:ln>
                  <a:noFill/>
                </a:ln>
                <a:solidFill>
                  <a:srgbClr val="00009B"/>
                </a:solidFill>
                <a:effectLst/>
                <a:uLnTx/>
                <a:uFillTx/>
              </a:rPr>
              <a:t>focused</a:t>
            </a:r>
            <a:r>
              <a:rPr lang="de-DE" b="1" i="1" kern="0" dirty="0">
                <a:solidFill>
                  <a:srgbClr val="00009B"/>
                </a:solidFill>
              </a:rPr>
              <a:t> </a:t>
            </a:r>
            <a:r>
              <a:rPr lang="de-DE" b="1" i="1" kern="0" dirty="0" err="1" smtClean="0">
                <a:solidFill>
                  <a:srgbClr val="00009B"/>
                </a:solidFill>
              </a:rPr>
              <a:t>and</a:t>
            </a:r>
            <a:r>
              <a:rPr lang="de-DE" b="1" i="1" kern="0" dirty="0" smtClean="0">
                <a:solidFill>
                  <a:srgbClr val="00009B"/>
                </a:solidFill>
              </a:rPr>
              <a:t> </a:t>
            </a:r>
            <a:r>
              <a:rPr lang="de-DE" b="1" i="1" kern="0" dirty="0" err="1" smtClean="0">
                <a:solidFill>
                  <a:srgbClr val="00009B"/>
                </a:solidFill>
              </a:rPr>
              <a:t>prioritized</a:t>
            </a:r>
            <a:r>
              <a:rPr lang="de-DE" b="1" i="1" kern="0" dirty="0" smtClean="0">
                <a:solidFill>
                  <a:srgbClr val="00009B"/>
                </a:solidFill>
              </a:rPr>
              <a:t>…</a:t>
            </a:r>
            <a:endParaRPr kumimoji="0" lang="de-DE" sz="1800" b="1" i="1" u="none" strike="noStrike" kern="0" spc="0" normalizeH="0" noProof="0" dirty="0" smtClean="0">
              <a:ln>
                <a:noFill/>
              </a:ln>
              <a:solidFill>
                <a:srgbClr val="00009B"/>
              </a:solidFill>
              <a:effectLst/>
              <a:uLnTx/>
              <a:uFillTx/>
            </a:endParaRPr>
          </a:p>
        </p:txBody>
      </p:sp>
      <p:sp>
        <p:nvSpPr>
          <p:cNvPr id="16" name="Textfeld 70"/>
          <p:cNvSpPr txBox="1"/>
          <p:nvPr/>
        </p:nvSpPr>
        <p:spPr>
          <a:xfrm>
            <a:off x="281323" y="4992070"/>
            <a:ext cx="2360633" cy="1002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 err="1" smtClean="0">
                <a:solidFill>
                  <a:srgbClr val="595959"/>
                </a:solidFill>
              </a:rPr>
              <a:t>Product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cost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management</a:t>
            </a:r>
            <a:endParaRPr lang="de-DE" sz="1400" kern="0" dirty="0" smtClean="0">
              <a:solidFill>
                <a:srgbClr val="595959"/>
              </a:solidFill>
            </a:endParaRP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spc="0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Effective</a:t>
            </a:r>
            <a:r>
              <a:rPr kumimoji="0" lang="de-DE" sz="1400" b="0" i="0" u="none" strike="noStrike" kern="0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spc="0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and</a:t>
            </a:r>
            <a:r>
              <a:rPr kumimoji="0" lang="de-DE" sz="1400" b="0" i="0" u="none" strike="noStrike" kern="0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spc="0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efficient</a:t>
            </a:r>
            <a:r>
              <a:rPr kumimoji="0" lang="de-DE" sz="1400" b="0" i="0" u="none" strike="noStrike" kern="0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spc="0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testing</a:t>
            </a:r>
            <a:r>
              <a:rPr kumimoji="0" lang="de-DE" sz="1400" b="0" i="0" u="none" strike="noStrike" kern="0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spc="0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and</a:t>
            </a:r>
            <a:r>
              <a:rPr kumimoji="0" lang="de-DE" sz="1400" b="0" i="0" u="none" strike="noStrike" kern="0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spc="0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validation</a:t>
            </a:r>
            <a:r>
              <a:rPr kumimoji="0" lang="de-DE" sz="1400" b="0" i="0" u="none" strike="noStrike" kern="0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spc="0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processes</a:t>
            </a:r>
            <a:endParaRPr kumimoji="0" lang="de-DE" sz="1400" b="0" i="0" u="none" strike="noStrike" kern="0" spc="0" normalizeH="0" baseline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 smtClean="0">
                <a:solidFill>
                  <a:srgbClr val="595959"/>
                </a:solidFill>
              </a:rPr>
              <a:t>Variant </a:t>
            </a:r>
            <a:r>
              <a:rPr lang="de-DE" sz="1400" kern="0" dirty="0" err="1" smtClean="0">
                <a:solidFill>
                  <a:srgbClr val="595959"/>
                </a:solidFill>
              </a:rPr>
              <a:t>handling</a:t>
            </a:r>
            <a:endParaRPr kumimoji="0" lang="en-US" sz="1400" b="0" i="0" u="none" strike="noStrike" kern="0" spc="0" normalizeH="0" baseline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  <p:sp>
        <p:nvSpPr>
          <p:cNvPr id="17" name="Textfeld 70"/>
          <p:cNvSpPr txBox="1"/>
          <p:nvPr/>
        </p:nvSpPr>
        <p:spPr>
          <a:xfrm>
            <a:off x="2745986" y="4565030"/>
            <a:ext cx="2360633" cy="1002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 err="1" smtClean="0">
                <a:solidFill>
                  <a:srgbClr val="595959"/>
                </a:solidFill>
              </a:rPr>
              <a:t>Autonomous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driving</a:t>
            </a:r>
            <a:endParaRPr lang="de-DE" sz="1400" kern="0" dirty="0" smtClean="0">
              <a:solidFill>
                <a:srgbClr val="595959"/>
              </a:solidFill>
            </a:endParaRP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spc="0" normalizeH="0" baseline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Connected</a:t>
            </a:r>
            <a:r>
              <a:rPr kumimoji="0" lang="de-DE" sz="1400" b="0" i="0" u="none" strike="noStrike" kern="0" spc="0" normalizeH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spc="0" normalizeH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vehicle</a:t>
            </a:r>
            <a:endParaRPr kumimoji="0" lang="de-DE" sz="1400" b="0" i="0" u="none" strike="noStrike" kern="0" spc="0" normalizeH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baseline="0" dirty="0" err="1" smtClean="0">
                <a:solidFill>
                  <a:srgbClr val="595959"/>
                </a:solidFill>
              </a:rPr>
              <a:t>Machine</a:t>
            </a:r>
            <a:r>
              <a:rPr lang="de-DE" sz="1400" kern="0" baseline="0" dirty="0" smtClean="0">
                <a:solidFill>
                  <a:srgbClr val="595959"/>
                </a:solidFill>
              </a:rPr>
              <a:t> </a:t>
            </a:r>
            <a:r>
              <a:rPr lang="de-DE" sz="1400" kern="0" baseline="0" dirty="0" err="1" smtClean="0">
                <a:solidFill>
                  <a:srgbClr val="595959"/>
                </a:solidFill>
              </a:rPr>
              <a:t>learning</a:t>
            </a:r>
            <a:endParaRPr lang="de-DE" sz="1400" kern="0" baseline="0" dirty="0" smtClean="0">
              <a:solidFill>
                <a:srgbClr val="595959"/>
              </a:solidFill>
            </a:endParaRP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 smtClean="0">
                <a:solidFill>
                  <a:srgbClr val="595959"/>
                </a:solidFill>
              </a:rPr>
              <a:t>Engineering </a:t>
            </a:r>
            <a:r>
              <a:rPr lang="de-DE" sz="1400" kern="0" dirty="0" err="1" smtClean="0">
                <a:solidFill>
                  <a:srgbClr val="595959"/>
                </a:solidFill>
              </a:rPr>
              <a:t>effectiveness</a:t>
            </a:r>
            <a:endParaRPr lang="de-DE" sz="1400" kern="0" dirty="0" smtClean="0">
              <a:solidFill>
                <a:srgbClr val="595959"/>
              </a:solidFill>
            </a:endParaRP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Big</a:t>
            </a:r>
            <a:r>
              <a:rPr kumimoji="0" lang="de-DE" sz="1400" b="0" i="0" u="none" strike="noStrike" kern="0" spc="0" normalizeH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Data</a:t>
            </a: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baseline="0" dirty="0" err="1" smtClean="0">
                <a:solidFill>
                  <a:srgbClr val="595959"/>
                </a:solidFill>
              </a:rPr>
              <a:t>Complexity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management</a:t>
            </a:r>
            <a:endParaRPr kumimoji="0" lang="en-US" sz="1400" b="0" i="0" u="none" strike="noStrike" kern="0" spc="0" normalizeH="0" baseline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  <p:sp>
        <p:nvSpPr>
          <p:cNvPr id="18" name="Textfeld 70"/>
          <p:cNvSpPr txBox="1"/>
          <p:nvPr/>
        </p:nvSpPr>
        <p:spPr>
          <a:xfrm>
            <a:off x="5129589" y="3359526"/>
            <a:ext cx="3842961" cy="1002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9388" marR="0" lvl="0" indent="-179388" defTabSz="914296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 smtClean="0">
                <a:solidFill>
                  <a:srgbClr val="595959"/>
                </a:solidFill>
              </a:rPr>
              <a:t>R&amp;D </a:t>
            </a:r>
            <a:r>
              <a:rPr lang="de-DE" sz="1400" kern="0" dirty="0" err="1" smtClean="0">
                <a:solidFill>
                  <a:srgbClr val="595959"/>
                </a:solidFill>
              </a:rPr>
              <a:t>systems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increasingly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dependent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of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b="1" kern="0" dirty="0" err="1" smtClean="0">
                <a:solidFill>
                  <a:srgbClr val="595959"/>
                </a:solidFill>
              </a:rPr>
              <a:t>complex</a:t>
            </a:r>
            <a:r>
              <a:rPr lang="de-DE" sz="1400" b="1" kern="0" dirty="0" smtClean="0">
                <a:solidFill>
                  <a:srgbClr val="595959"/>
                </a:solidFill>
              </a:rPr>
              <a:t> </a:t>
            </a:r>
            <a:r>
              <a:rPr lang="de-DE" sz="1400" b="1" kern="0" dirty="0" err="1" smtClean="0">
                <a:solidFill>
                  <a:srgbClr val="595959"/>
                </a:solidFill>
              </a:rPr>
              <a:t>social</a:t>
            </a:r>
            <a:r>
              <a:rPr lang="de-DE" sz="1400" b="1" kern="0" dirty="0" smtClean="0">
                <a:solidFill>
                  <a:srgbClr val="595959"/>
                </a:solidFill>
              </a:rPr>
              <a:t> </a:t>
            </a:r>
            <a:r>
              <a:rPr lang="de-DE" sz="1400" b="1" kern="0" dirty="0" err="1" smtClean="0">
                <a:solidFill>
                  <a:srgbClr val="595959"/>
                </a:solidFill>
              </a:rPr>
              <a:t>adaptations</a:t>
            </a:r>
            <a:endParaRPr lang="de-DE" sz="1400" b="1" kern="0" dirty="0" smtClean="0">
              <a:solidFill>
                <a:srgbClr val="595959"/>
              </a:solidFill>
            </a:endParaRPr>
          </a:p>
          <a:p>
            <a:pPr marL="179388" marR="0" lvl="0" indent="-179388" defTabSz="914296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>
                <a:solidFill>
                  <a:srgbClr val="595959"/>
                </a:solidFill>
              </a:rPr>
              <a:t>M</a:t>
            </a:r>
            <a:r>
              <a:rPr lang="de-DE" sz="1400" kern="0" dirty="0" smtClean="0">
                <a:solidFill>
                  <a:srgbClr val="595959"/>
                </a:solidFill>
              </a:rPr>
              <a:t>arket </a:t>
            </a:r>
            <a:r>
              <a:rPr lang="de-DE" sz="1400" kern="0" dirty="0" err="1" smtClean="0">
                <a:solidFill>
                  <a:srgbClr val="595959"/>
                </a:solidFill>
              </a:rPr>
              <a:t>dynamics</a:t>
            </a:r>
            <a:r>
              <a:rPr lang="de-DE" sz="1400" kern="0" dirty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and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maturing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technologies</a:t>
            </a:r>
            <a:r>
              <a:rPr lang="de-DE" sz="1400" kern="0" dirty="0" smtClean="0">
                <a:solidFill>
                  <a:srgbClr val="595959"/>
                </a:solidFill>
              </a:rPr>
              <a:t> (</a:t>
            </a:r>
            <a:r>
              <a:rPr lang="de-DE" sz="1400" kern="0" dirty="0" err="1" smtClean="0">
                <a:solidFill>
                  <a:srgbClr val="595959"/>
                </a:solidFill>
              </a:rPr>
              <a:t>esp</a:t>
            </a:r>
            <a:r>
              <a:rPr lang="de-DE" sz="1400" kern="0" dirty="0" smtClean="0">
                <a:solidFill>
                  <a:srgbClr val="595959"/>
                </a:solidFill>
              </a:rPr>
              <a:t>. AI) </a:t>
            </a:r>
            <a:r>
              <a:rPr lang="de-DE" sz="1400" kern="0" dirty="0" err="1" smtClean="0">
                <a:solidFill>
                  <a:srgbClr val="595959"/>
                </a:solidFill>
              </a:rPr>
              <a:t>demand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b="1" kern="0" dirty="0" err="1" smtClean="0">
                <a:solidFill>
                  <a:srgbClr val="595959"/>
                </a:solidFill>
              </a:rPr>
              <a:t>adaptability</a:t>
            </a:r>
            <a:r>
              <a:rPr lang="de-DE" sz="1400" kern="0" dirty="0" smtClean="0">
                <a:solidFill>
                  <a:srgbClr val="595959"/>
                </a:solidFill>
              </a:rPr>
              <a:t>, </a:t>
            </a:r>
            <a:r>
              <a:rPr lang="de-DE" sz="1400" kern="0" dirty="0" err="1" smtClean="0">
                <a:solidFill>
                  <a:srgbClr val="595959"/>
                </a:solidFill>
              </a:rPr>
              <a:t>which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cannot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be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achieved</a:t>
            </a:r>
            <a:r>
              <a:rPr lang="de-DE" sz="1400" kern="0" dirty="0" smtClean="0">
                <a:solidFill>
                  <a:srgbClr val="595959"/>
                </a:solidFill>
              </a:rPr>
              <a:t> in </a:t>
            </a:r>
            <a:r>
              <a:rPr lang="de-DE" sz="1400" kern="0" dirty="0" err="1" smtClean="0">
                <a:solidFill>
                  <a:srgbClr val="595959"/>
                </a:solidFill>
              </a:rPr>
              <a:t>current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structures</a:t>
            </a:r>
            <a:endParaRPr lang="de-DE" sz="1400" kern="0" dirty="0" smtClean="0">
              <a:solidFill>
                <a:srgbClr val="595959"/>
              </a:solidFill>
            </a:endParaRPr>
          </a:p>
          <a:p>
            <a:pPr marL="179388" marR="0" lvl="0" indent="-179388" defTabSz="914296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 err="1" smtClean="0">
                <a:solidFill>
                  <a:srgbClr val="595959"/>
                </a:solidFill>
              </a:rPr>
              <a:t>Shortening</a:t>
            </a:r>
            <a:r>
              <a:rPr lang="de-DE" sz="1400" kern="0" dirty="0" smtClean="0">
                <a:solidFill>
                  <a:srgbClr val="595959"/>
                </a:solidFill>
              </a:rPr>
              <a:t> time-</a:t>
            </a:r>
            <a:r>
              <a:rPr lang="de-DE" sz="1400" kern="0" dirty="0" err="1" smtClean="0">
                <a:solidFill>
                  <a:srgbClr val="595959"/>
                </a:solidFill>
              </a:rPr>
              <a:t>to</a:t>
            </a:r>
            <a:r>
              <a:rPr lang="de-DE" sz="1400" kern="0" dirty="0" smtClean="0">
                <a:solidFill>
                  <a:srgbClr val="595959"/>
                </a:solidFill>
              </a:rPr>
              <a:t>-user </a:t>
            </a:r>
            <a:r>
              <a:rPr lang="de-DE" sz="1400" kern="0" dirty="0" err="1" smtClean="0">
                <a:solidFill>
                  <a:srgbClr val="595959"/>
                </a:solidFill>
              </a:rPr>
              <a:t>demands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focus</a:t>
            </a:r>
            <a:r>
              <a:rPr lang="de-DE" sz="1400" kern="0" dirty="0" smtClean="0">
                <a:solidFill>
                  <a:srgbClr val="595959"/>
                </a:solidFill>
              </a:rPr>
              <a:t> on </a:t>
            </a:r>
            <a:r>
              <a:rPr lang="de-DE" sz="1400" b="1" kern="0" dirty="0" err="1" smtClean="0">
                <a:solidFill>
                  <a:srgbClr val="595959"/>
                </a:solidFill>
              </a:rPr>
              <a:t>throughput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instead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of</a:t>
            </a:r>
            <a:r>
              <a:rPr lang="de-DE" sz="1400" kern="0" dirty="0" smtClean="0">
                <a:solidFill>
                  <a:srgbClr val="595959"/>
                </a:solidFill>
              </a:rPr>
              <a:t> </a:t>
            </a:r>
            <a:r>
              <a:rPr lang="de-DE" sz="1400" kern="0" dirty="0" err="1" smtClean="0">
                <a:solidFill>
                  <a:srgbClr val="595959"/>
                </a:solidFill>
              </a:rPr>
              <a:t>cost</a:t>
            </a:r>
            <a:r>
              <a:rPr lang="de-DE" sz="1400" kern="0" dirty="0" smtClean="0">
                <a:solidFill>
                  <a:srgbClr val="595959"/>
                </a:solidFill>
              </a:rPr>
              <a:t>-efficiency</a:t>
            </a:r>
          </a:p>
          <a:p>
            <a:pPr marL="179388" marR="0" lvl="0" indent="-179388" defTabSz="914296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Decreasing precision of planning requires </a:t>
            </a:r>
            <a:r>
              <a:rPr kumimoji="0" lang="en-US" sz="1400" b="1" i="0" u="none" strike="noStrike" kern="0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redundancies</a:t>
            </a:r>
            <a:r>
              <a:rPr kumimoji="0" lang="en-US" sz="1400" b="0" i="0" u="none" strike="noStrike" kern="0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 of business models and complex data models</a:t>
            </a:r>
          </a:p>
          <a:p>
            <a:pPr marL="179388" marR="0" lvl="0" indent="-179388" defTabSz="914296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kern="0" dirty="0" smtClean="0">
                <a:solidFill>
                  <a:srgbClr val="595959"/>
                </a:solidFill>
              </a:rPr>
              <a:t>Laser-like focus on </a:t>
            </a:r>
            <a:r>
              <a:rPr lang="en-US" sz="1400" b="1" kern="0" dirty="0" smtClean="0">
                <a:solidFill>
                  <a:srgbClr val="595959"/>
                </a:solidFill>
              </a:rPr>
              <a:t>seamlessly integrated cyber-physical value chains, </a:t>
            </a:r>
            <a:r>
              <a:rPr lang="en-US" sz="1400" b="1" kern="0" dirty="0" err="1">
                <a:solidFill>
                  <a:srgbClr val="595959"/>
                </a:solidFill>
              </a:rPr>
              <a:t>f</a:t>
            </a:r>
            <a:r>
              <a:rPr lang="en-US" sz="1400" b="1" kern="0" dirty="0" err="1" smtClean="0">
                <a:solidFill>
                  <a:srgbClr val="595959"/>
                </a:solidFill>
              </a:rPr>
              <a:t>ractally</a:t>
            </a:r>
            <a:r>
              <a:rPr lang="en-US" sz="1400" b="1" kern="0" dirty="0" smtClean="0">
                <a:solidFill>
                  <a:srgbClr val="595959"/>
                </a:solidFill>
              </a:rPr>
              <a:t> scalable</a:t>
            </a:r>
          </a:p>
          <a:p>
            <a:pPr marL="179388" indent="-179388" defTabSz="914296" fontAlgn="auto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1400" b="1" kern="0" dirty="0">
                <a:solidFill>
                  <a:srgbClr val="595959"/>
                </a:solidFill>
              </a:rPr>
              <a:t>Securing brand and IP </a:t>
            </a:r>
            <a:r>
              <a:rPr lang="en-US" sz="1400" kern="0" dirty="0">
                <a:solidFill>
                  <a:srgbClr val="595959"/>
                </a:solidFill>
              </a:rPr>
              <a:t>in times of </a:t>
            </a:r>
            <a:r>
              <a:rPr lang="en-US" sz="1400" kern="0" dirty="0" smtClean="0">
                <a:solidFill>
                  <a:srgbClr val="595959"/>
                </a:solidFill>
              </a:rPr>
              <a:t>a permeable legal membrane of PAG </a:t>
            </a:r>
            <a:endParaRPr lang="en-US" sz="1400" kern="0" dirty="0">
              <a:solidFill>
                <a:srgbClr val="595959"/>
              </a:solidFill>
            </a:endParaRP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0" spc="0" normalizeH="0" baseline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  <a:p>
            <a:pPr marL="179388" marR="0" lvl="0" indent="-179388" defTabSz="914296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spc="0" normalizeH="0" baseline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625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5274" y="972366"/>
            <a:ext cx="8550276" cy="615553"/>
          </a:xfrm>
        </p:spPr>
        <p:txBody>
          <a:bodyPr/>
          <a:lstStyle/>
          <a:p>
            <a:r>
              <a:rPr lang="de-DE" dirty="0" err="1" smtClean="0"/>
              <a:t>Digitization</a:t>
            </a:r>
            <a:r>
              <a:rPr lang="de-DE" dirty="0" smtClean="0"/>
              <a:t>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complication</a:t>
            </a:r>
            <a:r>
              <a:rPr lang="de-DE" dirty="0" smtClean="0"/>
              <a:t> </a:t>
            </a:r>
            <a:r>
              <a:rPr lang="de-DE" dirty="0" err="1" smtClean="0"/>
              <a:t>manageable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enables</a:t>
            </a:r>
            <a:r>
              <a:rPr lang="de-DE" dirty="0" smtClean="0"/>
              <a:t> human </a:t>
            </a:r>
            <a:r>
              <a:rPr lang="de-DE" dirty="0" err="1" smtClean="0"/>
              <a:t>talent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utilize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Digital @ R&amp;D | Solution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95275" y="1801813"/>
            <a:ext cx="1409700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Control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95273" y="2608090"/>
            <a:ext cx="1409700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err="1" smtClean="0">
                <a:solidFill>
                  <a:schemeClr val="bg1"/>
                </a:solidFill>
              </a:rPr>
              <a:t>Syncronize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95274" y="3414367"/>
            <a:ext cx="1409700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Set </a:t>
            </a:r>
            <a:r>
              <a:rPr lang="de-DE" sz="1400" b="1" dirty="0" err="1" smtClean="0">
                <a:solidFill>
                  <a:schemeClr val="bg1"/>
                </a:solidFill>
              </a:rPr>
              <a:t>free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95273" y="4220644"/>
            <a:ext cx="1409700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err="1" smtClean="0">
                <a:solidFill>
                  <a:schemeClr val="bg1"/>
                </a:solidFill>
              </a:rPr>
              <a:t>Adapt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95273" y="5026921"/>
            <a:ext cx="1409700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Create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95273" y="5833200"/>
            <a:ext cx="1409700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err="1" smtClean="0">
                <a:solidFill>
                  <a:schemeClr val="bg1"/>
                </a:solidFill>
              </a:rPr>
              <a:t>Maintain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781174" y="1801813"/>
            <a:ext cx="706437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 err="1" smtClean="0">
                <a:solidFill>
                  <a:schemeClr val="tx1"/>
                </a:solidFill>
              </a:rPr>
              <a:t>Broad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tool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portfolio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for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simulation</a:t>
            </a:r>
            <a:r>
              <a:rPr lang="de-DE" sz="1400" dirty="0" smtClean="0">
                <a:solidFill>
                  <a:schemeClr val="tx1"/>
                </a:solidFill>
              </a:rPr>
              <a:t>, PLM-integration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migration</a:t>
            </a:r>
            <a:r>
              <a:rPr lang="de-DE" sz="1400" dirty="0" smtClean="0">
                <a:solidFill>
                  <a:schemeClr val="tx1"/>
                </a:solidFill>
              </a:rPr>
              <a:t>, </a:t>
            </a:r>
            <a:r>
              <a:rPr lang="de-DE" sz="1400" dirty="0" err="1" smtClean="0">
                <a:solidFill>
                  <a:schemeClr val="tx1"/>
                </a:solidFill>
              </a:rPr>
              <a:t>collaboration</a:t>
            </a:r>
            <a:r>
              <a:rPr lang="de-DE" sz="1400" dirty="0" smtClean="0">
                <a:solidFill>
                  <a:schemeClr val="tx1"/>
                </a:solidFill>
              </a:rPr>
              <a:t>, 3D-data </a:t>
            </a:r>
            <a:r>
              <a:rPr lang="de-DE" sz="1400" dirty="0" err="1" smtClean="0">
                <a:solidFill>
                  <a:schemeClr val="tx1"/>
                </a:solidFill>
              </a:rPr>
              <a:t>conversion</a:t>
            </a:r>
            <a:r>
              <a:rPr lang="de-DE" sz="1400" dirty="0" smtClean="0">
                <a:solidFill>
                  <a:schemeClr val="tx1"/>
                </a:solidFill>
              </a:rPr>
              <a:t>  at all </a:t>
            </a:r>
            <a:r>
              <a:rPr lang="de-DE" sz="1400" dirty="0" err="1" smtClean="0">
                <a:solidFill>
                  <a:schemeClr val="tx1"/>
                </a:solidFill>
              </a:rPr>
              <a:t>fractal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recursions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781172" y="2608090"/>
            <a:ext cx="706437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Standardized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software</a:t>
            </a:r>
            <a:r>
              <a:rPr lang="de-DE" sz="1400" dirty="0" smtClean="0">
                <a:solidFill>
                  <a:schemeClr val="tx1"/>
                </a:solidFill>
              </a:rPr>
              <a:t>, </a:t>
            </a:r>
            <a:r>
              <a:rPr lang="de-DE" sz="1400" dirty="0" err="1" smtClean="0">
                <a:solidFill>
                  <a:schemeClr val="tx1"/>
                </a:solidFill>
              </a:rPr>
              <a:t>protocols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formats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within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the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entire</a:t>
            </a:r>
            <a:r>
              <a:rPr lang="de-DE" sz="1400" dirty="0" smtClean="0">
                <a:solidFill>
                  <a:schemeClr val="tx1"/>
                </a:solidFill>
              </a:rPr>
              <a:t> R&amp;D </a:t>
            </a:r>
            <a:r>
              <a:rPr lang="de-DE" sz="1400" dirty="0" err="1" smtClean="0">
                <a:solidFill>
                  <a:schemeClr val="tx1"/>
                </a:solidFill>
              </a:rPr>
              <a:t>network</a:t>
            </a:r>
            <a:r>
              <a:rPr lang="de-DE" sz="1400" dirty="0" smtClean="0">
                <a:solidFill>
                  <a:schemeClr val="tx1"/>
                </a:solidFill>
              </a:rPr>
              <a:t> in </a:t>
            </a:r>
            <a:r>
              <a:rPr lang="de-DE" sz="1400" dirty="0" err="1" smtClean="0">
                <a:solidFill>
                  <a:schemeClr val="tx1"/>
                </a:solidFill>
              </a:rPr>
              <a:t>order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to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maintain</a:t>
            </a:r>
            <a:r>
              <a:rPr lang="de-DE" sz="1400" dirty="0" smtClean="0">
                <a:solidFill>
                  <a:schemeClr val="tx1"/>
                </a:solidFill>
              </a:rPr>
              <a:t> a </a:t>
            </a:r>
            <a:r>
              <a:rPr lang="de-DE" sz="1400" dirty="0" err="1" smtClean="0">
                <a:solidFill>
                  <a:schemeClr val="tx1"/>
                </a:solidFill>
              </a:rPr>
              <a:t>consistent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process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and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data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backbone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along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the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cyber</a:t>
            </a:r>
            <a:r>
              <a:rPr lang="de-DE" sz="1400" dirty="0" smtClean="0">
                <a:solidFill>
                  <a:schemeClr val="tx1"/>
                </a:solidFill>
              </a:rPr>
              <a:t>/</a:t>
            </a:r>
            <a:r>
              <a:rPr lang="de-DE" sz="1400" dirty="0" err="1" smtClean="0">
                <a:solidFill>
                  <a:schemeClr val="tx1"/>
                </a:solidFill>
              </a:rPr>
              <a:t>physical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value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chain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781173" y="3414367"/>
            <a:ext cx="706437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 err="1" smtClean="0">
                <a:solidFill>
                  <a:schemeClr val="tx1"/>
                </a:solidFill>
              </a:rPr>
              <a:t>Opening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systems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architecture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for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new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use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cases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business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models</a:t>
            </a:r>
            <a:r>
              <a:rPr lang="de-DE" sz="1400" dirty="0" smtClean="0">
                <a:solidFill>
                  <a:schemeClr val="tx1"/>
                </a:solidFill>
              </a:rPr>
              <a:t> (</a:t>
            </a:r>
            <a:r>
              <a:rPr lang="de-DE" sz="1400" dirty="0" err="1" smtClean="0">
                <a:solidFill>
                  <a:schemeClr val="tx1"/>
                </a:solidFill>
              </a:rPr>
              <a:t>including</a:t>
            </a:r>
            <a:r>
              <a:rPr lang="de-DE" sz="1400" dirty="0" smtClean="0">
                <a:solidFill>
                  <a:schemeClr val="tx1"/>
                </a:solidFill>
              </a:rPr>
              <a:t> also </a:t>
            </a:r>
            <a:r>
              <a:rPr lang="de-DE" sz="1400" dirty="0" err="1" smtClean="0">
                <a:solidFill>
                  <a:schemeClr val="tx1"/>
                </a:solidFill>
              </a:rPr>
              <a:t>the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social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systems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involved</a:t>
            </a:r>
            <a:r>
              <a:rPr lang="de-DE" sz="1400" dirty="0" smtClean="0">
                <a:solidFill>
                  <a:schemeClr val="tx1"/>
                </a:solidFill>
              </a:rPr>
              <a:t> - </a:t>
            </a:r>
            <a:r>
              <a:rPr lang="de-DE" sz="1400" dirty="0" err="1" smtClean="0">
                <a:solidFill>
                  <a:schemeClr val="tx1"/>
                </a:solidFill>
              </a:rPr>
              <a:t>problems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to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be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solved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by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those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who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are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capable</a:t>
            </a:r>
            <a:r>
              <a:rPr lang="de-DE" sz="1400" dirty="0" smtClean="0">
                <a:solidFill>
                  <a:schemeClr val="tx1"/>
                </a:solidFill>
              </a:rPr>
              <a:t>)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781172" y="4220644"/>
            <a:ext cx="706437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9 out </a:t>
            </a:r>
            <a:r>
              <a:rPr lang="de-DE" sz="1400" dirty="0" err="1" smtClean="0">
                <a:solidFill>
                  <a:schemeClr val="tx1"/>
                </a:solidFill>
              </a:rPr>
              <a:t>of</a:t>
            </a:r>
            <a:r>
              <a:rPr lang="de-DE" sz="1400" dirty="0" smtClean="0">
                <a:solidFill>
                  <a:schemeClr val="tx1"/>
                </a:solidFill>
              </a:rPr>
              <a:t> 10 </a:t>
            </a:r>
            <a:r>
              <a:rPr lang="de-DE" sz="1400" dirty="0" err="1" smtClean="0">
                <a:solidFill>
                  <a:schemeClr val="tx1"/>
                </a:solidFill>
              </a:rPr>
              <a:t>ideas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fail</a:t>
            </a:r>
            <a:r>
              <a:rPr lang="de-DE" sz="1400" dirty="0" smtClean="0">
                <a:solidFill>
                  <a:schemeClr val="tx1"/>
                </a:solidFill>
              </a:rPr>
              <a:t> – </a:t>
            </a:r>
            <a:r>
              <a:rPr lang="de-DE" sz="1400" dirty="0" err="1">
                <a:solidFill>
                  <a:schemeClr val="tx1"/>
                </a:solidFill>
              </a:rPr>
              <a:t>a</a:t>
            </a:r>
            <a:r>
              <a:rPr lang="de-DE" sz="1400" dirty="0" err="1" smtClean="0">
                <a:solidFill>
                  <a:schemeClr val="tx1"/>
                </a:solidFill>
              </a:rPr>
              <a:t>dapt</a:t>
            </a:r>
            <a:r>
              <a:rPr lang="de-DE" sz="1400" dirty="0" smtClean="0">
                <a:solidFill>
                  <a:schemeClr val="tx1"/>
                </a:solidFill>
              </a:rPr>
              <a:t> an </a:t>
            </a:r>
            <a:r>
              <a:rPr lang="de-DE" sz="1400" dirty="0" err="1" smtClean="0">
                <a:solidFill>
                  <a:schemeClr val="tx1"/>
                </a:solidFill>
              </a:rPr>
              <a:t>evolutionary</a:t>
            </a:r>
            <a:r>
              <a:rPr lang="de-DE" sz="1400" dirty="0" smtClean="0">
                <a:solidFill>
                  <a:schemeClr val="tx1"/>
                </a:solidFill>
              </a:rPr>
              <a:t> „</a:t>
            </a:r>
            <a:r>
              <a:rPr lang="de-DE" sz="1400" b="1" dirty="0" err="1" smtClean="0">
                <a:solidFill>
                  <a:schemeClr val="tx1"/>
                </a:solidFill>
              </a:rPr>
              <a:t>venture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capital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approach</a:t>
            </a:r>
            <a:r>
              <a:rPr lang="de-DE" sz="1400" dirty="0" smtClean="0">
                <a:solidFill>
                  <a:schemeClr val="tx1"/>
                </a:solidFill>
              </a:rPr>
              <a:t>“ </a:t>
            </a:r>
            <a:r>
              <a:rPr lang="de-DE" sz="1400" dirty="0" err="1" smtClean="0">
                <a:solidFill>
                  <a:schemeClr val="tx1"/>
                </a:solidFill>
              </a:rPr>
              <a:t>through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coexisting</a:t>
            </a:r>
            <a:r>
              <a:rPr lang="de-DE" sz="1400" dirty="0" smtClean="0">
                <a:solidFill>
                  <a:schemeClr val="tx1"/>
                </a:solidFill>
              </a:rPr>
              <a:t> initiatives, </a:t>
            </a:r>
            <a:r>
              <a:rPr lang="de-DE" sz="1400" dirty="0" err="1" smtClean="0">
                <a:solidFill>
                  <a:schemeClr val="tx1"/>
                </a:solidFill>
              </a:rPr>
              <a:t>migration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redundancy</a:t>
            </a:r>
            <a:r>
              <a:rPr lang="de-DE" sz="1400" dirty="0" smtClean="0">
                <a:solidFill>
                  <a:schemeClr val="tx1"/>
                </a:solidFill>
              </a:rPr>
              <a:t> – </a:t>
            </a:r>
            <a:r>
              <a:rPr lang="de-DE" sz="1400" dirty="0" err="1" smtClean="0">
                <a:solidFill>
                  <a:schemeClr val="tx1"/>
                </a:solidFill>
              </a:rPr>
              <a:t>efficiency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follows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effectiveness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81172" y="5026921"/>
            <a:ext cx="706437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b="1" dirty="0" err="1" smtClean="0">
                <a:solidFill>
                  <a:schemeClr val="tx1"/>
                </a:solidFill>
              </a:rPr>
              <a:t>Crafting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innovations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bit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by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bit</a:t>
            </a:r>
            <a:r>
              <a:rPr lang="de-DE" sz="1400" dirty="0" smtClean="0">
                <a:solidFill>
                  <a:schemeClr val="tx1"/>
                </a:solidFill>
              </a:rPr>
              <a:t> in a </a:t>
            </a:r>
            <a:r>
              <a:rPr lang="de-DE" sz="1400" dirty="0" err="1" smtClean="0">
                <a:solidFill>
                  <a:schemeClr val="tx1"/>
                </a:solidFill>
              </a:rPr>
              <a:t>continuously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improving</a:t>
            </a:r>
            <a:r>
              <a:rPr lang="de-DE" sz="1400" dirty="0" smtClean="0">
                <a:solidFill>
                  <a:schemeClr val="tx1"/>
                </a:solidFill>
              </a:rPr>
              <a:t>, </a:t>
            </a:r>
            <a:r>
              <a:rPr lang="de-DE" sz="1400" dirty="0" err="1" smtClean="0">
                <a:solidFill>
                  <a:schemeClr val="tx1"/>
                </a:solidFill>
              </a:rPr>
              <a:t>seamlessly-integrated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collaboration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atmosphere</a:t>
            </a:r>
            <a:r>
              <a:rPr lang="de-DE" sz="1400" dirty="0" smtClean="0">
                <a:solidFill>
                  <a:schemeClr val="tx1"/>
                </a:solidFill>
              </a:rPr>
              <a:t>, </a:t>
            </a:r>
            <a:r>
              <a:rPr lang="de-DE" sz="1400" b="1" dirty="0" err="1" smtClean="0">
                <a:solidFill>
                  <a:schemeClr val="tx1"/>
                </a:solidFill>
              </a:rPr>
              <a:t>solving</a:t>
            </a:r>
            <a:r>
              <a:rPr lang="de-DE" sz="1400" b="1" dirty="0" smtClean="0">
                <a:solidFill>
                  <a:schemeClr val="tx1"/>
                </a:solidFill>
              </a:rPr>
              <a:t> real </a:t>
            </a:r>
            <a:r>
              <a:rPr lang="de-DE" sz="1400" b="1" dirty="0" err="1" smtClean="0">
                <a:solidFill>
                  <a:schemeClr val="tx1"/>
                </a:solidFill>
              </a:rPr>
              <a:t>problems</a:t>
            </a:r>
            <a:r>
              <a:rPr lang="de-DE" sz="1400" b="1" dirty="0" smtClean="0">
                <a:solidFill>
                  <a:schemeClr val="tx1"/>
                </a:solidFill>
              </a:rPr>
              <a:t> at </a:t>
            </a:r>
            <a:r>
              <a:rPr lang="de-DE" sz="1400" b="1" dirty="0" err="1" smtClean="0">
                <a:solidFill>
                  <a:schemeClr val="tx1"/>
                </a:solidFill>
              </a:rPr>
              <a:t>the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perimeter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of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the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membran</a:t>
            </a:r>
            <a:r>
              <a:rPr lang="de-DE" sz="1400" b="1" dirty="0" smtClean="0">
                <a:solidFill>
                  <a:schemeClr val="tx1"/>
                </a:solidFill>
              </a:rPr>
              <a:t>.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781172" y="5833200"/>
            <a:ext cx="706437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Safety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and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traceability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along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the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engineering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v</a:t>
            </a:r>
            <a:r>
              <a:rPr lang="de-DE" sz="1400" dirty="0" err="1" smtClean="0">
                <a:solidFill>
                  <a:schemeClr val="tx1"/>
                </a:solidFill>
              </a:rPr>
              <a:t>alue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</a:t>
            </a:r>
            <a:r>
              <a:rPr lang="de-DE" sz="1400" dirty="0" err="1" smtClean="0">
                <a:solidFill>
                  <a:schemeClr val="tx1"/>
                </a:solidFill>
              </a:rPr>
              <a:t>hain</a:t>
            </a:r>
            <a:r>
              <a:rPr lang="de-DE" sz="1400" dirty="0" smtClean="0">
                <a:solidFill>
                  <a:schemeClr val="tx1"/>
                </a:solidFill>
              </a:rPr>
              <a:t> (e.g. </a:t>
            </a:r>
            <a:r>
              <a:rPr lang="de-DE" sz="1400" dirty="0" err="1" smtClean="0">
                <a:solidFill>
                  <a:schemeClr val="tx1"/>
                </a:solidFill>
              </a:rPr>
              <a:t>automated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data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transfers</a:t>
            </a:r>
            <a:r>
              <a:rPr lang="de-DE" sz="1400" dirty="0" smtClean="0">
                <a:solidFill>
                  <a:schemeClr val="tx1"/>
                </a:solidFill>
              </a:rPr>
              <a:t>) – </a:t>
            </a:r>
            <a:r>
              <a:rPr lang="de-DE" sz="1400" dirty="0" err="1" smtClean="0">
                <a:solidFill>
                  <a:schemeClr val="tx1"/>
                </a:solidFill>
              </a:rPr>
              <a:t>fostering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transparency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and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compliance</a:t>
            </a:r>
            <a:r>
              <a:rPr lang="de-DE" sz="1400" b="1" dirty="0" smtClean="0">
                <a:solidFill>
                  <a:schemeClr val="tx1"/>
                </a:solidFill>
              </a:rPr>
              <a:t>, </a:t>
            </a:r>
            <a:r>
              <a:rPr lang="de-DE" sz="1400" b="1" dirty="0" err="1" smtClean="0">
                <a:solidFill>
                  <a:schemeClr val="tx1"/>
                </a:solidFill>
              </a:rPr>
              <a:t>led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by</a:t>
            </a:r>
            <a:r>
              <a:rPr lang="de-DE" sz="1400" b="1" dirty="0" smtClean="0">
                <a:solidFill>
                  <a:schemeClr val="tx1"/>
                </a:solidFill>
              </a:rPr>
              <a:t> a </a:t>
            </a:r>
            <a:r>
              <a:rPr lang="de-DE" sz="1400" b="1" dirty="0" err="1" smtClean="0">
                <a:solidFill>
                  <a:schemeClr val="tx1"/>
                </a:solidFill>
              </a:rPr>
              <a:t>common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 err="1" smtClean="0">
                <a:solidFill>
                  <a:schemeClr val="tx1"/>
                </a:solidFill>
              </a:rPr>
              <a:t>vision</a:t>
            </a:r>
            <a:r>
              <a:rPr lang="de-DE" sz="1400" b="1" dirty="0" smtClean="0">
                <a:solidFill>
                  <a:schemeClr val="tx1"/>
                </a:solidFill>
              </a:rPr>
              <a:t>. </a:t>
            </a:r>
            <a:endParaRPr lang="de-D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72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2"/>
          </p:nvPr>
        </p:nvSpPr>
        <p:spPr>
          <a:xfrm>
            <a:off x="7513078" y="5805490"/>
            <a:ext cx="1043978" cy="195263"/>
          </a:xfrm>
        </p:spPr>
        <p:txBody>
          <a:bodyPr/>
          <a:lstStyle/>
          <a:p>
            <a:r>
              <a:rPr lang="de-DE" smtClean="0"/>
              <a:t>19.04.2016  l</a:t>
            </a:r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2016 MHP – A Porsche Company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04841" y="3325518"/>
            <a:ext cx="5832440" cy="623551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solidFill>
                  <a:schemeClr val="bg1"/>
                </a:solidFill>
              </a:defRPr>
            </a:lvl9pPr>
          </a:lstStyle>
          <a:p>
            <a:r>
              <a:rPr lang="de-DE" dirty="0" smtClean="0"/>
              <a:t>Dr. Markus Junginger</a:t>
            </a:r>
            <a:endParaRPr lang="de-DE" dirty="0"/>
          </a:p>
          <a:p>
            <a:r>
              <a:rPr lang="de-DE" dirty="0" smtClean="0"/>
              <a:t>markus.junginger@mhp.com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9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95274" y="972366"/>
            <a:ext cx="8550276" cy="615553"/>
          </a:xfrm>
        </p:spPr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unleash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power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digitization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established</a:t>
            </a:r>
            <a:r>
              <a:rPr lang="de-DE" dirty="0"/>
              <a:t> </a:t>
            </a:r>
            <a:r>
              <a:rPr lang="de-DE" dirty="0" err="1"/>
              <a:t>dogmas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overcome</a:t>
            </a:r>
            <a:r>
              <a:rPr lang="de-DE" dirty="0"/>
              <a:t> – just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happened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electrification</a:t>
            </a:r>
            <a:r>
              <a:rPr lang="de-DE" dirty="0"/>
              <a:t>.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Digital @ R&amp;D | Motivation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t="12930" b="17840"/>
          <a:stretch/>
        </p:blipFill>
        <p:spPr>
          <a:xfrm>
            <a:off x="0" y="1802423"/>
            <a:ext cx="9144000" cy="474784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95274" y="2057400"/>
            <a:ext cx="3731603" cy="4286250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 algn="just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Studies show that American factories when they first electrified </a:t>
            </a:r>
            <a:r>
              <a:rPr lang="en-US" sz="1200" b="1" dirty="0" smtClean="0">
                <a:solidFill>
                  <a:schemeClr val="tx1"/>
                </a:solidFill>
              </a:rPr>
              <a:t>often retained a similar layout and organization </a:t>
            </a:r>
            <a:r>
              <a:rPr lang="en-US" sz="1200" dirty="0" smtClean="0">
                <a:solidFill>
                  <a:schemeClr val="tx1"/>
                </a:solidFill>
              </a:rPr>
              <a:t>to those that were powered by steam engines.</a:t>
            </a:r>
          </a:p>
          <a:p>
            <a:pPr marL="176213" indent="-176213" algn="just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In a steam engine-driven plant, power was transmitted via a large central axle. If the axle was too long the torsion involved would break it, so </a:t>
            </a:r>
            <a:r>
              <a:rPr lang="en-US" sz="1200" b="1" dirty="0" smtClean="0">
                <a:solidFill>
                  <a:schemeClr val="tx1"/>
                </a:solidFill>
              </a:rPr>
              <a:t>machines needed to be clustered near the main power source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pPr marL="176213" indent="-176213" algn="just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Exploiting all three dimensions, industrial engineers put equipment on floors above and below the central stream engines to </a:t>
            </a:r>
            <a:r>
              <a:rPr lang="en-US" sz="1200" b="1" dirty="0" smtClean="0">
                <a:solidFill>
                  <a:schemeClr val="tx1"/>
                </a:solidFill>
              </a:rPr>
              <a:t>minimize the distances</a:t>
            </a:r>
            <a:r>
              <a:rPr lang="en-US" sz="1200" dirty="0" smtClean="0">
                <a:solidFill>
                  <a:schemeClr val="tx1"/>
                </a:solidFill>
              </a:rPr>
              <a:t> involved.</a:t>
            </a:r>
          </a:p>
          <a:p>
            <a:pPr marL="176213" indent="-176213" algn="just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Years later, when the hallowed GPT electricity replaced the steam engine, </a:t>
            </a:r>
            <a:r>
              <a:rPr lang="en-US" sz="1200" b="1" dirty="0" smtClean="0">
                <a:solidFill>
                  <a:schemeClr val="tx1"/>
                </a:solidFill>
              </a:rPr>
              <a:t>engineers simply bought the largest electric motors they could find and stuck them where the steam engines used to be. </a:t>
            </a:r>
            <a:r>
              <a:rPr lang="en-US" sz="1200" dirty="0" smtClean="0">
                <a:solidFill>
                  <a:schemeClr val="tx1"/>
                </a:solidFill>
              </a:rPr>
              <a:t>Even when brand-new factories were built, they followed the same design.</a:t>
            </a:r>
          </a:p>
          <a:p>
            <a:pPr marL="176213" indent="-176213" algn="just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Perhaps unsurprisingly, records show that electric motors </a:t>
            </a:r>
            <a:r>
              <a:rPr lang="en-US" sz="1200" b="1" dirty="0" smtClean="0">
                <a:solidFill>
                  <a:schemeClr val="tx1"/>
                </a:solidFill>
              </a:rPr>
              <a:t>did not lead to much of an improvement in performance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68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unleash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power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digitization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established</a:t>
            </a:r>
            <a:r>
              <a:rPr lang="de-DE" dirty="0"/>
              <a:t> </a:t>
            </a:r>
            <a:r>
              <a:rPr lang="de-DE" dirty="0" err="1"/>
              <a:t>dogmas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overcome</a:t>
            </a:r>
            <a:r>
              <a:rPr lang="de-DE" dirty="0"/>
              <a:t> – just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happened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electrification</a:t>
            </a:r>
            <a:r>
              <a:rPr lang="de-DE" dirty="0"/>
              <a:t>.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Digital @ R&amp;D | </a:t>
            </a:r>
            <a:r>
              <a:rPr lang="de-DE" dirty="0" smtClean="0"/>
              <a:t>Motivation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22030" r="33261" b="3206"/>
          <a:stretch/>
        </p:blipFill>
        <p:spPr>
          <a:xfrm>
            <a:off x="0" y="1803400"/>
            <a:ext cx="9144000" cy="47498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95274" y="2057400"/>
            <a:ext cx="3731603" cy="4286250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 algn="just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Only </a:t>
            </a:r>
            <a:r>
              <a:rPr lang="en-US" sz="1200" b="1" dirty="0">
                <a:solidFill>
                  <a:schemeClr val="tx1"/>
                </a:solidFill>
              </a:rPr>
              <a:t>after thirty years </a:t>
            </a:r>
            <a:r>
              <a:rPr lang="en-US" sz="1200" dirty="0">
                <a:solidFill>
                  <a:schemeClr val="tx1"/>
                </a:solidFill>
              </a:rPr>
              <a:t>– long enough for the original managers to retire and be replaced by a new generation – </a:t>
            </a:r>
            <a:r>
              <a:rPr lang="en-US" sz="1200" b="1" dirty="0">
                <a:solidFill>
                  <a:schemeClr val="tx1"/>
                </a:solidFill>
              </a:rPr>
              <a:t>did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factory layouts change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marL="176213" indent="-176213" algn="just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The new factories looked much like those we see today: a single story spread out over an acre or more. Instead of a single massive engine, each piece of equipment had its </a:t>
            </a:r>
            <a:r>
              <a:rPr lang="en-US" sz="1200" b="1" dirty="0">
                <a:solidFill>
                  <a:schemeClr val="tx1"/>
                </a:solidFill>
              </a:rPr>
              <a:t>own small electric </a:t>
            </a:r>
            <a:r>
              <a:rPr lang="en-US" sz="1200" b="1" dirty="0" smtClean="0">
                <a:solidFill>
                  <a:schemeClr val="tx1"/>
                </a:solidFill>
              </a:rPr>
              <a:t>motor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pPr marL="176213" indent="-176213" algn="just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Instead </a:t>
            </a:r>
            <a:r>
              <a:rPr lang="en-US" sz="1200" dirty="0">
                <a:solidFill>
                  <a:schemeClr val="tx1"/>
                </a:solidFill>
              </a:rPr>
              <a:t>of putting the machines needing the most power closest to the power source, the layout was based on a simple and powerful new principle: </a:t>
            </a:r>
            <a:r>
              <a:rPr lang="en-US" sz="1200" b="1" dirty="0">
                <a:solidFill>
                  <a:schemeClr val="tx1"/>
                </a:solidFill>
              </a:rPr>
              <a:t>the natural workflow of materials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marL="176213" indent="-176213" algn="just"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For </a:t>
            </a:r>
            <a:r>
              <a:rPr lang="en-US" sz="1200" dirty="0">
                <a:solidFill>
                  <a:schemeClr val="tx1"/>
                </a:solidFill>
              </a:rPr>
              <a:t>most of the subsequent century, </a:t>
            </a:r>
            <a:r>
              <a:rPr lang="en-US" sz="1200" b="1" dirty="0">
                <a:solidFill>
                  <a:schemeClr val="tx1"/>
                </a:solidFill>
              </a:rPr>
              <a:t>additional complementary innovations</a:t>
            </a:r>
            <a:r>
              <a:rPr lang="en-US" sz="1200" dirty="0">
                <a:solidFill>
                  <a:schemeClr val="tx1"/>
                </a:solidFill>
              </a:rPr>
              <a:t>, from lean </a:t>
            </a:r>
            <a:r>
              <a:rPr lang="en-US" sz="1200" dirty="0" smtClean="0">
                <a:solidFill>
                  <a:schemeClr val="tx1"/>
                </a:solidFill>
              </a:rPr>
              <a:t>manufacturing and steel </a:t>
            </a:r>
            <a:r>
              <a:rPr lang="en-US" sz="1200" dirty="0" err="1" smtClean="0">
                <a:solidFill>
                  <a:schemeClr val="tx1"/>
                </a:solidFill>
              </a:rPr>
              <a:t>minimills</a:t>
            </a:r>
            <a:r>
              <a:rPr lang="en-US" sz="1200" dirty="0" smtClean="0">
                <a:solidFill>
                  <a:schemeClr val="tx1"/>
                </a:solidFill>
              </a:rPr>
              <a:t> to Total Quality Management and Six Sigma principles </a:t>
            </a:r>
            <a:r>
              <a:rPr lang="en-US" sz="1200" dirty="0">
                <a:solidFill>
                  <a:schemeClr val="tx1"/>
                </a:solidFill>
              </a:rPr>
              <a:t>continued to boost productivity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2650" y="6145790"/>
            <a:ext cx="3113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McAffee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Brynjolfsson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(2014) </a:t>
            </a:r>
            <a:r>
              <a:rPr lang="de-DE" sz="800" i="1" dirty="0" smtClean="0">
                <a:solidFill>
                  <a:schemeClr val="bg1">
                    <a:lumMod val="50000"/>
                  </a:schemeClr>
                </a:solidFill>
              </a:rPr>
              <a:t>The Second </a:t>
            </a:r>
            <a:r>
              <a:rPr lang="de-DE" sz="800" i="1" dirty="0" err="1" smtClean="0">
                <a:solidFill>
                  <a:schemeClr val="bg1">
                    <a:lumMod val="50000"/>
                  </a:schemeClr>
                </a:solidFill>
              </a:rPr>
              <a:t>Machine</a:t>
            </a:r>
            <a:r>
              <a:rPr lang="de-DE" sz="800" i="1" dirty="0" smtClean="0">
                <a:solidFill>
                  <a:schemeClr val="bg1">
                    <a:lumMod val="50000"/>
                  </a:schemeClr>
                </a:solidFill>
              </a:rPr>
              <a:t> Age.</a:t>
            </a:r>
            <a:endParaRPr lang="de-DE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09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857251"/>
            <a:ext cx="9144000" cy="51434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8" name="Inhaltsplatzhalter 1"/>
          <p:cNvSpPr>
            <a:spLocks noGrp="1"/>
          </p:cNvSpPr>
          <p:nvPr>
            <p:ph sz="quarter" idx="11"/>
          </p:nvPr>
        </p:nvSpPr>
        <p:spPr>
          <a:xfrm>
            <a:off x="3051339" y="2085975"/>
            <a:ext cx="4800192" cy="2781300"/>
          </a:xfr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“In </a:t>
            </a: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such a world the core of economic life could appear to be centered  on </a:t>
            </a:r>
            <a:r>
              <a:rPr lang="en-US" sz="2000" b="1" dirty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more and more intensive processing of ever-greater numbers of new seed ideas into workable </a:t>
            </a:r>
            <a:r>
              <a:rPr lang="en-US" sz="2000" b="1" dirty="0" smtClean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innovation</a:t>
            </a:r>
            <a:r>
              <a:rPr lang="en-US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[…]</a:t>
            </a:r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 </a:t>
            </a:r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early stage of development, growth is constrained by number of potential new ideas, but later on it is constrained only be the ability to process </a:t>
            </a:r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them.”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Weitzman, M. (1998): „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Recombinant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Growth“.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2905125" y="857251"/>
            <a:ext cx="0" cy="4035425"/>
          </a:xfrm>
          <a:prstGeom prst="line">
            <a:avLst/>
          </a:prstGeom>
          <a:ln w="6350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04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5274" y="972366"/>
            <a:ext cx="8550276" cy="615553"/>
          </a:xfrm>
        </p:spPr>
        <p:txBody>
          <a:bodyPr/>
          <a:lstStyle/>
          <a:p>
            <a:r>
              <a:rPr lang="en-US" dirty="0"/>
              <a:t>In a digital world the core economic life could appear to be centered on the processing of ever-greater numbers of new ideas into workable innovation.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Digital @ R&amp;D | Motivation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95274" y="2768600"/>
            <a:ext cx="4158000" cy="378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solidFill>
                  <a:schemeClr val="accent1"/>
                </a:solidFill>
              </a:rPr>
              <a:t>Growth </a:t>
            </a:r>
            <a:r>
              <a:rPr lang="de-DE" dirty="0" err="1">
                <a:solidFill>
                  <a:schemeClr val="accent1"/>
                </a:solidFill>
              </a:rPr>
              <a:t>constrained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by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number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of</a:t>
            </a:r>
            <a:r>
              <a:rPr lang="de-DE" dirty="0">
                <a:solidFill>
                  <a:schemeClr val="accent1"/>
                </a:solidFill>
              </a:rPr>
              <a:t> potential </a:t>
            </a:r>
            <a:r>
              <a:rPr lang="de-DE" dirty="0" err="1">
                <a:solidFill>
                  <a:schemeClr val="accent1"/>
                </a:solidFill>
              </a:rPr>
              <a:t>new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ideas</a:t>
            </a:r>
            <a:endParaRPr lang="de-DE" dirty="0" smtClean="0">
              <a:solidFill>
                <a:schemeClr val="accent1"/>
              </a:solidFill>
            </a:endParaRPr>
          </a:p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86301" y="2768600"/>
            <a:ext cx="4159250" cy="378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solidFill>
                  <a:schemeClr val="accent1"/>
                </a:solidFill>
              </a:rPr>
              <a:t>Growth </a:t>
            </a:r>
            <a:r>
              <a:rPr lang="de-DE" dirty="0" err="1">
                <a:solidFill>
                  <a:schemeClr val="accent1"/>
                </a:solidFill>
              </a:rPr>
              <a:t>constrained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by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the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ability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to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process</a:t>
            </a:r>
            <a:r>
              <a:rPr lang="de-DE" dirty="0">
                <a:solidFill>
                  <a:schemeClr val="accent1"/>
                </a:solidFill>
              </a:rPr>
              <a:t> potential </a:t>
            </a:r>
            <a:r>
              <a:rPr lang="de-DE" dirty="0" err="1">
                <a:solidFill>
                  <a:schemeClr val="accent1"/>
                </a:solidFill>
              </a:rPr>
              <a:t>new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ideas</a:t>
            </a:r>
            <a:endParaRPr lang="de-DE" dirty="0" smtClean="0">
              <a:solidFill>
                <a:schemeClr val="accent1"/>
              </a:solidFill>
            </a:endParaRPr>
          </a:p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95273" y="1801813"/>
            <a:ext cx="4158000" cy="754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 err="1" smtClean="0">
                <a:solidFill>
                  <a:schemeClr val="accent1"/>
                </a:solidFill>
              </a:rPr>
              <a:t>Past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challenge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86300" y="1801813"/>
            <a:ext cx="4159250" cy="754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 smtClean="0">
                <a:solidFill>
                  <a:schemeClr val="accent1"/>
                </a:solidFill>
              </a:rPr>
              <a:t>Future </a:t>
            </a:r>
            <a:r>
              <a:rPr lang="de-DE" b="1" dirty="0" err="1" smtClean="0">
                <a:solidFill>
                  <a:schemeClr val="accent1"/>
                </a:solidFill>
              </a:rPr>
              <a:t>challenge</a:t>
            </a:r>
            <a:endParaRPr lang="de-DE" b="1" dirty="0">
              <a:solidFill>
                <a:schemeClr val="accent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080027" y="2794468"/>
            <a:ext cx="603875" cy="2988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4400" y="2889250"/>
            <a:ext cx="1343884" cy="2772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51315" y="6365631"/>
            <a:ext cx="9050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>
                <a:solidFill>
                  <a:schemeClr val="bg1">
                    <a:lumMod val="85000"/>
                  </a:schemeClr>
                </a:solidFill>
              </a:rPr>
              <a:t>Weitzmann</a:t>
            </a:r>
            <a:r>
              <a:rPr lang="de-DE" sz="800" dirty="0" smtClean="0">
                <a:solidFill>
                  <a:schemeClr val="bg1">
                    <a:lumMod val="85000"/>
                  </a:schemeClr>
                </a:solidFill>
              </a:rPr>
              <a:t> (2016) </a:t>
            </a:r>
            <a:r>
              <a:rPr lang="de-DE" sz="800" i="1" dirty="0" err="1" smtClean="0">
                <a:solidFill>
                  <a:schemeClr val="bg1">
                    <a:lumMod val="85000"/>
                  </a:schemeClr>
                </a:solidFill>
              </a:rPr>
              <a:t>Recombinant</a:t>
            </a:r>
            <a:r>
              <a:rPr lang="de-DE" sz="800" i="1" dirty="0" smtClean="0">
                <a:solidFill>
                  <a:schemeClr val="bg1">
                    <a:lumMod val="85000"/>
                  </a:schemeClr>
                </a:solidFill>
              </a:rPr>
              <a:t> Growth.</a:t>
            </a:r>
            <a:endParaRPr lang="de-DE" sz="8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14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6243" y="1801812"/>
            <a:ext cx="9144000" cy="4751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5274" y="972366"/>
            <a:ext cx="8550276" cy="615553"/>
          </a:xfrm>
        </p:spPr>
        <p:txBody>
          <a:bodyPr/>
          <a:lstStyle/>
          <a:p>
            <a:r>
              <a:rPr lang="en-US" dirty="0"/>
              <a:t>In order to maximize the innovative spirit of engineers, their capacity should be shifted from solving “complicated” towards solving “complex” tasks.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5"/>
          <a:stretch/>
        </p:blipFill>
        <p:spPr>
          <a:xfrm rot="5400000">
            <a:off x="2550754" y="962278"/>
            <a:ext cx="4480895" cy="6343396"/>
          </a:xfrm>
        </p:spPr>
      </p:pic>
      <p:sp>
        <p:nvSpPr>
          <p:cNvPr id="8" name="Textfeld 7"/>
          <p:cNvSpPr txBox="1"/>
          <p:nvPr/>
        </p:nvSpPr>
        <p:spPr>
          <a:xfrm>
            <a:off x="6312097" y="3491992"/>
            <a:ext cx="295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Empirical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Process</a:t>
            </a:r>
            <a:r>
              <a:rPr lang="de-DE" sz="1200" b="1" dirty="0" smtClean="0"/>
              <a:t>: Agile </a:t>
            </a:r>
            <a:r>
              <a:rPr lang="de-DE" sz="1200" b="1" dirty="0" err="1" smtClean="0"/>
              <a:t>Methods</a:t>
            </a:r>
            <a:endParaRPr lang="de-DE" sz="1200" b="1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6312097" y="4367312"/>
            <a:ext cx="295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Lean </a:t>
            </a:r>
            <a:r>
              <a:rPr lang="de-DE" sz="1200" b="1" dirty="0" err="1"/>
              <a:t>m</a:t>
            </a:r>
            <a:r>
              <a:rPr lang="de-DE" sz="1200" b="1" dirty="0" err="1" smtClean="0"/>
              <a:t>ethods</a:t>
            </a:r>
            <a:endParaRPr lang="de-DE" sz="1200" b="1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6312097" y="5211376"/>
            <a:ext cx="295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Defined</a:t>
            </a:r>
            <a:r>
              <a:rPr lang="de-DE" sz="1200" b="1" dirty="0" smtClean="0"/>
              <a:t> oder </a:t>
            </a:r>
            <a:r>
              <a:rPr lang="de-DE" sz="1200" b="1" dirty="0" err="1" smtClean="0"/>
              <a:t>determined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process</a:t>
            </a:r>
            <a:endParaRPr lang="de-DE" sz="1200" b="1" dirty="0" smtClean="0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4251538" y="3630491"/>
            <a:ext cx="2052000" cy="0"/>
          </a:xfrm>
          <a:prstGeom prst="straightConnector1">
            <a:avLst/>
          </a:prstGeom>
          <a:ln>
            <a:solidFill>
              <a:schemeClr val="accent5"/>
            </a:solidFill>
            <a:miter lim="800000"/>
            <a:headEnd type="none"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3999538" y="4505815"/>
            <a:ext cx="2304000" cy="0"/>
          </a:xfrm>
          <a:prstGeom prst="straightConnector1">
            <a:avLst/>
          </a:prstGeom>
          <a:ln>
            <a:solidFill>
              <a:schemeClr val="accent5"/>
            </a:solidFill>
            <a:miter lim="800000"/>
            <a:headEnd type="none"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3564402" y="5362577"/>
            <a:ext cx="2739136" cy="0"/>
          </a:xfrm>
          <a:prstGeom prst="straightConnector1">
            <a:avLst/>
          </a:prstGeom>
          <a:ln>
            <a:solidFill>
              <a:schemeClr val="accent5"/>
            </a:solidFill>
            <a:miter lim="800000"/>
            <a:headEnd type="none" w="lg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529233" y="6093296"/>
            <a:ext cx="1426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Technology</a:t>
            </a:r>
            <a:endParaRPr lang="de-DE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rot="16200000">
            <a:off x="1351373" y="3671449"/>
            <a:ext cx="1656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</a:t>
            </a:r>
            <a:endParaRPr lang="de-DE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26081" y="1988840"/>
            <a:ext cx="142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</a:t>
            </a: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agreement</a:t>
            </a:r>
            <a:endParaRPr lang="de-DE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236121" y="5499940"/>
            <a:ext cx="142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Close </a:t>
            </a:r>
            <a:r>
              <a:rPr lang="de-DE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agreement</a:t>
            </a:r>
            <a:endParaRPr lang="de-DE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25345" y="6001464"/>
            <a:ext cx="2742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Close </a:t>
            </a:r>
            <a:r>
              <a:rPr lang="de-DE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de-DE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ertainy</a:t>
            </a:r>
            <a:endParaRPr lang="de-DE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206745" y="6001464"/>
            <a:ext cx="2742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</a:t>
            </a: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de-DE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ertainy</a:t>
            </a:r>
            <a:endParaRPr lang="de-DE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783935" y="5192163"/>
            <a:ext cx="2742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Simple</a:t>
            </a:r>
            <a:endParaRPr lang="de-DE" sz="105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868943" y="4330651"/>
            <a:ext cx="2742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chemeClr val="tx2"/>
                </a:solidFill>
              </a:rPr>
              <a:t>Complicated</a:t>
            </a:r>
            <a:endParaRPr lang="de-DE" sz="1050" b="1" dirty="0" smtClean="0">
              <a:solidFill>
                <a:schemeClr val="tx2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302978" y="3442558"/>
            <a:ext cx="2742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rgbClr val="C00000"/>
                </a:solidFill>
              </a:rPr>
              <a:t>Complex</a:t>
            </a:r>
            <a:endParaRPr lang="de-DE" sz="1200" b="1" dirty="0" smtClean="0">
              <a:solidFill>
                <a:srgbClr val="C00000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Digital @ R&amp;D | Solution 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251315" y="6365631"/>
            <a:ext cx="9050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>
                <a:solidFill>
                  <a:schemeClr val="bg1">
                    <a:lumMod val="85000"/>
                  </a:schemeClr>
                </a:solidFill>
              </a:rPr>
              <a:t>Snowden</a:t>
            </a:r>
            <a:r>
              <a:rPr lang="de-DE" sz="800" dirty="0" smtClean="0">
                <a:solidFill>
                  <a:schemeClr val="bg1">
                    <a:lumMod val="85000"/>
                  </a:schemeClr>
                </a:solidFill>
              </a:rPr>
              <a:t> (1999) </a:t>
            </a:r>
            <a:r>
              <a:rPr lang="en-US" sz="800" i="1" dirty="0" err="1" smtClean="0">
                <a:solidFill>
                  <a:schemeClr val="bg1">
                    <a:lumMod val="85000"/>
                  </a:schemeClr>
                </a:solidFill>
              </a:rPr>
              <a:t>Cynefin</a:t>
            </a:r>
            <a:r>
              <a:rPr lang="en-US" sz="800" i="1" dirty="0">
                <a:solidFill>
                  <a:schemeClr val="bg1">
                    <a:lumMod val="85000"/>
                  </a:schemeClr>
                </a:solidFill>
              </a:rPr>
              <a:t>, A Sense of Time and Place</a:t>
            </a:r>
            <a:r>
              <a:rPr lang="de-DE" sz="800" i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de-DE" sz="8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857251"/>
            <a:ext cx="9144000" cy="51434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8" name="Inhaltsplatzhalter 1"/>
          <p:cNvSpPr>
            <a:spLocks noGrp="1"/>
          </p:cNvSpPr>
          <p:nvPr>
            <p:ph sz="quarter" idx="11"/>
          </p:nvPr>
        </p:nvSpPr>
        <p:spPr>
          <a:xfrm>
            <a:off x="3051339" y="1975904"/>
            <a:ext cx="4800192" cy="2781300"/>
          </a:xfr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/>
          <a:p>
            <a:pPr marL="0" indent="0">
              <a:buNone/>
            </a:pPr>
            <a:endParaRPr lang="de-DE" sz="20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„</a:t>
            </a:r>
            <a:r>
              <a:rPr lang="de-DE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Only</a:t>
            </a:r>
            <a:r>
              <a:rPr 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variation</a:t>
            </a:r>
            <a:r>
              <a:rPr 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</a:t>
            </a:r>
            <a:r>
              <a:rPr 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force</a:t>
            </a:r>
            <a:r>
              <a:rPr 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variation</a:t>
            </a:r>
            <a:r>
              <a:rPr 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down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.“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Therefore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system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only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cope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with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level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complexity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that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is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equivalent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its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own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complexity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Ashby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, W.R.  (1956): An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Introduction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to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Cybernetics</a:t>
            </a:r>
            <a:r>
              <a:rPr lang="de-DE" sz="2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  <a:endParaRPr lang="de-DE" sz="20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2905125" y="857251"/>
            <a:ext cx="0" cy="4035425"/>
          </a:xfrm>
          <a:prstGeom prst="line">
            <a:avLst/>
          </a:prstGeom>
          <a:ln w="6350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94" y="1511721"/>
            <a:ext cx="5364837" cy="695347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7221837" y="1842976"/>
            <a:ext cx="1268627" cy="48307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244281" y="2178694"/>
            <a:ext cx="1059668" cy="2166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523236" y="2118293"/>
            <a:ext cx="1059668" cy="2166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945356" y="2070350"/>
            <a:ext cx="1059668" cy="2166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5274" y="972366"/>
            <a:ext cx="8550276" cy="615553"/>
          </a:xfrm>
        </p:spPr>
        <p:txBody>
          <a:bodyPr/>
          <a:lstStyle/>
          <a:p>
            <a:r>
              <a:rPr lang="en-US" dirty="0"/>
              <a:t>In order to maximize the innovative spirit of engineers, their capacity should be shifted from solving “complicated” towards solving “complex” tasks.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Digital @ R&amp;D | Solution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243" y="1801812"/>
            <a:ext cx="9144000" cy="4751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Eingekerbter Richtungspfeil 5"/>
          <p:cNvSpPr/>
          <p:nvPr/>
        </p:nvSpPr>
        <p:spPr>
          <a:xfrm>
            <a:off x="1573212" y="3311769"/>
            <a:ext cx="3404212" cy="1934307"/>
          </a:xfrm>
          <a:prstGeom prst="chevron">
            <a:avLst>
              <a:gd name="adj" fmla="val 29545"/>
            </a:avLst>
          </a:prstGeom>
          <a:solidFill>
            <a:schemeClr val="tx2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609970" y="3329353"/>
            <a:ext cx="3011952" cy="378069"/>
            <a:chOff x="701796" y="2479431"/>
            <a:chExt cx="3521000" cy="378069"/>
          </a:xfrm>
          <a:solidFill>
            <a:srgbClr val="B61C02"/>
          </a:solidFill>
        </p:grpSpPr>
        <p:sp>
          <p:nvSpPr>
            <p:cNvPr id="11" name="Trapezoid 10"/>
            <p:cNvSpPr/>
            <p:nvPr/>
          </p:nvSpPr>
          <p:spPr>
            <a:xfrm>
              <a:off x="1919212" y="2479431"/>
              <a:ext cx="2303584" cy="378069"/>
            </a:xfrm>
            <a:prstGeom prst="trapezoid">
              <a:avLst>
                <a:gd name="adj" fmla="val 59486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flipV="1">
              <a:off x="701796" y="2479431"/>
              <a:ext cx="2303584" cy="378069"/>
            </a:xfrm>
            <a:prstGeom prst="trapezoid">
              <a:avLst>
                <a:gd name="adj" fmla="val 5716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</p:grpSp>
      <p:sp>
        <p:nvSpPr>
          <p:cNvPr id="17" name="Eingekerbter Richtungspfeil 16"/>
          <p:cNvSpPr/>
          <p:nvPr/>
        </p:nvSpPr>
        <p:spPr>
          <a:xfrm flipV="1">
            <a:off x="5030168" y="3329353"/>
            <a:ext cx="3404212" cy="1934307"/>
          </a:xfrm>
          <a:prstGeom prst="chevron">
            <a:avLst>
              <a:gd name="adj" fmla="val 29545"/>
            </a:avLst>
          </a:prstGeom>
          <a:solidFill>
            <a:srgbClr val="B61C02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grpSp>
        <p:nvGrpSpPr>
          <p:cNvPr id="18" name="Gruppieren 17"/>
          <p:cNvGrpSpPr/>
          <p:nvPr/>
        </p:nvGrpSpPr>
        <p:grpSpPr>
          <a:xfrm flipV="1">
            <a:off x="5057401" y="4868007"/>
            <a:ext cx="3015762" cy="378069"/>
            <a:chOff x="701796" y="2479431"/>
            <a:chExt cx="3525454" cy="378069"/>
          </a:xfrm>
          <a:solidFill>
            <a:schemeClr val="tx2"/>
          </a:solidFill>
        </p:grpSpPr>
        <p:sp>
          <p:nvSpPr>
            <p:cNvPr id="19" name="Trapezoid 18"/>
            <p:cNvSpPr/>
            <p:nvPr/>
          </p:nvSpPr>
          <p:spPr>
            <a:xfrm>
              <a:off x="1923666" y="2479431"/>
              <a:ext cx="2303584" cy="378069"/>
            </a:xfrm>
            <a:prstGeom prst="trapezoid">
              <a:avLst>
                <a:gd name="adj" fmla="val 59486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20" name="Trapezoid 19"/>
            <p:cNvSpPr/>
            <p:nvPr/>
          </p:nvSpPr>
          <p:spPr>
            <a:xfrm flipV="1">
              <a:off x="701796" y="2479431"/>
              <a:ext cx="2303584" cy="378069"/>
            </a:xfrm>
            <a:prstGeom prst="trapezoid">
              <a:avLst>
                <a:gd name="adj" fmla="val 5968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</p:grpSp>
      <p:sp>
        <p:nvSpPr>
          <p:cNvPr id="21" name="Textfeld 20"/>
          <p:cNvSpPr txBox="1"/>
          <p:nvPr/>
        </p:nvSpPr>
        <p:spPr>
          <a:xfrm rot="16200000">
            <a:off x="-112102" y="4201455"/>
            <a:ext cx="20874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 err="1" smtClean="0"/>
              <a:t>Complicated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tasks</a:t>
            </a:r>
            <a:endParaRPr lang="de-DE" sz="1400" b="1" dirty="0" smtClean="0"/>
          </a:p>
          <a:p>
            <a:pPr algn="r"/>
            <a:endParaRPr lang="de-DE" sz="1200" dirty="0" smtClean="0"/>
          </a:p>
          <a:p>
            <a:pPr algn="r"/>
            <a:r>
              <a:rPr lang="de-DE" sz="1200" dirty="0" smtClean="0"/>
              <a:t>Repetition</a:t>
            </a:r>
          </a:p>
          <a:p>
            <a:pPr algn="r"/>
            <a:r>
              <a:rPr lang="de-DE" sz="1200" dirty="0" err="1" smtClean="0"/>
              <a:t>Rule</a:t>
            </a:r>
            <a:endParaRPr lang="de-DE" sz="1200" dirty="0" smtClean="0"/>
          </a:p>
          <a:p>
            <a:pPr algn="r"/>
            <a:r>
              <a:rPr lang="de-DE" sz="1200" dirty="0" err="1" smtClean="0"/>
              <a:t>Structure</a:t>
            </a:r>
            <a:endParaRPr lang="de-DE" sz="1200" dirty="0"/>
          </a:p>
          <a:p>
            <a:pPr algn="r"/>
            <a:r>
              <a:rPr lang="de-DE" sz="1200" dirty="0" smtClean="0"/>
              <a:t>Administration</a:t>
            </a: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154322" y="2292413"/>
            <a:ext cx="15545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Complex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tasks</a:t>
            </a:r>
            <a:endParaRPr lang="de-DE" sz="1400" b="1" dirty="0" smtClean="0"/>
          </a:p>
          <a:p>
            <a:endParaRPr lang="de-DE" sz="1200" dirty="0" smtClean="0"/>
          </a:p>
          <a:p>
            <a:r>
              <a:rPr lang="de-DE" sz="1200" dirty="0" err="1" smtClean="0"/>
              <a:t>Surprise</a:t>
            </a:r>
            <a:endParaRPr lang="de-DE" sz="1200" dirty="0" smtClean="0"/>
          </a:p>
          <a:p>
            <a:r>
              <a:rPr lang="de-DE" sz="1200" dirty="0" err="1" smtClean="0"/>
              <a:t>Principle</a:t>
            </a:r>
            <a:endParaRPr lang="de-DE" sz="1200" dirty="0" smtClean="0"/>
          </a:p>
          <a:p>
            <a:r>
              <a:rPr lang="de-DE" sz="1200" dirty="0" smtClean="0"/>
              <a:t>Flow</a:t>
            </a:r>
          </a:p>
          <a:p>
            <a:r>
              <a:rPr lang="de-DE" sz="1200" dirty="0" smtClean="0"/>
              <a:t>Leadership</a:t>
            </a:r>
            <a:endParaRPr lang="de-DE" sz="1200" dirty="0"/>
          </a:p>
        </p:txBody>
      </p:sp>
      <p:cxnSp>
        <p:nvCxnSpPr>
          <p:cNvPr id="24" name="Gerader Verbinder 23"/>
          <p:cNvCxnSpPr/>
          <p:nvPr/>
        </p:nvCxnSpPr>
        <p:spPr>
          <a:xfrm>
            <a:off x="333132" y="3720430"/>
            <a:ext cx="133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miter lim="800000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499578" y="2978260"/>
            <a:ext cx="298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System </a:t>
            </a:r>
            <a:r>
              <a:rPr lang="de-DE" sz="1400" b="1" dirty="0" err="1" smtClean="0"/>
              <a:t>with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low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dynamics</a:t>
            </a:r>
            <a:endParaRPr lang="de-DE" sz="14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4977412" y="2978260"/>
            <a:ext cx="298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System </a:t>
            </a:r>
            <a:r>
              <a:rPr lang="de-DE" sz="1400" b="1" dirty="0" err="1" smtClean="0"/>
              <a:t>with</a:t>
            </a:r>
            <a:r>
              <a:rPr lang="de-DE" sz="1400" b="1" dirty="0" smtClean="0"/>
              <a:t> high </a:t>
            </a:r>
            <a:r>
              <a:rPr lang="de-DE" sz="1400" b="1" dirty="0" err="1" smtClean="0"/>
              <a:t>dynamics</a:t>
            </a:r>
            <a:endParaRPr lang="de-DE" sz="1400" b="1" dirty="0"/>
          </a:p>
        </p:txBody>
      </p:sp>
      <p:cxnSp>
        <p:nvCxnSpPr>
          <p:cNvPr id="28" name="Gerader Verbinder 27"/>
          <p:cNvCxnSpPr/>
          <p:nvPr/>
        </p:nvCxnSpPr>
        <p:spPr>
          <a:xfrm flipV="1">
            <a:off x="8168054" y="4868316"/>
            <a:ext cx="64163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miter lim="800000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2092569" y="4853358"/>
            <a:ext cx="2233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524500" y="3430423"/>
            <a:ext cx="2233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„People </a:t>
            </a:r>
            <a:r>
              <a:rPr lang="de-DE" sz="1200" dirty="0" err="1" smtClean="0">
                <a:solidFill>
                  <a:schemeClr val="bg1"/>
                </a:solidFill>
              </a:rPr>
              <a:t>with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ideas</a:t>
            </a:r>
            <a:r>
              <a:rPr lang="de-DE" sz="1200" dirty="0" smtClean="0">
                <a:solidFill>
                  <a:schemeClr val="bg1"/>
                </a:solidFill>
              </a:rPr>
              <a:t>“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87" y="4851018"/>
            <a:ext cx="1804003" cy="39600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57" y="3701253"/>
            <a:ext cx="1289635" cy="1105805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05" y="4047701"/>
            <a:ext cx="2217174" cy="756000"/>
          </a:xfrm>
          <a:prstGeom prst="rect">
            <a:avLst/>
          </a:prstGeom>
        </p:spPr>
      </p:pic>
      <p:cxnSp>
        <p:nvCxnSpPr>
          <p:cNvPr id="45" name="Gerader Verbinder 44"/>
          <p:cNvCxnSpPr/>
          <p:nvPr/>
        </p:nvCxnSpPr>
        <p:spPr>
          <a:xfrm flipV="1">
            <a:off x="4700557" y="3711946"/>
            <a:ext cx="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miter lim="800000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/>
          <p:nvPr/>
        </p:nvCxnSpPr>
        <p:spPr>
          <a:xfrm flipV="1">
            <a:off x="5132382" y="4851018"/>
            <a:ext cx="7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miter lim="800000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/>
          <p:nvPr/>
        </p:nvCxnSpPr>
        <p:spPr>
          <a:xfrm>
            <a:off x="4912540" y="3711946"/>
            <a:ext cx="233514" cy="115606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miter lim="800000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251315" y="6365631"/>
            <a:ext cx="9050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>
                <a:solidFill>
                  <a:schemeClr val="bg1">
                    <a:lumMod val="85000"/>
                  </a:schemeClr>
                </a:solidFill>
              </a:rPr>
              <a:t>Woland</a:t>
            </a:r>
            <a:r>
              <a:rPr lang="de-DE" sz="800" dirty="0" smtClean="0">
                <a:solidFill>
                  <a:schemeClr val="bg1">
                    <a:lumMod val="85000"/>
                  </a:schemeClr>
                </a:solidFill>
              </a:rPr>
              <a:t> (2004) </a:t>
            </a:r>
            <a:r>
              <a:rPr lang="de-DE" sz="800" i="1" dirty="0" smtClean="0">
                <a:solidFill>
                  <a:schemeClr val="bg1">
                    <a:lumMod val="85000"/>
                  </a:schemeClr>
                </a:solidFill>
              </a:rPr>
              <a:t>Vom Wissen zum Können. Merkmale dynamikrobuster Höchstleistung.</a:t>
            </a:r>
            <a:endParaRPr lang="de-DE" sz="8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94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5274" y="972366"/>
            <a:ext cx="8550276" cy="615553"/>
          </a:xfrm>
        </p:spPr>
        <p:txBody>
          <a:bodyPr/>
          <a:lstStyle/>
          <a:p>
            <a:r>
              <a:rPr lang="de-DE" dirty="0"/>
              <a:t>The larger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complicated</a:t>
            </a:r>
            <a:r>
              <a:rPr lang="de-DE" dirty="0"/>
              <a:t> </a:t>
            </a:r>
            <a:r>
              <a:rPr lang="de-DE" dirty="0" err="1"/>
              <a:t>tasks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automated</a:t>
            </a:r>
            <a:r>
              <a:rPr lang="de-DE" dirty="0"/>
              <a:t> via digital </a:t>
            </a:r>
            <a:r>
              <a:rPr lang="de-DE" dirty="0" err="1"/>
              <a:t>tools</a:t>
            </a:r>
            <a:r>
              <a:rPr lang="de-DE" dirty="0"/>
              <a:t>. Engineers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 </a:t>
            </a:r>
            <a:r>
              <a:rPr lang="de-DE" dirty="0" err="1"/>
              <a:t>digitally</a:t>
            </a:r>
            <a:r>
              <a:rPr lang="de-DE" dirty="0"/>
              <a:t> </a:t>
            </a:r>
            <a:r>
              <a:rPr lang="de-DE" dirty="0" err="1"/>
              <a:t>enabled</a:t>
            </a:r>
            <a:r>
              <a:rPr lang="de-DE" dirty="0"/>
              <a:t> „</a:t>
            </a:r>
            <a:r>
              <a:rPr lang="de-DE" dirty="0" err="1"/>
              <a:t>masters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“.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Digital @ R&amp;D | Solution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243" y="1801812"/>
            <a:ext cx="9144000" cy="4751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Eingekerbter Richtungspfeil 5"/>
          <p:cNvSpPr/>
          <p:nvPr/>
        </p:nvSpPr>
        <p:spPr>
          <a:xfrm>
            <a:off x="1573212" y="3311769"/>
            <a:ext cx="3404212" cy="1934307"/>
          </a:xfrm>
          <a:prstGeom prst="chevron">
            <a:avLst>
              <a:gd name="adj" fmla="val 29545"/>
            </a:avLst>
          </a:prstGeom>
          <a:solidFill>
            <a:schemeClr val="tx2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609970" y="3329353"/>
            <a:ext cx="3011952" cy="378069"/>
            <a:chOff x="701796" y="2479431"/>
            <a:chExt cx="3521000" cy="378069"/>
          </a:xfrm>
          <a:solidFill>
            <a:srgbClr val="B61C02"/>
          </a:solidFill>
        </p:grpSpPr>
        <p:sp>
          <p:nvSpPr>
            <p:cNvPr id="11" name="Trapezoid 10"/>
            <p:cNvSpPr/>
            <p:nvPr/>
          </p:nvSpPr>
          <p:spPr>
            <a:xfrm>
              <a:off x="1919212" y="2479431"/>
              <a:ext cx="2303584" cy="378069"/>
            </a:xfrm>
            <a:prstGeom prst="trapezoid">
              <a:avLst>
                <a:gd name="adj" fmla="val 59486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flipV="1">
              <a:off x="701796" y="2479431"/>
              <a:ext cx="2303584" cy="378069"/>
            </a:xfrm>
            <a:prstGeom prst="trapezoid">
              <a:avLst>
                <a:gd name="adj" fmla="val 5716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</p:grpSp>
      <p:sp>
        <p:nvSpPr>
          <p:cNvPr id="17" name="Eingekerbter Richtungspfeil 16"/>
          <p:cNvSpPr/>
          <p:nvPr/>
        </p:nvSpPr>
        <p:spPr>
          <a:xfrm flipV="1">
            <a:off x="5030168" y="3329353"/>
            <a:ext cx="3404212" cy="1934307"/>
          </a:xfrm>
          <a:prstGeom prst="chevron">
            <a:avLst>
              <a:gd name="adj" fmla="val 29545"/>
            </a:avLst>
          </a:prstGeom>
          <a:solidFill>
            <a:srgbClr val="B61C02"/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grpSp>
        <p:nvGrpSpPr>
          <p:cNvPr id="18" name="Gruppieren 17"/>
          <p:cNvGrpSpPr/>
          <p:nvPr/>
        </p:nvGrpSpPr>
        <p:grpSpPr>
          <a:xfrm flipV="1">
            <a:off x="5057401" y="4868007"/>
            <a:ext cx="3015762" cy="378069"/>
            <a:chOff x="701796" y="2479431"/>
            <a:chExt cx="3525454" cy="378069"/>
          </a:xfrm>
          <a:solidFill>
            <a:schemeClr val="tx2"/>
          </a:solidFill>
        </p:grpSpPr>
        <p:sp>
          <p:nvSpPr>
            <p:cNvPr id="19" name="Trapezoid 18"/>
            <p:cNvSpPr/>
            <p:nvPr/>
          </p:nvSpPr>
          <p:spPr>
            <a:xfrm>
              <a:off x="1923666" y="2479431"/>
              <a:ext cx="2303584" cy="378069"/>
            </a:xfrm>
            <a:prstGeom prst="trapezoid">
              <a:avLst>
                <a:gd name="adj" fmla="val 59486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20" name="Trapezoid 19"/>
            <p:cNvSpPr/>
            <p:nvPr/>
          </p:nvSpPr>
          <p:spPr>
            <a:xfrm flipV="1">
              <a:off x="701796" y="2479431"/>
              <a:ext cx="2303584" cy="378069"/>
            </a:xfrm>
            <a:prstGeom prst="trapezoid">
              <a:avLst>
                <a:gd name="adj" fmla="val 5968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</p:grpSp>
      <p:sp>
        <p:nvSpPr>
          <p:cNvPr id="21" name="Textfeld 20"/>
          <p:cNvSpPr txBox="1"/>
          <p:nvPr/>
        </p:nvSpPr>
        <p:spPr>
          <a:xfrm rot="16200000">
            <a:off x="-112102" y="4201455"/>
            <a:ext cx="20874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 err="1" smtClean="0"/>
              <a:t>Complicated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tasks</a:t>
            </a:r>
            <a:endParaRPr lang="de-DE" sz="1400" b="1" dirty="0" smtClean="0"/>
          </a:p>
          <a:p>
            <a:pPr algn="r"/>
            <a:endParaRPr lang="de-DE" sz="1200" dirty="0" smtClean="0"/>
          </a:p>
          <a:p>
            <a:pPr algn="r"/>
            <a:r>
              <a:rPr lang="de-DE" sz="1200" dirty="0" smtClean="0"/>
              <a:t>Repetition</a:t>
            </a:r>
          </a:p>
          <a:p>
            <a:pPr algn="r"/>
            <a:r>
              <a:rPr lang="de-DE" sz="1200" dirty="0" err="1" smtClean="0"/>
              <a:t>Rule</a:t>
            </a:r>
            <a:endParaRPr lang="de-DE" sz="1200" dirty="0" smtClean="0"/>
          </a:p>
          <a:p>
            <a:pPr algn="r"/>
            <a:r>
              <a:rPr lang="de-DE" sz="1200" dirty="0" err="1" smtClean="0"/>
              <a:t>Structure</a:t>
            </a:r>
            <a:endParaRPr lang="de-DE" sz="1200" dirty="0"/>
          </a:p>
          <a:p>
            <a:pPr algn="r"/>
            <a:r>
              <a:rPr lang="de-DE" sz="1200" dirty="0" smtClean="0"/>
              <a:t>Administration</a:t>
            </a: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154322" y="2292413"/>
            <a:ext cx="15545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Complex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tasks</a:t>
            </a:r>
            <a:endParaRPr lang="de-DE" sz="1400" b="1" dirty="0" smtClean="0"/>
          </a:p>
          <a:p>
            <a:endParaRPr lang="de-DE" sz="1200" dirty="0" smtClean="0"/>
          </a:p>
          <a:p>
            <a:r>
              <a:rPr lang="de-DE" sz="1200" dirty="0" err="1" smtClean="0"/>
              <a:t>Surprise</a:t>
            </a:r>
            <a:endParaRPr lang="de-DE" sz="1200" dirty="0" smtClean="0"/>
          </a:p>
          <a:p>
            <a:r>
              <a:rPr lang="de-DE" sz="1200" dirty="0" err="1" smtClean="0"/>
              <a:t>Principle</a:t>
            </a:r>
            <a:endParaRPr lang="de-DE" sz="1200" dirty="0" smtClean="0"/>
          </a:p>
          <a:p>
            <a:r>
              <a:rPr lang="de-DE" sz="1200" dirty="0" smtClean="0"/>
              <a:t>Flow</a:t>
            </a:r>
          </a:p>
          <a:p>
            <a:r>
              <a:rPr lang="de-DE" sz="1200" dirty="0" smtClean="0"/>
              <a:t>Leadership</a:t>
            </a:r>
            <a:endParaRPr lang="de-DE" sz="1200" dirty="0"/>
          </a:p>
        </p:txBody>
      </p:sp>
      <p:cxnSp>
        <p:nvCxnSpPr>
          <p:cNvPr id="24" name="Gerader Verbinder 23"/>
          <p:cNvCxnSpPr/>
          <p:nvPr/>
        </p:nvCxnSpPr>
        <p:spPr>
          <a:xfrm>
            <a:off x="333132" y="3720430"/>
            <a:ext cx="133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miter lim="800000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499578" y="2978260"/>
            <a:ext cx="298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System </a:t>
            </a:r>
            <a:r>
              <a:rPr lang="de-DE" sz="1400" b="1" dirty="0" err="1" smtClean="0"/>
              <a:t>with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low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dynamics</a:t>
            </a:r>
            <a:endParaRPr lang="de-DE" sz="14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4977412" y="2978260"/>
            <a:ext cx="298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System </a:t>
            </a:r>
            <a:r>
              <a:rPr lang="de-DE" sz="1400" b="1" dirty="0" err="1" smtClean="0"/>
              <a:t>with</a:t>
            </a:r>
            <a:r>
              <a:rPr lang="de-DE" sz="1400" b="1" dirty="0" smtClean="0"/>
              <a:t> high </a:t>
            </a:r>
            <a:r>
              <a:rPr lang="de-DE" sz="1400" b="1" dirty="0" err="1" smtClean="0"/>
              <a:t>dynamics</a:t>
            </a:r>
            <a:endParaRPr lang="de-DE" sz="1400" b="1" dirty="0"/>
          </a:p>
        </p:txBody>
      </p:sp>
      <p:cxnSp>
        <p:nvCxnSpPr>
          <p:cNvPr id="28" name="Gerader Verbinder 27"/>
          <p:cNvCxnSpPr/>
          <p:nvPr/>
        </p:nvCxnSpPr>
        <p:spPr>
          <a:xfrm flipV="1">
            <a:off x="8168054" y="4868316"/>
            <a:ext cx="64163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miter lim="800000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2092569" y="4853358"/>
            <a:ext cx="2233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524500" y="3430423"/>
            <a:ext cx="2233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„People </a:t>
            </a:r>
            <a:r>
              <a:rPr lang="de-DE" sz="1200" dirty="0" err="1" smtClean="0">
                <a:solidFill>
                  <a:schemeClr val="bg1"/>
                </a:solidFill>
              </a:rPr>
              <a:t>with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ideas</a:t>
            </a:r>
            <a:r>
              <a:rPr lang="de-DE" sz="1200" dirty="0" smtClean="0">
                <a:solidFill>
                  <a:schemeClr val="bg1"/>
                </a:solidFill>
              </a:rPr>
              <a:t>“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87" y="4851018"/>
            <a:ext cx="1804003" cy="39600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57" y="3701253"/>
            <a:ext cx="1289635" cy="1105805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05" y="4047701"/>
            <a:ext cx="2217174" cy="756000"/>
          </a:xfrm>
          <a:prstGeom prst="rect">
            <a:avLst/>
          </a:prstGeom>
        </p:spPr>
      </p:pic>
      <p:cxnSp>
        <p:nvCxnSpPr>
          <p:cNvPr id="45" name="Gerader Verbinder 44"/>
          <p:cNvCxnSpPr/>
          <p:nvPr/>
        </p:nvCxnSpPr>
        <p:spPr>
          <a:xfrm flipV="1">
            <a:off x="4700557" y="3711946"/>
            <a:ext cx="21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miter lim="800000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/>
          <p:nvPr/>
        </p:nvCxnSpPr>
        <p:spPr>
          <a:xfrm flipV="1">
            <a:off x="5132382" y="4851018"/>
            <a:ext cx="7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miter lim="800000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/>
          <p:nvPr/>
        </p:nvCxnSpPr>
        <p:spPr>
          <a:xfrm>
            <a:off x="4912540" y="3711946"/>
            <a:ext cx="233514" cy="115606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miter lim="800000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295274" y="5715000"/>
            <a:ext cx="8550276" cy="7047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694473" y="5826229"/>
            <a:ext cx="289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/>
              <a:t>Mostly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automated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by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means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digital </a:t>
            </a:r>
            <a:r>
              <a:rPr lang="de-DE" sz="1400" b="1" dirty="0" err="1" smtClean="0"/>
              <a:t>tools</a:t>
            </a:r>
            <a:endParaRPr lang="de-DE" b="1" dirty="0"/>
          </a:p>
        </p:txBody>
      </p:sp>
      <p:sp>
        <p:nvSpPr>
          <p:cNvPr id="32" name="Pfeil nach unten 31"/>
          <p:cNvSpPr/>
          <p:nvPr/>
        </p:nvSpPr>
        <p:spPr>
          <a:xfrm flipV="1">
            <a:off x="2932015" y="5335457"/>
            <a:ext cx="417854" cy="28800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186112" y="5828324"/>
            <a:ext cx="289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Digital </a:t>
            </a:r>
            <a:r>
              <a:rPr lang="de-DE" sz="1400" b="1" dirty="0" err="1" smtClean="0"/>
              <a:t>tools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enable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engineers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master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complexity</a:t>
            </a:r>
            <a:endParaRPr lang="de-DE" b="1" dirty="0"/>
          </a:p>
        </p:txBody>
      </p:sp>
      <p:sp>
        <p:nvSpPr>
          <p:cNvPr id="34" name="Pfeil nach unten 33"/>
          <p:cNvSpPr/>
          <p:nvPr/>
        </p:nvSpPr>
        <p:spPr>
          <a:xfrm flipV="1">
            <a:off x="6442704" y="5337552"/>
            <a:ext cx="417854" cy="28800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59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_TIS_Überblick_draft">
  <a:themeElements>
    <a:clrScheme name="MHP PowerPoint Farben">
      <a:dk1>
        <a:sysClr val="windowText" lastClr="000000"/>
      </a:dk1>
      <a:lt1>
        <a:sysClr val="window" lastClr="FFFFFF"/>
      </a:lt1>
      <a:dk2>
        <a:srgbClr val="000099"/>
      </a:dk2>
      <a:lt2>
        <a:srgbClr val="E6E6E6"/>
      </a:lt2>
      <a:accent1>
        <a:srgbClr val="000045"/>
      </a:accent1>
      <a:accent2>
        <a:srgbClr val="2C2CDC"/>
      </a:accent2>
      <a:accent3>
        <a:srgbClr val="8484DC"/>
      </a:accent3>
      <a:accent4>
        <a:srgbClr val="DEDEF2"/>
      </a:accent4>
      <a:accent5>
        <a:srgbClr val="575757"/>
      </a:accent5>
      <a:accent6>
        <a:srgbClr val="BEBEBE"/>
      </a:accent6>
      <a:hlink>
        <a:srgbClr val="0000FF"/>
      </a:hlink>
      <a:folHlink>
        <a:srgbClr val="00002E"/>
      </a:folHlink>
    </a:clrScheme>
    <a:fontScheme name="MHP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  <a:miter lim="800000"/>
          <a:headEnd type="none" w="lg" len="med"/>
          <a:tailEnd type="triangle" w="lg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300EC0-8C50-47F4-BDDB-77673072030E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SU_TIS_Überblick_draft</Template>
  <TotalTime>39</TotalTime>
  <Words>1229</Words>
  <Application>Microsoft Office PowerPoint</Application>
  <PresentationFormat>On-screen Show (4:3)</PresentationFormat>
  <Paragraphs>169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BMW Group Condensed</vt:lpstr>
      <vt:lpstr>Calibri</vt:lpstr>
      <vt:lpstr>Segoe UI</vt:lpstr>
      <vt:lpstr>Segoe UI Light</vt:lpstr>
      <vt:lpstr>Wingdings</vt:lpstr>
      <vt:lpstr>Wingdings 2</vt:lpstr>
      <vt:lpstr>SU_TIS_Überblick_draft</vt:lpstr>
      <vt:lpstr>Digital @ R&amp;D</vt:lpstr>
      <vt:lpstr>In order to unleash the full power of digitization well established dogmas need to be overcome – just as it happened in the age of electrification. </vt:lpstr>
      <vt:lpstr>In order to unleash the full power of digitization well established dogmas need to be overcome – just as it happened in the age of electrification. </vt:lpstr>
      <vt:lpstr>PowerPoint Presentation</vt:lpstr>
      <vt:lpstr>In a digital world the core economic life could appear to be centered on the processing of ever-greater numbers of new ideas into workable innovation.</vt:lpstr>
      <vt:lpstr>In order to maximize the innovative spirit of engineers, their capacity should be shifted from solving “complicated” towards solving “complex” tasks.</vt:lpstr>
      <vt:lpstr>PowerPoint Presentation</vt:lpstr>
      <vt:lpstr>In order to maximize the innovative spirit of engineers, their capacity should be shifted from solving “complicated” towards solving “complex” tasks.</vt:lpstr>
      <vt:lpstr>The larger part of complicated tasks should be automated via digital tools. Engineers could then become true digitally enabled „masters of complexity“.</vt:lpstr>
      <vt:lpstr>Business Transformation – a consequent and systematic application of CAS theory uppon all relevant workflow-parameters.</vt:lpstr>
      <vt:lpstr>Next generation R&amp;D is aiming to change dominant automotive eco-systems. </vt:lpstr>
      <vt:lpstr>Disruption is a core challenge for automotive R&amp;D – defining the pathway of a master piece in times of digital transformation.</vt:lpstr>
      <vt:lpstr>Digitization makes complication manageable and enables human talent to utilize complexity.</vt:lpstr>
      <vt:lpstr>PowerPoint Presentation</vt:lpstr>
    </vt:vector>
  </TitlesOfParts>
  <Company>MHP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 Appl</dc:creator>
  <cp:lastModifiedBy>CONF0311</cp:lastModifiedBy>
  <cp:revision>277</cp:revision>
  <cp:lastPrinted>2016-03-24T07:29:32Z</cp:lastPrinted>
  <dcterms:created xsi:type="dcterms:W3CDTF">2012-01-30T13:12:13Z</dcterms:created>
  <dcterms:modified xsi:type="dcterms:W3CDTF">2016-10-05T13:39:38Z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_NewReviewCycle">
    <vt:lpwstr/>
  </property>
</Properties>
</file>