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3"/>
  </p:notesMasterIdLst>
  <p:handoutMasterIdLst>
    <p:handoutMasterId r:id="rId44"/>
  </p:handoutMasterIdLst>
  <p:sldIdLst>
    <p:sldId id="257" r:id="rId2"/>
    <p:sldId id="921" r:id="rId3"/>
    <p:sldId id="961" r:id="rId4"/>
    <p:sldId id="827" r:id="rId5"/>
    <p:sldId id="938" r:id="rId6"/>
    <p:sldId id="962" r:id="rId7"/>
    <p:sldId id="964" r:id="rId8"/>
    <p:sldId id="983" r:id="rId9"/>
    <p:sldId id="984" r:id="rId10"/>
    <p:sldId id="965" r:id="rId11"/>
    <p:sldId id="939" r:id="rId12"/>
    <p:sldId id="944" r:id="rId13"/>
    <p:sldId id="932" r:id="rId14"/>
    <p:sldId id="933" r:id="rId15"/>
    <p:sldId id="986" r:id="rId16"/>
    <p:sldId id="989" r:id="rId17"/>
    <p:sldId id="990" r:id="rId18"/>
    <p:sldId id="991" r:id="rId19"/>
    <p:sldId id="992" r:id="rId20"/>
    <p:sldId id="993" r:id="rId21"/>
    <p:sldId id="994" r:id="rId22"/>
    <p:sldId id="995" r:id="rId23"/>
    <p:sldId id="996" r:id="rId24"/>
    <p:sldId id="997" r:id="rId25"/>
    <p:sldId id="998" r:id="rId26"/>
    <p:sldId id="999" r:id="rId27"/>
    <p:sldId id="970" r:id="rId28"/>
    <p:sldId id="978" r:id="rId29"/>
    <p:sldId id="971" r:id="rId30"/>
    <p:sldId id="976" r:id="rId31"/>
    <p:sldId id="980" r:id="rId32"/>
    <p:sldId id="914" r:id="rId33"/>
    <p:sldId id="917" r:id="rId34"/>
    <p:sldId id="915" r:id="rId35"/>
    <p:sldId id="916" r:id="rId36"/>
    <p:sldId id="913" r:id="rId37"/>
    <p:sldId id="966" r:id="rId38"/>
    <p:sldId id="918" r:id="rId39"/>
    <p:sldId id="919" r:id="rId40"/>
    <p:sldId id="930" r:id="rId41"/>
    <p:sldId id="931" r:id="rId42"/>
  </p:sldIdLst>
  <p:sldSz cx="9144000" cy="6858000" type="screen4x3"/>
  <p:notesSz cx="7099300" cy="10234613"/>
  <p:defaultTextStyle>
    <a:defPPr>
      <a:defRPr lang="en-GB"/>
    </a:defPPr>
    <a:lvl1pPr algn="ctr" rtl="0" fontAlgn="base">
      <a:spcBef>
        <a:spcPct val="20000"/>
      </a:spcBef>
      <a:spcAft>
        <a:spcPct val="0"/>
      </a:spcAft>
      <a:buClr>
        <a:srgbClr val="FF3300"/>
      </a:buClr>
      <a:defRPr kern="1200">
        <a:solidFill>
          <a:schemeClr val="tx1"/>
        </a:solidFill>
        <a:latin typeface="Verdana" pitchFamily="34" charset="0"/>
        <a:ea typeface="+mn-ea"/>
        <a:cs typeface="+mn-cs"/>
      </a:defRPr>
    </a:lvl1pPr>
    <a:lvl2pPr marL="457200" algn="ctr" rtl="0" fontAlgn="base">
      <a:spcBef>
        <a:spcPct val="20000"/>
      </a:spcBef>
      <a:spcAft>
        <a:spcPct val="0"/>
      </a:spcAft>
      <a:buClr>
        <a:srgbClr val="FF3300"/>
      </a:buClr>
      <a:defRPr kern="1200">
        <a:solidFill>
          <a:schemeClr val="tx1"/>
        </a:solidFill>
        <a:latin typeface="Verdana" pitchFamily="34" charset="0"/>
        <a:ea typeface="+mn-ea"/>
        <a:cs typeface="+mn-cs"/>
      </a:defRPr>
    </a:lvl2pPr>
    <a:lvl3pPr marL="914400" algn="ctr" rtl="0" fontAlgn="base">
      <a:spcBef>
        <a:spcPct val="20000"/>
      </a:spcBef>
      <a:spcAft>
        <a:spcPct val="0"/>
      </a:spcAft>
      <a:buClr>
        <a:srgbClr val="FF3300"/>
      </a:buClr>
      <a:defRPr kern="1200">
        <a:solidFill>
          <a:schemeClr val="tx1"/>
        </a:solidFill>
        <a:latin typeface="Verdana" pitchFamily="34" charset="0"/>
        <a:ea typeface="+mn-ea"/>
        <a:cs typeface="+mn-cs"/>
      </a:defRPr>
    </a:lvl3pPr>
    <a:lvl4pPr marL="1371600" algn="ctr" rtl="0" fontAlgn="base">
      <a:spcBef>
        <a:spcPct val="20000"/>
      </a:spcBef>
      <a:spcAft>
        <a:spcPct val="0"/>
      </a:spcAft>
      <a:buClr>
        <a:srgbClr val="FF3300"/>
      </a:buClr>
      <a:defRPr kern="1200">
        <a:solidFill>
          <a:schemeClr val="tx1"/>
        </a:solidFill>
        <a:latin typeface="Verdana" pitchFamily="34" charset="0"/>
        <a:ea typeface="+mn-ea"/>
        <a:cs typeface="+mn-cs"/>
      </a:defRPr>
    </a:lvl4pPr>
    <a:lvl5pPr marL="1828800" algn="ctr" rtl="0" fontAlgn="base">
      <a:spcBef>
        <a:spcPct val="20000"/>
      </a:spcBef>
      <a:spcAft>
        <a:spcPct val="0"/>
      </a:spcAft>
      <a:buClr>
        <a:srgbClr val="FF3300"/>
      </a:buClr>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FF99CC"/>
    <a:srgbClr val="009900"/>
    <a:srgbClr val="0066FF"/>
    <a:srgbClr val="CCFFCC"/>
    <a:srgbClr val="66FF66"/>
    <a:srgbClr val="99FF66"/>
    <a:srgbClr val="66FF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autoAdjust="0"/>
    <p:restoredTop sz="94660"/>
  </p:normalViewPr>
  <p:slideViewPr>
    <p:cSldViewPr snapToGrid="0">
      <p:cViewPr varScale="1">
        <p:scale>
          <a:sx n="84" d="100"/>
          <a:sy n="84" d="100"/>
        </p:scale>
        <p:origin x="9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338"/>
    </p:cViewPr>
  </p:sorterViewPr>
  <p:notesViewPr>
    <p:cSldViewPr snapToGrid="0">
      <p:cViewPr>
        <p:scale>
          <a:sx n="75" d="100"/>
          <a:sy n="75" d="100"/>
        </p:scale>
        <p:origin x="-1404" y="15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lvl1pPr algn="l" defTabSz="954088">
              <a:spcBef>
                <a:spcPct val="0"/>
              </a:spcBef>
              <a:buClrTx/>
              <a:defRPr sz="1300">
                <a:latin typeface="Times New Roman" pitchFamily="18" charset="0"/>
              </a:defRPr>
            </a:lvl1pPr>
          </a:lstStyle>
          <a:p>
            <a:endParaRPr lang="en-GB"/>
          </a:p>
        </p:txBody>
      </p:sp>
      <p:sp>
        <p:nvSpPr>
          <p:cNvPr id="4099" name="Rectangle 3"/>
          <p:cNvSpPr>
            <a:spLocks noGrp="1" noChangeArrowheads="1"/>
          </p:cNvSpPr>
          <p:nvPr>
            <p:ph type="dt" sz="quarter" idx="1"/>
          </p:nvPr>
        </p:nvSpPr>
        <p:spPr bwMode="auto">
          <a:xfrm>
            <a:off x="4022725" y="0"/>
            <a:ext cx="3076575" cy="512763"/>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lvl1pPr algn="r" defTabSz="954088">
              <a:spcBef>
                <a:spcPct val="0"/>
              </a:spcBef>
              <a:buClrTx/>
              <a:defRPr sz="1300">
                <a:latin typeface="Times New Roman" pitchFamily="18" charset="0"/>
              </a:defRPr>
            </a:lvl1pPr>
          </a:lstStyle>
          <a:p>
            <a:fld id="{0EEBEDB6-5E64-43BF-AC06-A5062F260B6C}" type="datetime2">
              <a:rPr lang="en-GB"/>
              <a:pPr/>
              <a:t>Thursday, 06 October 2016</a:t>
            </a:fld>
            <a:endParaRPr lang="en-GB"/>
          </a:p>
        </p:txBody>
      </p:sp>
      <p:sp>
        <p:nvSpPr>
          <p:cNvPr id="4100"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95445" tIns="47723" rIns="95445" bIns="47723" numCol="1" anchor="b" anchorCtr="0" compatLnSpc="1">
            <a:prstTxWarp prst="textNoShape">
              <a:avLst/>
            </a:prstTxWarp>
          </a:bodyPr>
          <a:lstStyle>
            <a:lvl1pPr algn="l" defTabSz="954088">
              <a:spcBef>
                <a:spcPct val="0"/>
              </a:spcBef>
              <a:buClrTx/>
              <a:defRPr sz="1300">
                <a:latin typeface="Times New Roman" pitchFamily="18" charset="0"/>
              </a:defRPr>
            </a:lvl1pPr>
          </a:lstStyle>
          <a:p>
            <a:r>
              <a:rPr lang="en-GB"/>
              <a:t>Title or Author name goes here</a:t>
            </a:r>
          </a:p>
        </p:txBody>
      </p:sp>
      <p:sp>
        <p:nvSpPr>
          <p:cNvPr id="4101"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95445" tIns="47723" rIns="95445" bIns="47723" numCol="1" anchor="b" anchorCtr="0" compatLnSpc="1">
            <a:prstTxWarp prst="textNoShape">
              <a:avLst/>
            </a:prstTxWarp>
          </a:bodyPr>
          <a:lstStyle>
            <a:lvl1pPr algn="r" defTabSz="954088">
              <a:spcBef>
                <a:spcPct val="0"/>
              </a:spcBef>
              <a:buClrTx/>
              <a:defRPr sz="1300">
                <a:latin typeface="Times New Roman" pitchFamily="18" charset="0"/>
              </a:defRPr>
            </a:lvl1pPr>
          </a:lstStyle>
          <a:p>
            <a:fld id="{B04ED94D-2C36-4734-B977-C3E2D7C113A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lvl1pPr algn="l" defTabSz="954088">
              <a:spcBef>
                <a:spcPct val="0"/>
              </a:spcBef>
              <a:buClrTx/>
              <a:defRPr sz="1300"/>
            </a:lvl1pPr>
          </a:lstStyle>
          <a:p>
            <a:endParaRPr lang="en-GB"/>
          </a:p>
        </p:txBody>
      </p:sp>
      <p:sp>
        <p:nvSpPr>
          <p:cNvPr id="3075"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lvl1pPr algn="r" defTabSz="954088">
              <a:spcBef>
                <a:spcPct val="0"/>
              </a:spcBef>
              <a:buClrTx/>
              <a:defRPr sz="1300"/>
            </a:lvl1pPr>
          </a:lstStyle>
          <a:p>
            <a:fld id="{7843B7AF-20F1-4192-AF72-46F419A75C42}" type="datetime2">
              <a:rPr lang="en-GB"/>
              <a:pPr/>
              <a:t>Thursday, 06 October 2016</a:t>
            </a:fld>
            <a:endParaRPr lang="en-GB"/>
          </a:p>
        </p:txBody>
      </p:sp>
      <p:sp>
        <p:nvSpPr>
          <p:cNvPr id="3076" name="Rectangle 4"/>
          <p:cNvSpPr>
            <a:spLocks noGrp="1" noRot="1" noChangeAspect="1" noChangeArrowheads="1" noTextEdit="1"/>
          </p:cNvSpPr>
          <p:nvPr>
            <p:ph type="sldImg" idx="2"/>
          </p:nvPr>
        </p:nvSpPr>
        <p:spPr bwMode="auto">
          <a:xfrm>
            <a:off x="990600" y="768350"/>
            <a:ext cx="5116513"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025525" y="4799013"/>
            <a:ext cx="5205413" cy="4605337"/>
          </a:xfrm>
          <a:prstGeom prst="rect">
            <a:avLst/>
          </a:prstGeom>
          <a:noFill/>
          <a:ln w="9525">
            <a:noFill/>
            <a:miter lim="800000"/>
            <a:headEnd/>
            <a:tailEnd/>
          </a:ln>
          <a:effectLst/>
        </p:spPr>
        <p:txBody>
          <a:bodyPr vert="horz" wrap="square" lIns="95445" tIns="47723" rIns="95445" bIns="4772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8"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5445" tIns="47723" rIns="95445" bIns="47723" numCol="1" anchor="b" anchorCtr="0" compatLnSpc="1">
            <a:prstTxWarp prst="textNoShape">
              <a:avLst/>
            </a:prstTxWarp>
          </a:bodyPr>
          <a:lstStyle>
            <a:lvl1pPr algn="l" defTabSz="954088">
              <a:spcBef>
                <a:spcPct val="0"/>
              </a:spcBef>
              <a:buClrTx/>
              <a:defRPr sz="1300"/>
            </a:lvl1pPr>
          </a:lstStyle>
          <a:p>
            <a:r>
              <a:rPr lang="en-GB"/>
              <a:t>Title or Author name goes here</a:t>
            </a:r>
          </a:p>
        </p:txBody>
      </p:sp>
      <p:sp>
        <p:nvSpPr>
          <p:cNvPr id="3079"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5445" tIns="47723" rIns="95445" bIns="47723" numCol="1" anchor="b" anchorCtr="0" compatLnSpc="1">
            <a:prstTxWarp prst="textNoShape">
              <a:avLst/>
            </a:prstTxWarp>
          </a:bodyPr>
          <a:lstStyle>
            <a:lvl1pPr algn="r" defTabSz="954088">
              <a:spcBef>
                <a:spcPct val="0"/>
              </a:spcBef>
              <a:buClrTx/>
              <a:defRPr sz="1300"/>
            </a:lvl1pPr>
          </a:lstStyle>
          <a:p>
            <a:fld id="{AA893A70-E157-421B-A00C-21CF137F84DF}" type="slidenum">
              <a:rPr lang="en-GB"/>
              <a:pPr/>
              <a:t>‹#›</a:t>
            </a:fld>
            <a:endParaRPr lang="en-GB"/>
          </a:p>
        </p:txBody>
      </p:sp>
      <p:sp>
        <p:nvSpPr>
          <p:cNvPr id="3080" name="Rectangle 8"/>
          <p:cNvSpPr>
            <a:spLocks noChangeArrowheads="1"/>
          </p:cNvSpPr>
          <p:nvPr/>
        </p:nvSpPr>
        <p:spPr bwMode="auto">
          <a:xfrm>
            <a:off x="831850" y="4897438"/>
            <a:ext cx="560388" cy="290512"/>
          </a:xfrm>
          <a:prstGeom prst="rect">
            <a:avLst/>
          </a:prstGeom>
          <a:noFill/>
          <a:ln w="9525">
            <a:noFill/>
            <a:miter lim="800000"/>
            <a:headEnd/>
            <a:tailEnd/>
          </a:ln>
          <a:effectLst/>
        </p:spPr>
        <p:txBody>
          <a:bodyPr wrap="none" lIns="95922" tIns="47964" rIns="95922" bIns="47964">
            <a:spAutoFit/>
          </a:bodyPr>
          <a:lstStyle/>
          <a:p>
            <a:pPr algn="l" defTabSz="795338" eaLnBrk="0" hangingPunct="0">
              <a:spcBef>
                <a:spcPct val="0"/>
              </a:spcBef>
              <a:buClrTx/>
            </a:pPr>
            <a:r>
              <a:rPr lang="en-GB" sz="1300" i="1">
                <a:latin typeface="Times New Roman" pitchFamily="18" charset="0"/>
              </a:rPr>
              <a:t>Notes</a:t>
            </a:r>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9B22682-C6EA-4478-BD4D-CE5BC61FDC90}" type="datetime2">
              <a:rPr lang="en-GB"/>
              <a:pPr/>
              <a:t>Thursday, 06 October 2016</a:t>
            </a:fld>
            <a:endParaRPr lang="en-GB" dirty="0"/>
          </a:p>
        </p:txBody>
      </p:sp>
      <p:sp>
        <p:nvSpPr>
          <p:cNvPr id="5" name="Rectangle 6"/>
          <p:cNvSpPr>
            <a:spLocks noGrp="1" noChangeArrowheads="1"/>
          </p:cNvSpPr>
          <p:nvPr>
            <p:ph type="ftr" sz="quarter" idx="4"/>
          </p:nvPr>
        </p:nvSpPr>
        <p:spPr>
          <a:ln/>
        </p:spPr>
        <p:txBody>
          <a:bodyPr/>
          <a:lstStyle/>
          <a:p>
            <a:r>
              <a:rPr lang="en-GB" dirty="0"/>
              <a:t>Title or Author name goes here</a:t>
            </a:r>
          </a:p>
        </p:txBody>
      </p:sp>
      <p:sp>
        <p:nvSpPr>
          <p:cNvPr id="6" name="Rectangle 7"/>
          <p:cNvSpPr>
            <a:spLocks noGrp="1" noChangeArrowheads="1"/>
          </p:cNvSpPr>
          <p:nvPr>
            <p:ph type="sldNum" sz="quarter" idx="5"/>
          </p:nvPr>
        </p:nvSpPr>
        <p:spPr>
          <a:ln/>
        </p:spPr>
        <p:txBody>
          <a:bodyPr/>
          <a:lstStyle/>
          <a:p>
            <a:fld id="{13614BFF-310F-48C5-9551-B1BBB1A7B830}" type="slidenum">
              <a:rPr lang="en-GB"/>
              <a:pPr/>
              <a:t>1</a:t>
            </a:fld>
            <a:endParaRPr lang="en-GB"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5C3910F-A1D5-4D9A-96F9-34C467FA99B9}" type="datetime2">
              <a:rPr lang="en-GB" altLang="en-US"/>
              <a:pPr/>
              <a:t>Thursday, 06 October 2016</a:t>
            </a:fld>
            <a:endParaRPr lang="en-GB" altLang="en-US"/>
          </a:p>
        </p:txBody>
      </p:sp>
      <p:sp>
        <p:nvSpPr>
          <p:cNvPr id="5" name="Rectangle 6"/>
          <p:cNvSpPr>
            <a:spLocks noGrp="1" noChangeArrowheads="1"/>
          </p:cNvSpPr>
          <p:nvPr>
            <p:ph type="ftr" sz="quarter" idx="4"/>
          </p:nvPr>
        </p:nvSpPr>
        <p:spPr>
          <a:ln/>
        </p:spPr>
        <p:txBody>
          <a:bodyPr/>
          <a:lstStyle/>
          <a:p>
            <a:r>
              <a:rPr lang="en-GB" altLang="en-US"/>
              <a:t>Title or Author name goes here</a:t>
            </a:r>
          </a:p>
        </p:txBody>
      </p:sp>
      <p:sp>
        <p:nvSpPr>
          <p:cNvPr id="6" name="Rectangle 7"/>
          <p:cNvSpPr>
            <a:spLocks noGrp="1" noChangeArrowheads="1"/>
          </p:cNvSpPr>
          <p:nvPr>
            <p:ph type="sldNum" sz="quarter" idx="5"/>
          </p:nvPr>
        </p:nvSpPr>
        <p:spPr>
          <a:ln/>
        </p:spPr>
        <p:txBody>
          <a:bodyPr/>
          <a:lstStyle/>
          <a:p>
            <a:fld id="{FB1AA3B4-2284-4B14-8849-263D324DD50F}" type="slidenum">
              <a:rPr lang="en-GB" altLang="en-US"/>
              <a:pPr/>
              <a:t>5</a:t>
            </a:fld>
            <a:endParaRPr lang="en-GB" altLang="en-US"/>
          </a:p>
        </p:txBody>
      </p:sp>
      <p:sp>
        <p:nvSpPr>
          <p:cNvPr id="437250" name="Rectangle 2"/>
          <p:cNvSpPr>
            <a:spLocks noGrp="1" noRot="1" noChangeAspect="1" noChangeArrowheads="1" noTextEdit="1"/>
          </p:cNvSpPr>
          <p:nvPr>
            <p:ph type="sldImg"/>
          </p:nvPr>
        </p:nvSpPr>
        <p:spPr>
          <a:xfrm>
            <a:off x="1171575" y="1174750"/>
            <a:ext cx="4756150" cy="3567113"/>
          </a:xfrm>
          <a:ln/>
        </p:spPr>
      </p:sp>
      <p:sp>
        <p:nvSpPr>
          <p:cNvPr id="437251" name="Rectangle 3"/>
          <p:cNvSpPr>
            <a:spLocks noGrp="1" noChangeArrowheads="1"/>
          </p:cNvSpPr>
          <p:nvPr>
            <p:ph type="body" idx="1"/>
          </p:nvPr>
        </p:nvSpPr>
        <p:spPr>
          <a:xfrm>
            <a:off x="973138" y="4872038"/>
            <a:ext cx="5192712" cy="4633912"/>
          </a:xfrm>
          <a:ln/>
        </p:spPr>
        <p:txBody>
          <a:bodyPr/>
          <a:lstStyle/>
          <a:p>
            <a:endParaRPr lang="en-US" altLang="en-US"/>
          </a:p>
        </p:txBody>
      </p:sp>
    </p:spTree>
    <p:extLst>
      <p:ext uri="{BB962C8B-B14F-4D97-AF65-F5344CB8AC3E}">
        <p14:creationId xmlns:p14="http://schemas.microsoft.com/office/powerpoint/2010/main" val="12877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2AB22CC-A7A6-4F44-A7F3-C7398A294CFE}" type="datetime2">
              <a:rPr lang="en-GB" altLang="en-US"/>
              <a:pPr/>
              <a:t>Thursday, 06 October 2016</a:t>
            </a:fld>
            <a:endParaRPr lang="en-GB" altLang="en-US"/>
          </a:p>
        </p:txBody>
      </p:sp>
      <p:sp>
        <p:nvSpPr>
          <p:cNvPr id="5" name="Rectangle 6"/>
          <p:cNvSpPr>
            <a:spLocks noGrp="1" noChangeArrowheads="1"/>
          </p:cNvSpPr>
          <p:nvPr>
            <p:ph type="ftr" sz="quarter" idx="4"/>
          </p:nvPr>
        </p:nvSpPr>
        <p:spPr>
          <a:ln/>
        </p:spPr>
        <p:txBody>
          <a:bodyPr/>
          <a:lstStyle/>
          <a:p>
            <a:r>
              <a:rPr lang="en-GB" altLang="en-US"/>
              <a:t>Title or Author name goes here</a:t>
            </a:r>
          </a:p>
        </p:txBody>
      </p:sp>
      <p:sp>
        <p:nvSpPr>
          <p:cNvPr id="6" name="Rectangle 7"/>
          <p:cNvSpPr>
            <a:spLocks noGrp="1" noChangeArrowheads="1"/>
          </p:cNvSpPr>
          <p:nvPr>
            <p:ph type="sldNum" sz="quarter" idx="5"/>
          </p:nvPr>
        </p:nvSpPr>
        <p:spPr>
          <a:ln/>
        </p:spPr>
        <p:txBody>
          <a:bodyPr/>
          <a:lstStyle/>
          <a:p>
            <a:fld id="{238D8D1A-810A-4381-8DC5-31CD194E6F2C}" type="slidenum">
              <a:rPr lang="en-GB" altLang="en-US"/>
              <a:pPr/>
              <a:t>12</a:t>
            </a:fld>
            <a:endParaRPr lang="en-GB"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GB" altLang="en-US"/>
          </a:p>
          <a:p>
            <a:r>
              <a:rPr lang="en-GB" altLang="en-US"/>
              <a:t>Very sophisticated GIS based dynamic spatial models can be built that allow us to study possible, coherent trajectories inot the future</a:t>
            </a:r>
          </a:p>
          <a:p>
            <a:endParaRPr lang="en-GB" altLang="en-US"/>
          </a:p>
          <a:p>
            <a:r>
              <a:rPr lang="en-GB" altLang="en-US"/>
              <a:t>The question that can be examined is whether running the model forward increases or decreases the values in the conflict matrix.</a:t>
            </a:r>
          </a:p>
          <a:p>
            <a:endParaRPr lang="en-GB" altLang="en-US"/>
          </a:p>
          <a:p>
            <a:r>
              <a:rPr lang="en-GB" altLang="en-US"/>
              <a:t>If running the system increases the intensity of bad feeling in the conflict matrix, then it can only end in crisis. Our models allow us to study simultaneously the vulnerable parts of our system AND the groups that may be driven to attack them.  </a:t>
            </a:r>
          </a:p>
        </p:txBody>
      </p:sp>
    </p:spTree>
    <p:extLst>
      <p:ext uri="{BB962C8B-B14F-4D97-AF65-F5344CB8AC3E}">
        <p14:creationId xmlns:p14="http://schemas.microsoft.com/office/powerpoint/2010/main" val="397785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3C5FBDF8-D832-4587-B19C-9450C6C25504}" type="datetime2">
              <a:rPr lang="en-GB" smtClean="0"/>
              <a:pPr eaLnBrk="1" hangingPunct="1">
                <a:spcBef>
                  <a:spcPct val="0"/>
                </a:spcBef>
                <a:buClrTx/>
              </a:pPr>
              <a:t>Thursday, 06 October 2016</a:t>
            </a:fld>
            <a:endParaRPr lang="en-GB"/>
          </a:p>
        </p:txBody>
      </p:sp>
      <p:sp>
        <p:nvSpPr>
          <p:cNvPr id="645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r>
              <a:rPr lang="en-GB"/>
              <a:t>Title or Author name goes here</a:t>
            </a:r>
          </a:p>
        </p:txBody>
      </p:sp>
      <p:sp>
        <p:nvSpPr>
          <p:cNvPr id="64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588135AF-7DC3-4C67-9419-65197D74DE93}" type="slidenum">
              <a:rPr lang="en-GB" smtClean="0"/>
              <a:pPr eaLnBrk="1" hangingPunct="1">
                <a:spcBef>
                  <a:spcPct val="0"/>
                </a:spcBef>
                <a:buClrTx/>
              </a:pPr>
              <a:t>15</a:t>
            </a:fld>
            <a:endParaRPr lang="en-GB"/>
          </a:p>
        </p:txBody>
      </p:sp>
      <p:sp>
        <p:nvSpPr>
          <p:cNvPr id="64517" name="Rectangle 2"/>
          <p:cNvSpPr>
            <a:spLocks noGrp="1" noRot="1" noChangeAspect="1" noChangeArrowheads="1" noTextEdit="1"/>
          </p:cNvSpPr>
          <p:nvPr>
            <p:ph type="sldImg"/>
          </p:nvPr>
        </p:nvSpPr>
        <p:spPr>
          <a:xfrm>
            <a:off x="1028700" y="1136650"/>
            <a:ext cx="4603750" cy="3452813"/>
          </a:xfrm>
          <a:ln/>
        </p:spPr>
      </p:sp>
      <p:sp>
        <p:nvSpPr>
          <p:cNvPr id="64518" name="Rectangle 3"/>
          <p:cNvSpPr>
            <a:spLocks noGrp="1" noChangeArrowheads="1"/>
          </p:cNvSpPr>
          <p:nvPr>
            <p:ph type="body" idx="1"/>
          </p:nvPr>
        </p:nvSpPr>
        <p:spPr>
          <a:xfrm>
            <a:off x="889000" y="4721225"/>
            <a:ext cx="4889500" cy="4414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4249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8BF75A42-FAD2-41DD-9E9D-EF7A4E7A887C}" type="datetime2">
              <a:rPr lang="en-GB" smtClean="0"/>
              <a:pPr eaLnBrk="1" hangingPunct="1">
                <a:spcBef>
                  <a:spcPct val="0"/>
                </a:spcBef>
                <a:buClrTx/>
              </a:pPr>
              <a:t>Thursday, 06 October 2016</a:t>
            </a:fld>
            <a:endParaRPr lang="en-GB"/>
          </a:p>
        </p:txBody>
      </p:sp>
      <p:sp>
        <p:nvSpPr>
          <p:cNvPr id="665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r>
              <a:rPr lang="en-GB"/>
              <a:t>Title or Author name goes here</a:t>
            </a:r>
          </a:p>
        </p:txBody>
      </p:sp>
      <p:sp>
        <p:nvSpPr>
          <p:cNvPr id="665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1B990062-4E15-4566-81CE-4FE143426B7D}" type="slidenum">
              <a:rPr lang="en-GB" smtClean="0"/>
              <a:pPr eaLnBrk="1" hangingPunct="1">
                <a:spcBef>
                  <a:spcPct val="0"/>
                </a:spcBef>
                <a:buClrTx/>
              </a:pPr>
              <a:t>18</a:t>
            </a:fld>
            <a:endParaRPr lang="en-GB"/>
          </a:p>
        </p:txBody>
      </p:sp>
      <p:sp>
        <p:nvSpPr>
          <p:cNvPr id="66565" name="Rectangle 2"/>
          <p:cNvSpPr>
            <a:spLocks noGrp="1" noRot="1" noChangeAspect="1" noChangeArrowheads="1" noTextEdit="1"/>
          </p:cNvSpPr>
          <p:nvPr>
            <p:ph type="sldImg"/>
          </p:nvPr>
        </p:nvSpPr>
        <p:spPr>
          <a:xfrm>
            <a:off x="1028700" y="1136650"/>
            <a:ext cx="4603750" cy="3452813"/>
          </a:xfrm>
          <a:ln/>
        </p:spPr>
      </p:sp>
      <p:sp>
        <p:nvSpPr>
          <p:cNvPr id="66566" name="Rectangle 3"/>
          <p:cNvSpPr>
            <a:spLocks noGrp="1" noChangeArrowheads="1"/>
          </p:cNvSpPr>
          <p:nvPr>
            <p:ph type="body" idx="1"/>
          </p:nvPr>
        </p:nvSpPr>
        <p:spPr>
          <a:xfrm>
            <a:off x="889000" y="4721225"/>
            <a:ext cx="4889500" cy="4414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58767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A4AF9D45-61F6-4E63-AEC3-DCDB18298438}" type="datetime2">
              <a:rPr lang="en-GB" smtClean="0"/>
              <a:pPr eaLnBrk="1" hangingPunct="1">
                <a:spcBef>
                  <a:spcPct val="0"/>
                </a:spcBef>
                <a:buClrTx/>
              </a:pPr>
              <a:t>Thursday, 06 October 2016</a:t>
            </a:fld>
            <a:endParaRPr lang="en-GB"/>
          </a:p>
        </p:txBody>
      </p:sp>
      <p:sp>
        <p:nvSpPr>
          <p:cNvPr id="675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r>
              <a:rPr lang="en-GB"/>
              <a:t>Title or Author name goes here</a:t>
            </a:r>
          </a:p>
        </p:txBody>
      </p:sp>
      <p:sp>
        <p:nvSpPr>
          <p:cNvPr id="675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50F7B2F6-FBCF-4721-9CAD-8CEE021C0044}" type="slidenum">
              <a:rPr lang="en-GB" smtClean="0"/>
              <a:pPr eaLnBrk="1" hangingPunct="1">
                <a:spcBef>
                  <a:spcPct val="0"/>
                </a:spcBef>
                <a:buClrTx/>
              </a:pPr>
              <a:t>19</a:t>
            </a:fld>
            <a:endParaRPr lang="en-GB"/>
          </a:p>
        </p:txBody>
      </p:sp>
      <p:sp>
        <p:nvSpPr>
          <p:cNvPr id="67589" name="Rectangle 2"/>
          <p:cNvSpPr>
            <a:spLocks noGrp="1" noRot="1" noChangeAspect="1" noChangeArrowheads="1" noTextEdit="1"/>
          </p:cNvSpPr>
          <p:nvPr>
            <p:ph type="sldImg"/>
          </p:nvPr>
        </p:nvSpPr>
        <p:spPr>
          <a:xfrm>
            <a:off x="1030288" y="1136650"/>
            <a:ext cx="4600575" cy="3451225"/>
          </a:xfrm>
          <a:ln/>
        </p:spPr>
      </p:sp>
      <p:sp>
        <p:nvSpPr>
          <p:cNvPr id="67590" name="Rectangle 3"/>
          <p:cNvSpPr>
            <a:spLocks noGrp="1" noChangeArrowheads="1"/>
          </p:cNvSpPr>
          <p:nvPr>
            <p:ph type="body" idx="1"/>
          </p:nvPr>
        </p:nvSpPr>
        <p:spPr>
          <a:xfrm>
            <a:off x="912813" y="4713288"/>
            <a:ext cx="4873625" cy="448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112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54A49E2A-6C40-4D61-8D5E-6A27AC4E3B9C}" type="datetime2">
              <a:rPr lang="en-GB" smtClean="0"/>
              <a:pPr eaLnBrk="1" hangingPunct="1">
                <a:spcBef>
                  <a:spcPct val="0"/>
                </a:spcBef>
                <a:buClrTx/>
              </a:pPr>
              <a:t>Thursday, 06 October 2016</a:t>
            </a:fld>
            <a:endParaRPr lang="en-GB"/>
          </a:p>
        </p:txBody>
      </p:sp>
      <p:sp>
        <p:nvSpPr>
          <p:cNvPr id="686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r>
              <a:rPr lang="en-GB"/>
              <a:t>Title or Author name goes here</a:t>
            </a:r>
          </a:p>
        </p:txBody>
      </p:sp>
      <p:sp>
        <p:nvSpPr>
          <p:cNvPr id="686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7DF8848D-F717-4662-BCF9-90210846006A}" type="slidenum">
              <a:rPr lang="en-GB" smtClean="0"/>
              <a:pPr eaLnBrk="1" hangingPunct="1">
                <a:spcBef>
                  <a:spcPct val="0"/>
                </a:spcBef>
                <a:buClrTx/>
              </a:pPr>
              <a:t>20</a:t>
            </a:fld>
            <a:endParaRPr lang="en-GB"/>
          </a:p>
        </p:txBody>
      </p:sp>
      <p:sp>
        <p:nvSpPr>
          <p:cNvPr id="68613" name="Rectangle 2"/>
          <p:cNvSpPr>
            <a:spLocks noGrp="1" noRot="1" noChangeAspect="1" noChangeArrowheads="1" noTextEdit="1"/>
          </p:cNvSpPr>
          <p:nvPr>
            <p:ph type="sldImg"/>
          </p:nvPr>
        </p:nvSpPr>
        <p:spPr>
          <a:xfrm>
            <a:off x="1028700" y="1136650"/>
            <a:ext cx="4602163" cy="3451225"/>
          </a:xfrm>
          <a:ln/>
        </p:spPr>
      </p:sp>
      <p:sp>
        <p:nvSpPr>
          <p:cNvPr id="68614" name="Rectangle 3"/>
          <p:cNvSpPr>
            <a:spLocks noGrp="1" noChangeArrowheads="1"/>
          </p:cNvSpPr>
          <p:nvPr>
            <p:ph type="body" idx="1"/>
          </p:nvPr>
        </p:nvSpPr>
        <p:spPr>
          <a:xfrm>
            <a:off x="912813" y="4713288"/>
            <a:ext cx="4873625" cy="448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From a survey of manufacturers opinions, we can see how different practices interact with each other.</a:t>
            </a:r>
          </a:p>
          <a:p>
            <a:pPr eaLnBrk="1" hangingPunct="1"/>
            <a:endParaRPr lang="en-GB"/>
          </a:p>
          <a:p>
            <a:pPr eaLnBrk="1" hangingPunct="1"/>
            <a:endParaRPr lang="en-GB"/>
          </a:p>
        </p:txBody>
      </p:sp>
    </p:spTree>
    <p:extLst>
      <p:ext uri="{BB962C8B-B14F-4D97-AF65-F5344CB8AC3E}">
        <p14:creationId xmlns:p14="http://schemas.microsoft.com/office/powerpoint/2010/main" val="410808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5504C2A1-74ED-4E61-9065-EE429BDCC3A2}" type="datetime2">
              <a:rPr lang="en-GB" smtClean="0"/>
              <a:pPr eaLnBrk="1" hangingPunct="1">
                <a:spcBef>
                  <a:spcPct val="0"/>
                </a:spcBef>
                <a:buClrTx/>
              </a:pPr>
              <a:t>Thursday, 06 October 2016</a:t>
            </a:fld>
            <a:endParaRPr lang="en-GB"/>
          </a:p>
        </p:txBody>
      </p:sp>
      <p:sp>
        <p:nvSpPr>
          <p:cNvPr id="696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r>
              <a:rPr lang="en-GB"/>
              <a:t>Title or Author name goes here</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FB94140D-0022-41EE-B952-4AE43050EB4A}" type="slidenum">
              <a:rPr lang="en-GB" smtClean="0"/>
              <a:pPr eaLnBrk="1" hangingPunct="1">
                <a:spcBef>
                  <a:spcPct val="0"/>
                </a:spcBef>
                <a:buClrTx/>
              </a:pPr>
              <a:t>21</a:t>
            </a:fld>
            <a:endParaRPr lang="en-GB"/>
          </a:p>
        </p:txBody>
      </p:sp>
      <p:sp>
        <p:nvSpPr>
          <p:cNvPr id="69637" name="Rectangle 2"/>
          <p:cNvSpPr>
            <a:spLocks noGrp="1" noRot="1" noChangeAspect="1" noChangeArrowheads="1" noTextEdit="1"/>
          </p:cNvSpPr>
          <p:nvPr>
            <p:ph type="sldImg"/>
          </p:nvPr>
        </p:nvSpPr>
        <p:spPr>
          <a:xfrm>
            <a:off x="1028700" y="1136650"/>
            <a:ext cx="4602163" cy="3451225"/>
          </a:xfrm>
          <a:ln/>
        </p:spPr>
      </p:sp>
      <p:sp>
        <p:nvSpPr>
          <p:cNvPr id="69638" name="Rectangle 3"/>
          <p:cNvSpPr>
            <a:spLocks noGrp="1" noChangeArrowheads="1"/>
          </p:cNvSpPr>
          <p:nvPr>
            <p:ph type="body" idx="1"/>
          </p:nvPr>
        </p:nvSpPr>
        <p:spPr>
          <a:xfrm>
            <a:off x="912813" y="4713288"/>
            <a:ext cx="4873625" cy="448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We can see history as an evolution of different srtructures</a:t>
            </a:r>
          </a:p>
          <a:p>
            <a:pPr eaLnBrk="1" hangingPunct="1"/>
            <a:endParaRPr lang="en-GB"/>
          </a:p>
          <a:p>
            <a:pPr eaLnBrk="1" hangingPunct="1"/>
            <a:endParaRPr lang="en-GB"/>
          </a:p>
        </p:txBody>
      </p:sp>
    </p:spTree>
    <p:extLst>
      <p:ext uri="{BB962C8B-B14F-4D97-AF65-F5344CB8AC3E}">
        <p14:creationId xmlns:p14="http://schemas.microsoft.com/office/powerpoint/2010/main" val="409832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94CBCBF8-B933-4DA2-AF75-E953F74E167B}" type="datetime2">
              <a:rPr lang="en-GB" smtClean="0"/>
              <a:pPr eaLnBrk="1" hangingPunct="1">
                <a:spcBef>
                  <a:spcPct val="0"/>
                </a:spcBef>
                <a:buClrTx/>
              </a:pPr>
              <a:t>Thursday, 06 October 2016</a:t>
            </a:fld>
            <a:endParaRPr lang="en-GB"/>
          </a:p>
        </p:txBody>
      </p:sp>
      <p:sp>
        <p:nvSpPr>
          <p:cNvPr id="727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r>
              <a:rPr lang="en-GB"/>
              <a:t>Title or Author name goes here</a:t>
            </a:r>
          </a:p>
        </p:txBody>
      </p:sp>
      <p:sp>
        <p:nvSpPr>
          <p:cNvPr id="727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20000"/>
              </a:spcBef>
              <a:buClr>
                <a:srgbClr val="FF3300"/>
              </a:buClr>
              <a:defRPr>
                <a:solidFill>
                  <a:schemeClr val="tx1"/>
                </a:solidFill>
                <a:latin typeface="Verdana" pitchFamily="34" charset="0"/>
              </a:defRPr>
            </a:lvl1pPr>
            <a:lvl2pPr marL="742950" indent="-285750" defTabSz="911225" eaLnBrk="0" hangingPunct="0">
              <a:spcBef>
                <a:spcPct val="20000"/>
              </a:spcBef>
              <a:buClr>
                <a:srgbClr val="FF3300"/>
              </a:buClr>
              <a:defRPr>
                <a:solidFill>
                  <a:schemeClr val="tx1"/>
                </a:solidFill>
                <a:latin typeface="Verdana" pitchFamily="34" charset="0"/>
              </a:defRPr>
            </a:lvl2pPr>
            <a:lvl3pPr marL="1143000" indent="-228600" defTabSz="911225" eaLnBrk="0" hangingPunct="0">
              <a:spcBef>
                <a:spcPct val="20000"/>
              </a:spcBef>
              <a:buClr>
                <a:srgbClr val="FF3300"/>
              </a:buClr>
              <a:defRPr>
                <a:solidFill>
                  <a:schemeClr val="tx1"/>
                </a:solidFill>
                <a:latin typeface="Verdana" pitchFamily="34" charset="0"/>
              </a:defRPr>
            </a:lvl3pPr>
            <a:lvl4pPr marL="1600200" indent="-228600" defTabSz="911225" eaLnBrk="0" hangingPunct="0">
              <a:spcBef>
                <a:spcPct val="20000"/>
              </a:spcBef>
              <a:buClr>
                <a:srgbClr val="FF3300"/>
              </a:buClr>
              <a:defRPr>
                <a:solidFill>
                  <a:schemeClr val="tx1"/>
                </a:solidFill>
                <a:latin typeface="Verdana" pitchFamily="34" charset="0"/>
              </a:defRPr>
            </a:lvl4pPr>
            <a:lvl5pPr marL="2057400" indent="-228600" defTabSz="911225" eaLnBrk="0" hangingPunct="0">
              <a:spcBef>
                <a:spcPct val="20000"/>
              </a:spcBef>
              <a:buClr>
                <a:srgbClr val="FF3300"/>
              </a:buClr>
              <a:defRPr>
                <a:solidFill>
                  <a:schemeClr val="tx1"/>
                </a:solidFill>
                <a:latin typeface="Verdana" pitchFamily="34" charset="0"/>
              </a:defRPr>
            </a:lvl5pPr>
            <a:lvl6pPr marL="2514600" indent="-228600" defTabSz="911225"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911225"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911225"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911225"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spcBef>
                <a:spcPct val="0"/>
              </a:spcBef>
              <a:buClrTx/>
            </a:pPr>
            <a:fld id="{6D920CEB-F50B-4D2D-9BD2-8BB313A7DFE6}" type="slidenum">
              <a:rPr lang="en-GB" smtClean="0"/>
              <a:pPr eaLnBrk="1" hangingPunct="1">
                <a:spcBef>
                  <a:spcPct val="0"/>
                </a:spcBef>
                <a:buClrTx/>
              </a:pPr>
              <a:t>23</a:t>
            </a:fld>
            <a:endParaRPr lang="en-GB"/>
          </a:p>
        </p:txBody>
      </p:sp>
      <p:sp>
        <p:nvSpPr>
          <p:cNvPr id="72709" name="Rectangle 2"/>
          <p:cNvSpPr>
            <a:spLocks noGrp="1" noRot="1" noChangeAspect="1" noChangeArrowheads="1" noTextEdit="1"/>
          </p:cNvSpPr>
          <p:nvPr>
            <p:ph type="sldImg"/>
          </p:nvPr>
        </p:nvSpPr>
        <p:spPr>
          <a:xfrm>
            <a:off x="1030288" y="1136650"/>
            <a:ext cx="4600575" cy="3451225"/>
          </a:xfrm>
          <a:ln/>
        </p:spPr>
      </p:sp>
      <p:sp>
        <p:nvSpPr>
          <p:cNvPr id="72710" name="Rectangle 3"/>
          <p:cNvSpPr>
            <a:spLocks noGrp="1" noChangeArrowheads="1"/>
          </p:cNvSpPr>
          <p:nvPr>
            <p:ph type="body" idx="1"/>
          </p:nvPr>
        </p:nvSpPr>
        <p:spPr>
          <a:xfrm>
            <a:off x="912813" y="4713288"/>
            <a:ext cx="4873625" cy="448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4656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762000"/>
            <a:ext cx="179388" cy="6096000"/>
          </a:xfrm>
          <a:prstGeom prst="rect">
            <a:avLst/>
          </a:prstGeom>
          <a:solidFill>
            <a:schemeClr val="tx1"/>
          </a:solidFill>
          <a:ln w="12700">
            <a:noFill/>
            <a:miter lim="800000"/>
            <a:headEnd type="none" w="sm" len="sm"/>
            <a:tailEnd type="none" w="sm" len="sm"/>
          </a:ln>
          <a:effectLst/>
        </p:spPr>
        <p:txBody>
          <a:bodyPr wrap="none" anchor="ctr"/>
          <a:lstStyle/>
          <a:p>
            <a:endParaRPr lang="en-GB"/>
          </a:p>
        </p:txBody>
      </p:sp>
      <p:sp>
        <p:nvSpPr>
          <p:cNvPr id="17411" name="Rectangle 3"/>
          <p:cNvSpPr>
            <a:spLocks noGrp="1" noChangeArrowheads="1"/>
          </p:cNvSpPr>
          <p:nvPr>
            <p:ph type="subTitle" idx="1"/>
          </p:nvPr>
        </p:nvSpPr>
        <p:spPr>
          <a:xfrm>
            <a:off x="1371600" y="3886200"/>
            <a:ext cx="6400800" cy="1752600"/>
          </a:xfrm>
        </p:spPr>
        <p:txBody>
          <a:bodyPr anchorCtr="1"/>
          <a:lstStyle>
            <a:lvl1pPr marL="0" indent="0" algn="ctr">
              <a:buFontTx/>
              <a:buNone/>
              <a:defRPr/>
            </a:lvl1pPr>
          </a:lstStyle>
          <a:p>
            <a:r>
              <a:rPr lang="en-GB"/>
              <a:t>Click to edit Master subtitle style</a:t>
            </a:r>
          </a:p>
        </p:txBody>
      </p:sp>
      <p:sp>
        <p:nvSpPr>
          <p:cNvPr id="17412" name="Rectangle 4"/>
          <p:cNvSpPr>
            <a:spLocks noGrp="1" noChangeArrowheads="1"/>
          </p:cNvSpPr>
          <p:nvPr>
            <p:ph type="ctrTitle" sz="quarter"/>
          </p:nvPr>
        </p:nvSpPr>
        <p:spPr bwMode="auto">
          <a:xfrm>
            <a:off x="685800" y="2286000"/>
            <a:ext cx="7772400" cy="1143000"/>
          </a:xfrm>
          <a:noFill/>
        </p:spPr>
        <p:txBody>
          <a:bodyPr anchorCtr="1"/>
          <a:lstStyle>
            <a:lvl1pPr>
              <a:lnSpc>
                <a:spcPts val="6000"/>
              </a:lnSpc>
              <a:defRPr sz="3500">
                <a:solidFill>
                  <a:schemeClr val="tx1"/>
                </a:solidFill>
              </a:defRPr>
            </a:lvl1pPr>
          </a:lstStyle>
          <a:p>
            <a:r>
              <a:rPr lang="en-GB"/>
              <a:t>Click to edit Master title style</a:t>
            </a:r>
          </a:p>
        </p:txBody>
      </p:sp>
      <p:sp>
        <p:nvSpPr>
          <p:cNvPr id="17413" name="Rectangle 5"/>
          <p:cNvSpPr>
            <a:spLocks noChangeArrowheads="1"/>
          </p:cNvSpPr>
          <p:nvPr/>
        </p:nvSpPr>
        <p:spPr bwMode="auto">
          <a:xfrm>
            <a:off x="0" y="0"/>
            <a:ext cx="9144000" cy="762000"/>
          </a:xfrm>
          <a:prstGeom prst="rect">
            <a:avLst/>
          </a:prstGeom>
          <a:solidFill>
            <a:srgbClr val="002E7A"/>
          </a:solidFill>
          <a:ln w="9525">
            <a:noFill/>
            <a:miter lim="800000"/>
            <a:headEnd/>
            <a:tailEnd/>
          </a:ln>
          <a:effectLst/>
        </p:spPr>
        <p:txBody>
          <a:bodyPr wrap="none" anchor="ctr"/>
          <a:lstStyle/>
          <a:p>
            <a:endParaRPr lang="en-GB"/>
          </a:p>
        </p:txBody>
      </p:sp>
      <p:sp>
        <p:nvSpPr>
          <p:cNvPr id="17414" name="Rectangle 6"/>
          <p:cNvSpPr>
            <a:spLocks noChangeArrowheads="1"/>
          </p:cNvSpPr>
          <p:nvPr/>
        </p:nvSpPr>
        <p:spPr bwMode="auto">
          <a:xfrm>
            <a:off x="0" y="6553200"/>
            <a:ext cx="9144000" cy="304800"/>
          </a:xfrm>
          <a:prstGeom prst="rect">
            <a:avLst/>
          </a:prstGeom>
          <a:solidFill>
            <a:srgbClr val="002E7A"/>
          </a:solidFill>
          <a:ln w="9525">
            <a:noFill/>
            <a:miter lim="800000"/>
            <a:headEnd/>
            <a:tailEnd/>
          </a:ln>
          <a:effectLst/>
        </p:spPr>
        <p:txBody>
          <a:bodyPr wrap="none" anchor="ctr"/>
          <a:lstStyle/>
          <a:p>
            <a:endParaRPr lang="en-GB"/>
          </a:p>
        </p:txBody>
      </p:sp>
      <p:sp>
        <p:nvSpPr>
          <p:cNvPr id="17415" name="Rectangle 7"/>
          <p:cNvSpPr>
            <a:spLocks noChangeArrowheads="1"/>
          </p:cNvSpPr>
          <p:nvPr/>
        </p:nvSpPr>
        <p:spPr bwMode="auto">
          <a:xfrm>
            <a:off x="7391400" y="0"/>
            <a:ext cx="1752600" cy="762000"/>
          </a:xfrm>
          <a:prstGeom prst="rect">
            <a:avLst/>
          </a:prstGeom>
          <a:solidFill>
            <a:srgbClr val="002E7A"/>
          </a:solidFill>
          <a:ln w="12700">
            <a:noFill/>
            <a:miter lim="800000"/>
            <a:headEnd type="none" w="sm" len="sm"/>
            <a:tailEnd type="none" w="sm" len="sm"/>
          </a:ln>
          <a:effectLst/>
        </p:spPr>
        <p:txBody>
          <a:bodyPr wrap="none" anchor="ctr"/>
          <a:lstStyle/>
          <a:p>
            <a:endParaRPr lang="en-GB"/>
          </a:p>
        </p:txBody>
      </p:sp>
      <p:pic>
        <p:nvPicPr>
          <p:cNvPr id="17416" name="Picture 8" descr="logowht"/>
          <p:cNvPicPr>
            <a:picLocks noChangeArrowheads="1"/>
          </p:cNvPicPr>
          <p:nvPr/>
        </p:nvPicPr>
        <p:blipFill>
          <a:blip r:embed="rId2" cstate="print"/>
          <a:srcRect/>
          <a:stretch>
            <a:fillRect/>
          </a:stretch>
        </p:blipFill>
        <p:spPr bwMode="auto">
          <a:xfrm>
            <a:off x="7521575" y="141288"/>
            <a:ext cx="1538288" cy="5572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r>
              <a:rPr lang="en-GB"/>
              <a:t>Page </a:t>
            </a:r>
            <a:fld id="{5FCE8FAB-9010-4DE1-9223-1FA962351720}"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AF3D07F9-8955-4811-901D-04554F8D2EA6}" type="datetime3">
              <a:rPr lang="en-GB"/>
              <a:pPr/>
              <a:t>6 October, 2016</a:t>
            </a:fld>
            <a:endParaRPr lang="en-GB"/>
          </a:p>
        </p:txBody>
      </p:sp>
      <p:sp>
        <p:nvSpPr>
          <p:cNvPr id="6" name="Footer Placeholder 5"/>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6324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76200"/>
            <a:ext cx="63055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r>
              <a:rPr lang="en-GB"/>
              <a:t>Page </a:t>
            </a:r>
            <a:fld id="{72319F50-54C9-4C68-9908-664D1ED305BC}"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A2ABC8DB-604B-4DCF-84A1-D402D3561C3A}" type="datetime3">
              <a:rPr lang="en-GB"/>
              <a:pPr/>
              <a:t>6 October, 2016</a:t>
            </a:fld>
            <a:endParaRPr lang="en-GB"/>
          </a:p>
        </p:txBody>
      </p:sp>
      <p:sp>
        <p:nvSpPr>
          <p:cNvPr id="6" name="Footer Placeholder 5"/>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086600" cy="609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4800" y="914400"/>
            <a:ext cx="42291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86300" y="914400"/>
            <a:ext cx="4229100" cy="5486400"/>
          </a:xfrm>
        </p:spPr>
        <p:txBody>
          <a:bodyPr/>
          <a:lstStyle/>
          <a:p>
            <a:endParaRPr lang="en-GB"/>
          </a:p>
        </p:txBody>
      </p:sp>
      <p:sp>
        <p:nvSpPr>
          <p:cNvPr id="5" name="Slide Number Placeholder 4"/>
          <p:cNvSpPr>
            <a:spLocks noGrp="1"/>
          </p:cNvSpPr>
          <p:nvPr>
            <p:ph type="sldNum" sz="quarter" idx="10"/>
          </p:nvPr>
        </p:nvSpPr>
        <p:spPr>
          <a:xfrm>
            <a:off x="6858000" y="6553200"/>
            <a:ext cx="1905000" cy="304800"/>
          </a:xfrm>
        </p:spPr>
        <p:txBody>
          <a:bodyPr/>
          <a:lstStyle>
            <a:lvl1pPr>
              <a:defRPr/>
            </a:lvl1pPr>
          </a:lstStyle>
          <a:p>
            <a:r>
              <a:rPr lang="en-GB"/>
              <a:t>Page </a:t>
            </a:r>
            <a:fld id="{6D1749E9-AACF-498E-A9BC-AA8C64F61ACC}" type="slidenum">
              <a:rPr lang="en-GB"/>
              <a:pPr/>
              <a:t>‹#›</a:t>
            </a:fld>
            <a:endParaRPr lang="en-GB"/>
          </a:p>
        </p:txBody>
      </p:sp>
      <p:sp>
        <p:nvSpPr>
          <p:cNvPr id="6" name="Date Placeholder 5"/>
          <p:cNvSpPr>
            <a:spLocks noGrp="1"/>
          </p:cNvSpPr>
          <p:nvPr>
            <p:ph type="dt" sz="half" idx="11"/>
          </p:nvPr>
        </p:nvSpPr>
        <p:spPr>
          <a:xfrm>
            <a:off x="76200" y="6629400"/>
            <a:ext cx="1676400" cy="228600"/>
          </a:xfrm>
        </p:spPr>
        <p:txBody>
          <a:bodyPr/>
          <a:lstStyle>
            <a:lvl1pPr>
              <a:defRPr/>
            </a:lvl1pPr>
          </a:lstStyle>
          <a:p>
            <a:fld id="{BAA470A1-4B06-4D37-A16F-A70562EB3705}" type="datetime3">
              <a:rPr lang="en-GB"/>
              <a:pPr/>
              <a:t>6 October, 2016</a:t>
            </a:fld>
            <a:endParaRPr lang="en-GB"/>
          </a:p>
        </p:txBody>
      </p:sp>
      <p:sp>
        <p:nvSpPr>
          <p:cNvPr id="7" name="Footer Placeholder 6"/>
          <p:cNvSpPr>
            <a:spLocks noGrp="1"/>
          </p:cNvSpPr>
          <p:nvPr>
            <p:ph type="ftr" sz="quarter" idx="12"/>
          </p:nvPr>
        </p:nvSpPr>
        <p:spPr>
          <a:xfrm>
            <a:off x="3124200" y="6616700"/>
            <a:ext cx="2895600" cy="241300"/>
          </a:xfrm>
        </p:spPr>
        <p:txBody>
          <a:bodyPr/>
          <a:lstStyle>
            <a:lvl1pPr>
              <a:defRPr/>
            </a:lvl1pPr>
          </a:lstStyle>
          <a:p>
            <a:r>
              <a:rPr lang="en-GB"/>
              <a:t>Complex Systems Management Centre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086600" cy="609600"/>
          </a:xfrm>
        </p:spPr>
        <p:txBody>
          <a:bodyPr/>
          <a:lstStyle/>
          <a:p>
            <a:r>
              <a:rPr lang="en-US"/>
              <a:t>Click to edit Master title style</a:t>
            </a:r>
            <a:endParaRPr lang="en-GB"/>
          </a:p>
        </p:txBody>
      </p:sp>
      <p:sp>
        <p:nvSpPr>
          <p:cNvPr id="3" name="Content Placeholder 2"/>
          <p:cNvSpPr>
            <a:spLocks noGrp="1"/>
          </p:cNvSpPr>
          <p:nvPr>
            <p:ph sz="half" idx="1"/>
          </p:nvPr>
        </p:nvSpPr>
        <p:spPr>
          <a:xfrm>
            <a:off x="304800" y="914400"/>
            <a:ext cx="42291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86300" y="914400"/>
            <a:ext cx="42291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86300" y="3733800"/>
            <a:ext cx="42291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0"/>
          </p:nvPr>
        </p:nvSpPr>
        <p:spPr>
          <a:xfrm>
            <a:off x="6858000" y="6553200"/>
            <a:ext cx="1905000" cy="304800"/>
          </a:xfrm>
        </p:spPr>
        <p:txBody>
          <a:bodyPr/>
          <a:lstStyle>
            <a:lvl1pPr>
              <a:defRPr/>
            </a:lvl1pPr>
          </a:lstStyle>
          <a:p>
            <a:r>
              <a:rPr lang="en-GB"/>
              <a:t>Page </a:t>
            </a:r>
            <a:fld id="{458776EA-7023-47ED-B17A-1B75FF4E3D20}" type="slidenum">
              <a:rPr lang="en-GB"/>
              <a:pPr/>
              <a:t>‹#›</a:t>
            </a:fld>
            <a:endParaRPr lang="en-GB"/>
          </a:p>
        </p:txBody>
      </p:sp>
      <p:sp>
        <p:nvSpPr>
          <p:cNvPr id="7" name="Date Placeholder 6"/>
          <p:cNvSpPr>
            <a:spLocks noGrp="1"/>
          </p:cNvSpPr>
          <p:nvPr>
            <p:ph type="dt" sz="half" idx="11"/>
          </p:nvPr>
        </p:nvSpPr>
        <p:spPr>
          <a:xfrm>
            <a:off x="76200" y="6629400"/>
            <a:ext cx="1676400" cy="228600"/>
          </a:xfrm>
        </p:spPr>
        <p:txBody>
          <a:bodyPr/>
          <a:lstStyle>
            <a:lvl1pPr>
              <a:defRPr/>
            </a:lvl1pPr>
          </a:lstStyle>
          <a:p>
            <a:fld id="{4D38A551-CCCC-4BE2-B62B-BD5DC2532CE6}" type="datetime3">
              <a:rPr lang="en-GB"/>
              <a:pPr/>
              <a:t>6 October, 2016</a:t>
            </a:fld>
            <a:endParaRPr lang="en-GB"/>
          </a:p>
        </p:txBody>
      </p:sp>
      <p:sp>
        <p:nvSpPr>
          <p:cNvPr id="8" name="Footer Placeholder 7"/>
          <p:cNvSpPr>
            <a:spLocks noGrp="1"/>
          </p:cNvSpPr>
          <p:nvPr>
            <p:ph type="ftr" sz="quarter" idx="12"/>
          </p:nvPr>
        </p:nvSpPr>
        <p:spPr>
          <a:xfrm>
            <a:off x="3124200" y="6616700"/>
            <a:ext cx="2895600" cy="241300"/>
          </a:xfrm>
        </p:spPr>
        <p:txBody>
          <a:bodyPr/>
          <a:lstStyle>
            <a:lvl1pPr>
              <a:defRPr/>
            </a:lvl1pPr>
          </a:lstStyle>
          <a:p>
            <a:r>
              <a:rPr lang="en-GB"/>
              <a:t>Complex Systems Management Centre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r>
              <a:rPr lang="en-GB"/>
              <a:t>Page </a:t>
            </a:r>
            <a:fld id="{9397664F-268B-4201-9A46-8102026DCEA2}"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6A999D01-28D3-4D2F-A52B-44443E0B1E53}" type="datetime3">
              <a:rPr lang="en-GB"/>
              <a:pPr/>
              <a:t>6 October, 2016</a:t>
            </a:fld>
            <a:endParaRPr lang="en-GB"/>
          </a:p>
        </p:txBody>
      </p:sp>
      <p:sp>
        <p:nvSpPr>
          <p:cNvPr id="6" name="Footer Placeholder 5"/>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GB"/>
              <a:t>Page </a:t>
            </a:r>
            <a:fld id="{86E84F61-11A7-4D56-BC25-2626AC5C5A0F}" type="slidenum">
              <a:rPr lang="en-GB"/>
              <a:pPr/>
              <a:t>‹#›</a:t>
            </a:fld>
            <a:endParaRPr lang="en-GB"/>
          </a:p>
        </p:txBody>
      </p:sp>
      <p:sp>
        <p:nvSpPr>
          <p:cNvPr id="5" name="Date Placeholder 4"/>
          <p:cNvSpPr>
            <a:spLocks noGrp="1"/>
          </p:cNvSpPr>
          <p:nvPr>
            <p:ph type="dt" sz="half" idx="11"/>
          </p:nvPr>
        </p:nvSpPr>
        <p:spPr/>
        <p:txBody>
          <a:bodyPr/>
          <a:lstStyle>
            <a:lvl1pPr>
              <a:defRPr/>
            </a:lvl1pPr>
          </a:lstStyle>
          <a:p>
            <a:fld id="{0EBE6B3E-1FAA-40D0-B7E8-A45C830AC8A3}" type="datetime3">
              <a:rPr lang="en-GB"/>
              <a:pPr/>
              <a:t>6 October, 2016</a:t>
            </a:fld>
            <a:endParaRPr lang="en-GB"/>
          </a:p>
        </p:txBody>
      </p:sp>
      <p:sp>
        <p:nvSpPr>
          <p:cNvPr id="6" name="Footer Placeholder 5"/>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4800" y="9144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914400"/>
            <a:ext cx="4229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r>
              <a:rPr lang="en-GB"/>
              <a:t>Page </a:t>
            </a:r>
            <a:fld id="{597F5229-B3B1-4F83-A7D7-2855BE3B9826}"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4775AC70-1E00-4F94-A331-C31BAE8BCF23}" type="datetime3">
              <a:rPr lang="en-GB"/>
              <a:pPr/>
              <a:t>6 October, 2016</a:t>
            </a:fld>
            <a:endParaRPr lang="en-GB"/>
          </a:p>
        </p:txBody>
      </p:sp>
      <p:sp>
        <p:nvSpPr>
          <p:cNvPr id="7" name="Footer Placeholder 6"/>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r>
              <a:rPr lang="en-GB"/>
              <a:t>Page </a:t>
            </a:r>
            <a:fld id="{6857136B-CEB6-4F10-9824-74B283A1CB51}" type="slidenum">
              <a:rPr lang="en-GB"/>
              <a:pPr/>
              <a:t>‹#›</a:t>
            </a:fld>
            <a:endParaRPr lang="en-GB"/>
          </a:p>
        </p:txBody>
      </p:sp>
      <p:sp>
        <p:nvSpPr>
          <p:cNvPr id="8" name="Date Placeholder 7"/>
          <p:cNvSpPr>
            <a:spLocks noGrp="1"/>
          </p:cNvSpPr>
          <p:nvPr>
            <p:ph type="dt" sz="half" idx="11"/>
          </p:nvPr>
        </p:nvSpPr>
        <p:spPr/>
        <p:txBody>
          <a:bodyPr/>
          <a:lstStyle>
            <a:lvl1pPr>
              <a:defRPr/>
            </a:lvl1pPr>
          </a:lstStyle>
          <a:p>
            <a:fld id="{30BCC1E4-8F9C-4394-9881-BC994ACE0F41}" type="datetime3">
              <a:rPr lang="en-GB"/>
              <a:pPr/>
              <a:t>6 October, 2016</a:t>
            </a:fld>
            <a:endParaRPr lang="en-GB"/>
          </a:p>
        </p:txBody>
      </p:sp>
      <p:sp>
        <p:nvSpPr>
          <p:cNvPr id="9" name="Footer Placeholder 8"/>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r>
              <a:rPr lang="en-GB"/>
              <a:t>Page </a:t>
            </a:r>
            <a:fld id="{2D0C660E-4F60-409A-9979-781D99FF555E}" type="slidenum">
              <a:rPr lang="en-GB"/>
              <a:pPr/>
              <a:t>‹#›</a:t>
            </a:fld>
            <a:endParaRPr lang="en-GB"/>
          </a:p>
        </p:txBody>
      </p:sp>
      <p:sp>
        <p:nvSpPr>
          <p:cNvPr id="4" name="Date Placeholder 3"/>
          <p:cNvSpPr>
            <a:spLocks noGrp="1"/>
          </p:cNvSpPr>
          <p:nvPr>
            <p:ph type="dt" sz="half" idx="11"/>
          </p:nvPr>
        </p:nvSpPr>
        <p:spPr/>
        <p:txBody>
          <a:bodyPr/>
          <a:lstStyle>
            <a:lvl1pPr>
              <a:defRPr/>
            </a:lvl1pPr>
          </a:lstStyle>
          <a:p>
            <a:fld id="{14FFF48C-607E-4282-BE44-B51972027A89}" type="datetime3">
              <a:rPr lang="en-GB"/>
              <a:pPr/>
              <a:t>6 October, 2016</a:t>
            </a:fld>
            <a:endParaRPr lang="en-GB"/>
          </a:p>
        </p:txBody>
      </p:sp>
      <p:sp>
        <p:nvSpPr>
          <p:cNvPr id="5" name="Footer Placeholder 4"/>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GB"/>
              <a:t>Page </a:t>
            </a:r>
            <a:fld id="{AAEAC253-19B3-4280-A0D1-0C9D62A5684A}" type="slidenum">
              <a:rPr lang="en-GB"/>
              <a:pPr/>
              <a:t>‹#›</a:t>
            </a:fld>
            <a:endParaRPr lang="en-GB"/>
          </a:p>
        </p:txBody>
      </p:sp>
      <p:sp>
        <p:nvSpPr>
          <p:cNvPr id="3" name="Date Placeholder 2"/>
          <p:cNvSpPr>
            <a:spLocks noGrp="1"/>
          </p:cNvSpPr>
          <p:nvPr>
            <p:ph type="dt" sz="half" idx="11"/>
          </p:nvPr>
        </p:nvSpPr>
        <p:spPr/>
        <p:txBody>
          <a:bodyPr/>
          <a:lstStyle>
            <a:lvl1pPr>
              <a:defRPr/>
            </a:lvl1pPr>
          </a:lstStyle>
          <a:p>
            <a:fld id="{7574E04D-C96A-49A0-BDA2-AB968A0EAEF4}" type="datetime3">
              <a:rPr lang="en-GB"/>
              <a:pPr/>
              <a:t>6 October, 2016</a:t>
            </a:fld>
            <a:endParaRPr lang="en-GB"/>
          </a:p>
        </p:txBody>
      </p:sp>
      <p:sp>
        <p:nvSpPr>
          <p:cNvPr id="4" name="Footer Placeholder 3"/>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GB"/>
              <a:t>Page </a:t>
            </a:r>
            <a:fld id="{F4FA96E3-793A-4B9E-9D09-6F09F1A9322A}"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70425F46-1B3E-433C-BE36-E61EC92D61C1}" type="datetime3">
              <a:rPr lang="en-GB"/>
              <a:pPr/>
              <a:t>6 October, 2016</a:t>
            </a:fld>
            <a:endParaRPr lang="en-GB"/>
          </a:p>
        </p:txBody>
      </p:sp>
      <p:sp>
        <p:nvSpPr>
          <p:cNvPr id="7" name="Footer Placeholder 6"/>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GB"/>
              <a:t>Page </a:t>
            </a:r>
            <a:fld id="{0100DCA6-4690-45A2-AC36-679417346B54}" type="slidenum">
              <a:rPr lang="en-GB"/>
              <a:pPr/>
              <a:t>‹#›</a:t>
            </a:fld>
            <a:endParaRPr lang="en-GB"/>
          </a:p>
        </p:txBody>
      </p:sp>
      <p:sp>
        <p:nvSpPr>
          <p:cNvPr id="6" name="Date Placeholder 5"/>
          <p:cNvSpPr>
            <a:spLocks noGrp="1"/>
          </p:cNvSpPr>
          <p:nvPr>
            <p:ph type="dt" sz="half" idx="11"/>
          </p:nvPr>
        </p:nvSpPr>
        <p:spPr/>
        <p:txBody>
          <a:bodyPr/>
          <a:lstStyle>
            <a:lvl1pPr>
              <a:defRPr/>
            </a:lvl1pPr>
          </a:lstStyle>
          <a:p>
            <a:fld id="{99425832-88B0-4B80-B791-B77F2F45C42C}" type="datetime3">
              <a:rPr lang="en-GB"/>
              <a:pPr/>
              <a:t>6 October, 2016</a:t>
            </a:fld>
            <a:endParaRPr lang="en-GB"/>
          </a:p>
        </p:txBody>
      </p:sp>
      <p:sp>
        <p:nvSpPr>
          <p:cNvPr id="7" name="Footer Placeholder 6"/>
          <p:cNvSpPr>
            <a:spLocks noGrp="1"/>
          </p:cNvSpPr>
          <p:nvPr>
            <p:ph type="ftr" sz="quarter" idx="12"/>
          </p:nvPr>
        </p:nvSpPr>
        <p:spPr/>
        <p:txBody>
          <a:bodyPr/>
          <a:lstStyle>
            <a:lvl1pPr>
              <a:defRPr/>
            </a:lvl1pPr>
          </a:lstStyle>
          <a:p>
            <a:r>
              <a:rPr lang="en-GB"/>
              <a:t>Complex Systems Management Centre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762000"/>
            <a:ext cx="179388" cy="6096000"/>
          </a:xfrm>
          <a:prstGeom prst="rect">
            <a:avLst/>
          </a:prstGeom>
          <a:solidFill>
            <a:schemeClr val="tx1"/>
          </a:solidFill>
          <a:ln w="12700">
            <a:noFill/>
            <a:miter lim="800000"/>
            <a:headEnd type="none" w="sm" len="sm"/>
            <a:tailEnd type="none" w="sm" len="sm"/>
          </a:ln>
          <a:effectLst/>
        </p:spPr>
        <p:txBody>
          <a:bodyPr wrap="none" anchor="ctr"/>
          <a:lstStyle/>
          <a:p>
            <a:endParaRPr lang="en-GB"/>
          </a:p>
        </p:txBody>
      </p:sp>
      <p:sp>
        <p:nvSpPr>
          <p:cNvPr id="16387" name="Rectangle 3"/>
          <p:cNvSpPr>
            <a:spLocks noGrp="1" noChangeArrowheads="1"/>
          </p:cNvSpPr>
          <p:nvPr>
            <p:ph type="body" idx="1"/>
          </p:nvPr>
        </p:nvSpPr>
        <p:spPr bwMode="auto">
          <a:xfrm>
            <a:off x="304800" y="914400"/>
            <a:ext cx="8610600" cy="5486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16388" name="Rectangle 4"/>
          <p:cNvSpPr>
            <a:spLocks noChangeArrowheads="1"/>
          </p:cNvSpPr>
          <p:nvPr/>
        </p:nvSpPr>
        <p:spPr bwMode="auto">
          <a:xfrm>
            <a:off x="0" y="6526213"/>
            <a:ext cx="9144000" cy="331787"/>
          </a:xfrm>
          <a:prstGeom prst="rect">
            <a:avLst/>
          </a:prstGeom>
          <a:solidFill>
            <a:srgbClr val="002E7A"/>
          </a:solidFill>
          <a:ln w="9525">
            <a:noFill/>
            <a:miter lim="800000"/>
            <a:headEnd/>
            <a:tailEnd/>
          </a:ln>
          <a:effectLst/>
        </p:spPr>
        <p:txBody>
          <a:bodyPr wrap="none" anchor="ctr"/>
          <a:lstStyle/>
          <a:p>
            <a:pPr>
              <a:buFontTx/>
              <a:buChar char="•"/>
            </a:pPr>
            <a:endParaRPr lang="en-US" sz="2400"/>
          </a:p>
        </p:txBody>
      </p:sp>
      <p:sp>
        <p:nvSpPr>
          <p:cNvPr id="16389" name="Rectangle 5"/>
          <p:cNvSpPr>
            <a:spLocks noGrp="1" noChangeArrowheads="1"/>
          </p:cNvSpPr>
          <p:nvPr>
            <p:ph type="sldNum" sz="quarter" idx="4"/>
          </p:nvPr>
        </p:nvSpPr>
        <p:spPr bwMode="gray">
          <a:xfrm>
            <a:off x="6858000" y="6553200"/>
            <a:ext cx="1905000" cy="304800"/>
          </a:xfrm>
          <a:prstGeom prst="rect">
            <a:avLst/>
          </a:prstGeom>
          <a:solidFill>
            <a:srgbClr val="002E7A"/>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defRPr sz="1000" b="1">
                <a:solidFill>
                  <a:schemeClr val="bg1"/>
                </a:solidFill>
              </a:defRPr>
            </a:lvl1pPr>
          </a:lstStyle>
          <a:p>
            <a:r>
              <a:rPr lang="en-GB"/>
              <a:t>Page </a:t>
            </a:r>
            <a:fld id="{68E5855D-0371-4918-8220-D3EDFC04FC57}" type="slidenum">
              <a:rPr lang="en-GB"/>
              <a:pPr/>
              <a:t>‹#›</a:t>
            </a:fld>
            <a:endParaRPr lang="en-GB"/>
          </a:p>
        </p:txBody>
      </p:sp>
      <p:sp>
        <p:nvSpPr>
          <p:cNvPr id="16390" name="Rectangle 6"/>
          <p:cNvSpPr>
            <a:spLocks noGrp="1" noChangeArrowheads="1"/>
          </p:cNvSpPr>
          <p:nvPr>
            <p:ph type="dt" sz="half" idx="2"/>
          </p:nvPr>
        </p:nvSpPr>
        <p:spPr bwMode="gray">
          <a:xfrm>
            <a:off x="76200" y="6629400"/>
            <a:ext cx="1676400" cy="228600"/>
          </a:xfrm>
          <a:prstGeom prst="rect">
            <a:avLst/>
          </a:prstGeom>
          <a:solidFill>
            <a:srgbClr val="002E7A"/>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ClrTx/>
              <a:defRPr sz="1000" b="1">
                <a:solidFill>
                  <a:schemeClr val="bg1"/>
                </a:solidFill>
              </a:defRPr>
            </a:lvl1pPr>
          </a:lstStyle>
          <a:p>
            <a:fld id="{DCE3A4B9-DCA6-4105-9A07-A648EC591B06}" type="datetime3">
              <a:rPr lang="en-GB"/>
              <a:pPr/>
              <a:t>6 October, 2016</a:t>
            </a:fld>
            <a:endParaRPr lang="en-GB"/>
          </a:p>
        </p:txBody>
      </p:sp>
      <p:sp>
        <p:nvSpPr>
          <p:cNvPr id="16391" name="Rectangle 7"/>
          <p:cNvSpPr>
            <a:spLocks noChangeArrowheads="1"/>
          </p:cNvSpPr>
          <p:nvPr/>
        </p:nvSpPr>
        <p:spPr bwMode="auto">
          <a:xfrm>
            <a:off x="0" y="0"/>
            <a:ext cx="9144000" cy="762000"/>
          </a:xfrm>
          <a:prstGeom prst="rect">
            <a:avLst/>
          </a:prstGeom>
          <a:solidFill>
            <a:srgbClr val="002E7A"/>
          </a:solidFill>
          <a:ln w="9525">
            <a:noFill/>
            <a:miter lim="800000"/>
            <a:headEnd/>
            <a:tailEnd/>
          </a:ln>
          <a:effectLst/>
        </p:spPr>
        <p:txBody>
          <a:bodyPr wrap="none" anchor="ctr"/>
          <a:lstStyle/>
          <a:p>
            <a:endParaRPr lang="en-GB"/>
          </a:p>
        </p:txBody>
      </p:sp>
      <p:sp>
        <p:nvSpPr>
          <p:cNvPr id="16392" name="Rectangle 8"/>
          <p:cNvSpPr>
            <a:spLocks noChangeArrowheads="1"/>
          </p:cNvSpPr>
          <p:nvPr/>
        </p:nvSpPr>
        <p:spPr bwMode="auto">
          <a:xfrm>
            <a:off x="7391400" y="0"/>
            <a:ext cx="1752600" cy="762000"/>
          </a:xfrm>
          <a:prstGeom prst="rect">
            <a:avLst/>
          </a:prstGeom>
          <a:solidFill>
            <a:srgbClr val="002E7A"/>
          </a:solidFill>
          <a:ln w="12700">
            <a:noFill/>
            <a:miter lim="800000"/>
            <a:headEnd type="none" w="sm" len="sm"/>
            <a:tailEnd type="none" w="sm" len="sm"/>
          </a:ln>
          <a:effectLst/>
        </p:spPr>
        <p:txBody>
          <a:bodyPr wrap="none" anchor="ctr"/>
          <a:lstStyle/>
          <a:p>
            <a:endParaRPr lang="en-GB"/>
          </a:p>
        </p:txBody>
      </p:sp>
      <p:sp>
        <p:nvSpPr>
          <p:cNvPr id="16393" name="Rectangle 9"/>
          <p:cNvSpPr>
            <a:spLocks noGrp="1" noChangeArrowheads="1"/>
          </p:cNvSpPr>
          <p:nvPr>
            <p:ph type="title"/>
          </p:nvPr>
        </p:nvSpPr>
        <p:spPr bwMode="gray">
          <a:xfrm>
            <a:off x="304800" y="76200"/>
            <a:ext cx="7086600" cy="609600"/>
          </a:xfrm>
          <a:prstGeom prst="rect">
            <a:avLst/>
          </a:prstGeom>
          <a:solidFill>
            <a:srgbClr val="002E7A"/>
          </a:solid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Enter Title</a:t>
            </a:r>
          </a:p>
        </p:txBody>
      </p:sp>
      <p:sp>
        <p:nvSpPr>
          <p:cNvPr id="16394" name="Text Box 10"/>
          <p:cNvSpPr txBox="1">
            <a:spLocks noChangeArrowheads="1"/>
          </p:cNvSpPr>
          <p:nvPr/>
        </p:nvSpPr>
        <p:spPr bwMode="auto">
          <a:xfrm>
            <a:off x="3133725" y="6508750"/>
            <a:ext cx="184150" cy="457200"/>
          </a:xfrm>
          <a:prstGeom prst="rect">
            <a:avLst/>
          </a:prstGeom>
          <a:noFill/>
          <a:ln w="9525">
            <a:noFill/>
            <a:miter lim="800000"/>
            <a:headEnd/>
            <a:tailEnd/>
          </a:ln>
          <a:effectLst/>
        </p:spPr>
        <p:txBody>
          <a:bodyPr wrap="none" lIns="92075" tIns="46038" rIns="92075" bIns="46038">
            <a:spAutoFit/>
          </a:bodyPr>
          <a:lstStyle/>
          <a:p>
            <a:pPr algn="l"/>
            <a:endParaRPr lang="en-US" sz="2400"/>
          </a:p>
        </p:txBody>
      </p:sp>
      <p:sp>
        <p:nvSpPr>
          <p:cNvPr id="16395" name="Rectangle 11"/>
          <p:cNvSpPr>
            <a:spLocks noGrp="1" noChangeArrowheads="1"/>
          </p:cNvSpPr>
          <p:nvPr>
            <p:ph type="ftr" sz="quarter" idx="3"/>
          </p:nvPr>
        </p:nvSpPr>
        <p:spPr bwMode="gray">
          <a:xfrm>
            <a:off x="3124200" y="6616700"/>
            <a:ext cx="2895600" cy="241300"/>
          </a:xfrm>
          <a:prstGeom prst="rect">
            <a:avLst/>
          </a:prstGeom>
          <a:solidFill>
            <a:srgbClr val="002E7A"/>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defRPr>
            </a:lvl1pPr>
          </a:lstStyle>
          <a:p>
            <a:r>
              <a:rPr lang="en-GB"/>
              <a:t>Complex Systems Management Centre</a:t>
            </a:r>
          </a:p>
        </p:txBody>
      </p:sp>
      <p:pic>
        <p:nvPicPr>
          <p:cNvPr id="16396" name="Picture 12" descr="logowht"/>
          <p:cNvPicPr>
            <a:picLocks noChangeArrowheads="1"/>
          </p:cNvPicPr>
          <p:nvPr/>
        </p:nvPicPr>
        <p:blipFill>
          <a:blip r:embed="rId15" cstate="print"/>
          <a:srcRect/>
          <a:stretch>
            <a:fillRect/>
          </a:stretch>
        </p:blipFill>
        <p:spPr bwMode="auto">
          <a:xfrm>
            <a:off x="7521575" y="141288"/>
            <a:ext cx="1538288" cy="557212"/>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p:txStyles>
    <p:titleStyle>
      <a:lvl1pPr algn="l" rtl="0" fontAlgn="base">
        <a:spcBef>
          <a:spcPct val="0"/>
        </a:spcBef>
        <a:spcAft>
          <a:spcPct val="0"/>
        </a:spcAft>
        <a:defRPr sz="2200">
          <a:solidFill>
            <a:schemeClr val="bg1"/>
          </a:solidFill>
          <a:latin typeface="+mj-lt"/>
          <a:ea typeface="+mj-ea"/>
          <a:cs typeface="+mj-cs"/>
        </a:defRPr>
      </a:lvl1pPr>
      <a:lvl2pPr algn="l" rtl="0" fontAlgn="base">
        <a:spcBef>
          <a:spcPct val="0"/>
        </a:spcBef>
        <a:spcAft>
          <a:spcPct val="0"/>
        </a:spcAft>
        <a:defRPr sz="2200">
          <a:solidFill>
            <a:schemeClr val="bg1"/>
          </a:solidFill>
          <a:latin typeface="Verdana" pitchFamily="34" charset="0"/>
        </a:defRPr>
      </a:lvl2pPr>
      <a:lvl3pPr algn="l" rtl="0" fontAlgn="base">
        <a:spcBef>
          <a:spcPct val="0"/>
        </a:spcBef>
        <a:spcAft>
          <a:spcPct val="0"/>
        </a:spcAft>
        <a:defRPr sz="2200">
          <a:solidFill>
            <a:schemeClr val="bg1"/>
          </a:solidFill>
          <a:latin typeface="Verdana" pitchFamily="34" charset="0"/>
        </a:defRPr>
      </a:lvl3pPr>
      <a:lvl4pPr algn="l" rtl="0" fontAlgn="base">
        <a:spcBef>
          <a:spcPct val="0"/>
        </a:spcBef>
        <a:spcAft>
          <a:spcPct val="0"/>
        </a:spcAft>
        <a:defRPr sz="2200">
          <a:solidFill>
            <a:schemeClr val="bg1"/>
          </a:solidFill>
          <a:latin typeface="Verdana" pitchFamily="34" charset="0"/>
        </a:defRPr>
      </a:lvl4pPr>
      <a:lvl5pPr algn="l" rtl="0" fontAlgn="base">
        <a:spcBef>
          <a:spcPct val="0"/>
        </a:spcBef>
        <a:spcAft>
          <a:spcPct val="0"/>
        </a:spcAft>
        <a:defRPr sz="2200">
          <a:solidFill>
            <a:schemeClr val="bg1"/>
          </a:solidFill>
          <a:latin typeface="Verdana" pitchFamily="34" charset="0"/>
        </a:defRPr>
      </a:lvl5pPr>
      <a:lvl6pPr marL="457200" algn="l" rtl="0" fontAlgn="base">
        <a:spcBef>
          <a:spcPct val="0"/>
        </a:spcBef>
        <a:spcAft>
          <a:spcPct val="0"/>
        </a:spcAft>
        <a:defRPr sz="2200">
          <a:solidFill>
            <a:schemeClr val="bg1"/>
          </a:solidFill>
          <a:latin typeface="Verdana" pitchFamily="34" charset="0"/>
        </a:defRPr>
      </a:lvl6pPr>
      <a:lvl7pPr marL="914400" algn="l" rtl="0" fontAlgn="base">
        <a:spcBef>
          <a:spcPct val="0"/>
        </a:spcBef>
        <a:spcAft>
          <a:spcPct val="0"/>
        </a:spcAft>
        <a:defRPr sz="2200">
          <a:solidFill>
            <a:schemeClr val="bg1"/>
          </a:solidFill>
          <a:latin typeface="Verdana" pitchFamily="34" charset="0"/>
        </a:defRPr>
      </a:lvl7pPr>
      <a:lvl8pPr marL="1371600" algn="l" rtl="0" fontAlgn="base">
        <a:spcBef>
          <a:spcPct val="0"/>
        </a:spcBef>
        <a:spcAft>
          <a:spcPct val="0"/>
        </a:spcAft>
        <a:defRPr sz="2200">
          <a:solidFill>
            <a:schemeClr val="bg1"/>
          </a:solidFill>
          <a:latin typeface="Verdana" pitchFamily="34" charset="0"/>
        </a:defRPr>
      </a:lvl8pPr>
      <a:lvl9pPr marL="1828800" algn="l" rtl="0" fontAlgn="base">
        <a:spcBef>
          <a:spcPct val="0"/>
        </a:spcBef>
        <a:spcAft>
          <a:spcPct val="0"/>
        </a:spcAft>
        <a:defRPr sz="2200">
          <a:solidFill>
            <a:schemeClr val="bg1"/>
          </a:solidFill>
          <a:latin typeface="Verdana" pitchFamily="34" charset="0"/>
        </a:defRPr>
      </a:lvl9pPr>
    </p:titleStyle>
    <p:bodyStyle>
      <a:lvl1pPr marL="342900" indent="-342900" algn="l" rtl="0" fontAlgn="base">
        <a:spcBef>
          <a:spcPct val="20000"/>
        </a:spcBef>
        <a:spcAft>
          <a:spcPct val="0"/>
        </a:spcAft>
        <a:buClr>
          <a:srgbClr val="FF3300"/>
        </a:buClr>
        <a:buChar char="•"/>
        <a:defRPr sz="2400">
          <a:solidFill>
            <a:schemeClr val="tx1"/>
          </a:solidFill>
          <a:latin typeface="+mn-lt"/>
          <a:ea typeface="+mn-ea"/>
          <a:cs typeface="+mn-cs"/>
        </a:defRPr>
      </a:lvl1pPr>
      <a:lvl2pPr marL="742950" indent="-285750" algn="l" rtl="0" fontAlgn="base">
        <a:spcBef>
          <a:spcPct val="20000"/>
        </a:spcBef>
        <a:spcAft>
          <a:spcPct val="0"/>
        </a:spcAft>
        <a:buClr>
          <a:srgbClr val="FF3300"/>
        </a:buClr>
        <a:buChar char="–"/>
        <a:defRPr sz="2000">
          <a:solidFill>
            <a:schemeClr val="tx1"/>
          </a:solidFill>
          <a:latin typeface="+mn-lt"/>
        </a:defRPr>
      </a:lvl2pPr>
      <a:lvl3pPr marL="1143000" indent="-228600" algn="l" rtl="0" fontAlgn="base">
        <a:spcBef>
          <a:spcPct val="20000"/>
        </a:spcBef>
        <a:spcAft>
          <a:spcPct val="0"/>
        </a:spcAft>
        <a:buClr>
          <a:srgbClr val="FF3300"/>
        </a:buClr>
        <a:buChar char="•"/>
        <a:defRPr sz="16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NASA%201.avi" TargetMode="External"/><Relationship Id="rId7" Type="http://schemas.openxmlformats.org/officeDocument/2006/relationships/image" Target="../media/image13.png"/><Relationship Id="rId2" Type="http://schemas.openxmlformats.org/officeDocument/2006/relationships/image" Target="../media/image9.wmf"/><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w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wmf"/><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hyperlink" Target="QB64/qb64v0923-win/qb64/Cladnew1.exe" TargetMode="External"/><Relationship Id="rId1" Type="http://schemas.openxmlformats.org/officeDocument/2006/relationships/slideLayout" Target="../slideLayouts/slideLayout6.xml"/><Relationship Id="rId4" Type="http://schemas.openxmlformats.org/officeDocument/2006/relationships/hyperlink" Target="Cladnew1.ex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3" Type="http://schemas.openxmlformats.org/officeDocument/2006/relationships/oleObject" Target="../embeddings/oleObject3.bin"/><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slideLayout" Target="../slideLayouts/slideLayout6.xml"/><Relationship Id="rId16" Type="http://schemas.openxmlformats.org/officeDocument/2006/relationships/image" Target="../media/image38.jpeg"/><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5" Type="http://schemas.openxmlformats.org/officeDocument/2006/relationships/oleObject" Target="../embeddings/oleObject14.bin"/><Relationship Id="rId10" Type="http://schemas.openxmlformats.org/officeDocument/2006/relationships/oleObject" Target="../embeddings/oleObject9.bin"/><Relationship Id="rId4" Type="http://schemas.openxmlformats.org/officeDocument/2006/relationships/image" Target="../media/image37.wmf"/><Relationship Id="rId9" Type="http://schemas.openxmlformats.org/officeDocument/2006/relationships/oleObject" Target="../embeddings/oleObject8.bin"/><Relationship Id="rId14" Type="http://schemas.openxmlformats.org/officeDocument/2006/relationships/oleObject" Target="../embeddings/oleObject1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Life%20of%20Brian%20-%20YouTube.flv"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ctrTitle"/>
          </p:nvPr>
        </p:nvSpPr>
        <p:spPr>
          <a:xfrm>
            <a:off x="525463" y="1231900"/>
            <a:ext cx="8027987" cy="3109913"/>
          </a:xfrm>
          <a:solidFill>
            <a:srgbClr val="CCFFFF"/>
          </a:solidFill>
          <a:ln w="76200" cmpd="tri">
            <a:solidFill>
              <a:schemeClr val="tx1"/>
            </a:solidFill>
          </a:ln>
          <a:effectLst>
            <a:glow rad="228600">
              <a:schemeClr val="accent4">
                <a:satMod val="175000"/>
                <a:alpha val="40000"/>
              </a:schemeClr>
            </a:glow>
          </a:effectLst>
        </p:spPr>
        <p:txBody>
          <a:bodyPr/>
          <a:lstStyle/>
          <a:p>
            <a:pPr algn="ctr"/>
            <a:r>
              <a:rPr lang="en-GB" sz="3200" dirty="0">
                <a:latin typeface="Arial" pitchFamily="34" charset="0"/>
                <a:cs typeface="Times New Roman" pitchFamily="18" charset="0"/>
              </a:rPr>
              <a:t>Evolving Complexity: The Reality of Success and Failure </a:t>
            </a:r>
            <a:r>
              <a:rPr lang="en-GB" sz="3600" dirty="0">
                <a:latin typeface="Arial" pitchFamily="34" charset="0"/>
                <a:cs typeface="Arial" pitchFamily="34" charset="0"/>
              </a:rPr>
              <a:t>  </a:t>
            </a:r>
            <a:r>
              <a:rPr lang="en-GB" sz="3900" dirty="0"/>
              <a:t> </a:t>
            </a:r>
          </a:p>
        </p:txBody>
      </p:sp>
      <p:sp>
        <p:nvSpPr>
          <p:cNvPr id="8200" name="Rectangle 8"/>
          <p:cNvSpPr>
            <a:spLocks noGrp="1" noChangeArrowheads="1"/>
          </p:cNvSpPr>
          <p:nvPr>
            <p:ph type="subTitle" idx="1"/>
          </p:nvPr>
        </p:nvSpPr>
        <p:spPr>
          <a:xfrm>
            <a:off x="1465263" y="4588193"/>
            <a:ext cx="6400800" cy="1752600"/>
          </a:xfrm>
        </p:spPr>
        <p:txBody>
          <a:bodyPr/>
          <a:lstStyle/>
          <a:p>
            <a:r>
              <a:rPr lang="en-GB" sz="2000" dirty="0"/>
              <a:t>Peter M. Allen, Cranfield University, UK </a:t>
            </a:r>
          </a:p>
          <a:p>
            <a:r>
              <a:rPr lang="en-GB" sz="2000" dirty="0"/>
              <a:t>Presented at </a:t>
            </a:r>
            <a:r>
              <a:rPr lang="en-GB" sz="2000" dirty="0" err="1"/>
              <a:t>Metaphorum</a:t>
            </a:r>
            <a:r>
              <a:rPr lang="en-GB" sz="2000" dirty="0"/>
              <a:t> Conference</a:t>
            </a:r>
          </a:p>
          <a:p>
            <a:r>
              <a:rPr lang="en-GB" sz="2000" dirty="0" err="1"/>
              <a:t>Leed</a:t>
            </a:r>
            <a:r>
              <a:rPr lang="en-GB" sz="2000" dirty="0"/>
              <a:t> Beckett University, 5</a:t>
            </a:r>
            <a:r>
              <a:rPr lang="en-GB" sz="2000" baseline="30000" dirty="0"/>
              <a:t>th</a:t>
            </a:r>
            <a:r>
              <a:rPr lang="en-GB" sz="2000" dirty="0"/>
              <a:t> – 7th September, 2016   </a:t>
            </a:r>
          </a:p>
        </p:txBody>
      </p:sp>
      <p:sp>
        <p:nvSpPr>
          <p:cNvPr id="8198" name="Line 6"/>
          <p:cNvSpPr>
            <a:spLocks noChangeShapeType="1"/>
          </p:cNvSpPr>
          <p:nvPr/>
        </p:nvSpPr>
        <p:spPr bwMode="auto">
          <a:xfrm>
            <a:off x="9131300" y="0"/>
            <a:ext cx="0" cy="6858000"/>
          </a:xfrm>
          <a:prstGeom prst="line">
            <a:avLst/>
          </a:prstGeom>
          <a:noFill/>
          <a:ln w="9525">
            <a:solidFill>
              <a:schemeClr val="tx1"/>
            </a:solidFill>
            <a:round/>
            <a:headEnd/>
            <a:tailEnd/>
          </a:ln>
          <a:effectLst/>
        </p:spPr>
        <p:txBody>
          <a:bodyPr wrap="none" lIns="92075" tIns="46038" rIns="92075" bIns="46038" anchor="ctr">
            <a:spAutoFit/>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2A504FAD-9FE8-4F03-9156-7853418829E8}" type="slidenum">
              <a:rPr lang="en-GB" smtClean="0">
                <a:solidFill>
                  <a:schemeClr val="bg1"/>
                </a:solidFill>
              </a:rPr>
              <a:pPr>
                <a:spcBef>
                  <a:spcPct val="0"/>
                </a:spcBef>
                <a:buClrTx/>
              </a:pPr>
              <a:t>10</a:t>
            </a:fld>
            <a:endParaRPr lang="en-GB">
              <a:solidFill>
                <a:schemeClr val="bg1"/>
              </a:solidFill>
            </a:endParaRPr>
          </a:p>
        </p:txBody>
      </p:sp>
      <p:sp>
        <p:nvSpPr>
          <p:cNvPr id="15363" name="Date Placeholder 5"/>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DC636C52-50D4-4CC6-B440-AA5BA21AEAA4}" type="datetime3">
              <a:rPr lang="en-GB" smtClean="0">
                <a:solidFill>
                  <a:schemeClr val="bg1"/>
                </a:solidFill>
              </a:rPr>
              <a:pPr>
                <a:spcBef>
                  <a:spcPct val="0"/>
                </a:spcBef>
                <a:buClrTx/>
              </a:pPr>
              <a:t>6 October, 2016</a:t>
            </a:fld>
            <a:endParaRPr lang="en-GB">
              <a:solidFill>
                <a:schemeClr val="bg1"/>
              </a:solidFill>
            </a:endParaRPr>
          </a:p>
        </p:txBody>
      </p:sp>
      <p:sp>
        <p:nvSpPr>
          <p:cNvPr id="15364" name="Footer Placeholder 6"/>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15365" name="Rectangle 2"/>
          <p:cNvSpPr>
            <a:spLocks noGrp="1" noChangeArrowheads="1"/>
          </p:cNvSpPr>
          <p:nvPr>
            <p:ph type="title"/>
          </p:nvPr>
        </p:nvSpPr>
        <p:spPr/>
        <p:txBody>
          <a:bodyPr/>
          <a:lstStyle/>
          <a:p>
            <a:pPr eaLnBrk="1" hangingPunct="1"/>
            <a:r>
              <a:rPr lang="en-GB" dirty="0"/>
              <a:t>Since 1970 – only 2 Good Ideas! </a:t>
            </a:r>
            <a:r>
              <a:rPr lang="en-GB" sz="1600" dirty="0"/>
              <a:t>(3 more than average) </a:t>
            </a:r>
          </a:p>
        </p:txBody>
      </p:sp>
      <p:sp>
        <p:nvSpPr>
          <p:cNvPr id="891907" name="Rectangle 3"/>
          <p:cNvSpPr>
            <a:spLocks noGrp="1" noChangeArrowheads="1"/>
          </p:cNvSpPr>
          <p:nvPr>
            <p:ph type="body" sz="half" idx="2"/>
          </p:nvPr>
        </p:nvSpPr>
        <p:spPr>
          <a:xfrm>
            <a:off x="431800" y="914400"/>
            <a:ext cx="8483600" cy="5486400"/>
          </a:xfrm>
        </p:spPr>
        <p:txBody>
          <a:bodyPr/>
          <a:lstStyle/>
          <a:p>
            <a:pPr eaLnBrk="1" hangingPunct="1"/>
            <a:r>
              <a:rPr lang="en-GB" sz="2400" dirty="0"/>
              <a:t>Evolution occurs through structural instabilities:</a:t>
            </a:r>
            <a:r>
              <a:rPr lang="en-GB" sz="2000" dirty="0"/>
              <a:t> </a:t>
            </a:r>
          </a:p>
          <a:p>
            <a:pPr lvl="1" eaLnBrk="1" hangingPunct="1"/>
            <a:r>
              <a:rPr lang="en-GB" sz="2000" dirty="0"/>
              <a:t>Unintentional and intentional novel actions – experiments - caused by internal heterogeneity, micro-diversity, ignorance, emotion or error. </a:t>
            </a:r>
          </a:p>
          <a:p>
            <a:pPr lvl="1" eaLnBrk="1" hangingPunct="1"/>
            <a:r>
              <a:rPr lang="en-GB" sz="2000" dirty="0"/>
              <a:t>To what ‘experiments’ is the system unstable? Which new actions, mutants, innovations, new practices will grow in the system if they occur?</a:t>
            </a:r>
            <a:r>
              <a:rPr lang="en-GB" sz="1800" dirty="0"/>
              <a:t> </a:t>
            </a:r>
          </a:p>
          <a:p>
            <a:pPr lvl="1" eaLnBrk="1" hangingPunct="1"/>
            <a:endParaRPr lang="en-GB" sz="2000" dirty="0"/>
          </a:p>
          <a:p>
            <a:pPr eaLnBrk="1" hangingPunct="1"/>
            <a:r>
              <a:rPr lang="en-GB" sz="2400" dirty="0"/>
              <a:t>For an innovation to persist:</a:t>
            </a:r>
          </a:p>
          <a:p>
            <a:pPr lvl="1" eaLnBrk="1" hangingPunct="1"/>
            <a:r>
              <a:rPr lang="en-GB" sz="2000" dirty="0"/>
              <a:t>Its component parts MUST TOGETHER possess an EMERGENT Capability</a:t>
            </a:r>
          </a:p>
          <a:p>
            <a:pPr lvl="1" eaLnBrk="1" hangingPunct="1"/>
            <a:r>
              <a:rPr lang="en-GB" sz="2000" dirty="0"/>
              <a:t>The Environment of the sub-system must REWARD this capability</a:t>
            </a:r>
          </a:p>
          <a:p>
            <a:pPr lvl="1" eaLnBrk="1" hangingPunct="1"/>
            <a:r>
              <a:rPr lang="en-GB" sz="2000" dirty="0"/>
              <a:t>This is the definition of SYNERGY!</a:t>
            </a:r>
            <a:r>
              <a:rPr lang="en-GB" sz="1800" dirty="0"/>
              <a:t> The Second Law, or economic Value </a:t>
            </a:r>
          </a:p>
        </p:txBody>
      </p:sp>
    </p:spTree>
    <p:extLst>
      <p:ext uri="{BB962C8B-B14F-4D97-AF65-F5344CB8AC3E}">
        <p14:creationId xmlns:p14="http://schemas.microsoft.com/office/powerpoint/2010/main" val="3123910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19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19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19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919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19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19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19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srcRect/>
          <a:stretch>
            <a:fillRect/>
          </a:stretch>
        </p:blipFill>
        <p:spPr bwMode="auto">
          <a:xfrm>
            <a:off x="198439" y="703264"/>
            <a:ext cx="2697161" cy="1770282"/>
          </a:xfrm>
          <a:prstGeom prst="rect">
            <a:avLst/>
          </a:prstGeom>
          <a:noFill/>
          <a:ln w="9525">
            <a:noFill/>
            <a:miter lim="800000"/>
            <a:headEnd/>
            <a:tailEnd/>
          </a:ln>
        </p:spPr>
      </p:pic>
      <p:sp>
        <p:nvSpPr>
          <p:cNvPr id="20" name="Slide Number Placeholder 2"/>
          <p:cNvSpPr>
            <a:spLocks noGrp="1"/>
          </p:cNvSpPr>
          <p:nvPr>
            <p:ph type="sldNum" sz="quarter" idx="10"/>
          </p:nvPr>
        </p:nvSpPr>
        <p:spPr/>
        <p:txBody>
          <a:bodyPr/>
          <a:lstStyle/>
          <a:p>
            <a:r>
              <a:rPr lang="en-GB"/>
              <a:t>Page </a:t>
            </a:r>
            <a:fld id="{CB9E5A98-94DE-4DFE-876D-394158666609}" type="slidenum">
              <a:rPr lang="en-GB"/>
              <a:pPr/>
              <a:t>11</a:t>
            </a:fld>
            <a:endParaRPr lang="en-GB"/>
          </a:p>
        </p:txBody>
      </p:sp>
      <p:sp>
        <p:nvSpPr>
          <p:cNvPr id="21" name="Date Placeholder 3"/>
          <p:cNvSpPr>
            <a:spLocks noGrp="1"/>
          </p:cNvSpPr>
          <p:nvPr>
            <p:ph type="dt" sz="half" idx="11"/>
          </p:nvPr>
        </p:nvSpPr>
        <p:spPr/>
        <p:txBody>
          <a:bodyPr/>
          <a:lstStyle/>
          <a:p>
            <a:fld id="{AD1F6266-A805-4FE5-97DE-8444AB4AF3A7}" type="datetime3">
              <a:rPr lang="en-GB"/>
              <a:pPr/>
              <a:t>6 October, 2016</a:t>
            </a:fld>
            <a:endParaRPr lang="en-GB"/>
          </a:p>
        </p:txBody>
      </p:sp>
      <p:sp>
        <p:nvSpPr>
          <p:cNvPr id="22" name="Footer Placeholder 4"/>
          <p:cNvSpPr>
            <a:spLocks noGrp="1"/>
          </p:cNvSpPr>
          <p:nvPr>
            <p:ph type="ftr" sz="quarter" idx="12"/>
          </p:nvPr>
        </p:nvSpPr>
        <p:spPr/>
        <p:txBody>
          <a:bodyPr/>
          <a:lstStyle/>
          <a:p>
            <a:r>
              <a:rPr lang="en-GB"/>
              <a:t>Complex Systems Management Centre</a:t>
            </a:r>
          </a:p>
        </p:txBody>
      </p:sp>
      <p:sp>
        <p:nvSpPr>
          <p:cNvPr id="616450" name="Rectangle 2"/>
          <p:cNvSpPr>
            <a:spLocks noGrp="1" noChangeArrowheads="1"/>
          </p:cNvSpPr>
          <p:nvPr>
            <p:ph type="title"/>
          </p:nvPr>
        </p:nvSpPr>
        <p:spPr/>
        <p:txBody>
          <a:bodyPr/>
          <a:lstStyle/>
          <a:p>
            <a:r>
              <a:rPr lang="en-US"/>
              <a:t>The Urban and Regional System – Not Static:</a:t>
            </a:r>
          </a:p>
        </p:txBody>
      </p:sp>
      <p:grpSp>
        <p:nvGrpSpPr>
          <p:cNvPr id="2" name="Group 19"/>
          <p:cNvGrpSpPr>
            <a:grpSpLocks/>
          </p:cNvGrpSpPr>
          <p:nvPr/>
        </p:nvGrpSpPr>
        <p:grpSpPr bwMode="auto">
          <a:xfrm>
            <a:off x="1016000" y="1765299"/>
            <a:ext cx="8010525" cy="4625975"/>
            <a:chOff x="144" y="618"/>
            <a:chExt cx="5542" cy="3408"/>
          </a:xfrm>
        </p:grpSpPr>
        <p:pic>
          <p:nvPicPr>
            <p:cNvPr id="616451" name="Picture 3" descr="SPMODEL"/>
            <p:cNvPicPr>
              <a:picLocks noChangeAspect="1" noChangeArrowheads="1"/>
            </p:cNvPicPr>
            <p:nvPr/>
          </p:nvPicPr>
          <p:blipFill>
            <a:blip r:embed="rId3" cstate="print"/>
            <a:srcRect/>
            <a:stretch>
              <a:fillRect/>
            </a:stretch>
          </p:blipFill>
          <p:spPr bwMode="auto">
            <a:xfrm>
              <a:off x="2751" y="618"/>
              <a:ext cx="2935" cy="3408"/>
            </a:xfrm>
            <a:prstGeom prst="rect">
              <a:avLst/>
            </a:prstGeom>
            <a:noFill/>
          </p:spPr>
        </p:pic>
        <p:grpSp>
          <p:nvGrpSpPr>
            <p:cNvPr id="3" name="Group 4"/>
            <p:cNvGrpSpPr>
              <a:grpSpLocks/>
            </p:cNvGrpSpPr>
            <p:nvPr/>
          </p:nvGrpSpPr>
          <p:grpSpPr bwMode="auto">
            <a:xfrm>
              <a:off x="144" y="1248"/>
              <a:ext cx="2160" cy="1536"/>
              <a:chOff x="144" y="1248"/>
              <a:chExt cx="2160" cy="1536"/>
            </a:xfrm>
          </p:grpSpPr>
          <p:sp>
            <p:nvSpPr>
              <p:cNvPr id="616453" name="Rectangle 5"/>
              <p:cNvSpPr>
                <a:spLocks noChangeArrowheads="1"/>
              </p:cNvSpPr>
              <p:nvPr/>
            </p:nvSpPr>
            <p:spPr bwMode="auto">
              <a:xfrm>
                <a:off x="288" y="1248"/>
                <a:ext cx="768" cy="43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defTabSz="762000" eaLnBrk="0" hangingPunct="0">
                  <a:spcBef>
                    <a:spcPct val="0"/>
                  </a:spcBef>
                  <a:buClrTx/>
                </a:pPr>
                <a:r>
                  <a:rPr lang="en-US" sz="2400" b="1">
                    <a:latin typeface="Arial" pitchFamily="34" charset="0"/>
                  </a:rPr>
                  <a:t>People</a:t>
                </a:r>
              </a:p>
              <a:p>
                <a:pPr defTabSz="762000" eaLnBrk="0" hangingPunct="0">
                  <a:spcBef>
                    <a:spcPct val="0"/>
                  </a:spcBef>
                  <a:buClrTx/>
                </a:pPr>
                <a:r>
                  <a:rPr lang="en-GB" sz="1400" b="1">
                    <a:latin typeface="Arial" pitchFamily="34" charset="0"/>
                  </a:rPr>
                  <a:t>Housing</a:t>
                </a:r>
                <a:endParaRPr lang="en-US" sz="1400" b="1">
                  <a:latin typeface="Arial" pitchFamily="34" charset="0"/>
                </a:endParaRPr>
              </a:p>
            </p:txBody>
          </p:sp>
          <p:sp>
            <p:nvSpPr>
              <p:cNvPr id="616454" name="Rectangle 6"/>
              <p:cNvSpPr>
                <a:spLocks noChangeArrowheads="1"/>
              </p:cNvSpPr>
              <p:nvPr/>
            </p:nvSpPr>
            <p:spPr bwMode="auto">
              <a:xfrm>
                <a:off x="1536" y="1488"/>
                <a:ext cx="768" cy="43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defTabSz="762000" eaLnBrk="0" hangingPunct="0">
                  <a:spcBef>
                    <a:spcPct val="0"/>
                  </a:spcBef>
                  <a:buClrTx/>
                </a:pPr>
                <a:r>
                  <a:rPr lang="en-US" sz="2400" b="1">
                    <a:latin typeface="Arial" pitchFamily="34" charset="0"/>
                  </a:rPr>
                  <a:t>Jobs</a:t>
                </a:r>
              </a:p>
              <a:p>
                <a:pPr defTabSz="762000" eaLnBrk="0" hangingPunct="0">
                  <a:spcBef>
                    <a:spcPct val="0"/>
                  </a:spcBef>
                  <a:buClrTx/>
                </a:pPr>
                <a:r>
                  <a:rPr lang="en-GB" sz="1400" b="1">
                    <a:latin typeface="Arial" pitchFamily="34" charset="0"/>
                  </a:rPr>
                  <a:t>Offices etc.</a:t>
                </a:r>
                <a:r>
                  <a:rPr lang="en-GB" sz="2400" b="1">
                    <a:latin typeface="Arial" pitchFamily="34" charset="0"/>
                  </a:rPr>
                  <a:t> </a:t>
                </a:r>
                <a:endParaRPr lang="en-US" sz="2400" b="1">
                  <a:latin typeface="Arial" pitchFamily="34" charset="0"/>
                </a:endParaRPr>
              </a:p>
            </p:txBody>
          </p:sp>
          <p:sp>
            <p:nvSpPr>
              <p:cNvPr id="616455" name="Rectangle 7"/>
              <p:cNvSpPr>
                <a:spLocks noChangeArrowheads="1"/>
              </p:cNvSpPr>
              <p:nvPr/>
            </p:nvSpPr>
            <p:spPr bwMode="auto">
              <a:xfrm>
                <a:off x="1392" y="2256"/>
                <a:ext cx="768" cy="43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defTabSz="762000" eaLnBrk="0" hangingPunct="0">
                  <a:spcBef>
                    <a:spcPct val="0"/>
                  </a:spcBef>
                  <a:buClrTx/>
                </a:pPr>
                <a:r>
                  <a:rPr lang="en-US" sz="2400" b="1">
                    <a:latin typeface="Arial" pitchFamily="34" charset="0"/>
                  </a:rPr>
                  <a:t>Leisure</a:t>
                </a:r>
                <a:endParaRPr lang="en-US" sz="2400" b="1">
                  <a:latin typeface="Lucida Handwriting" pitchFamily="66" charset="0"/>
                </a:endParaRPr>
              </a:p>
            </p:txBody>
          </p:sp>
          <p:sp>
            <p:nvSpPr>
              <p:cNvPr id="616456" name="Rectangle 8"/>
              <p:cNvSpPr>
                <a:spLocks noChangeArrowheads="1"/>
              </p:cNvSpPr>
              <p:nvPr/>
            </p:nvSpPr>
            <p:spPr bwMode="auto">
              <a:xfrm>
                <a:off x="144" y="2352"/>
                <a:ext cx="768" cy="43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defTabSz="762000" eaLnBrk="0" hangingPunct="0">
                  <a:spcBef>
                    <a:spcPct val="0"/>
                  </a:spcBef>
                  <a:buClrTx/>
                </a:pPr>
                <a:r>
                  <a:rPr lang="en-US" sz="2000" b="1">
                    <a:latin typeface="Arial" pitchFamily="34" charset="0"/>
                  </a:rPr>
                  <a:t>Transport</a:t>
                </a:r>
              </a:p>
              <a:p>
                <a:pPr defTabSz="762000" eaLnBrk="0" hangingPunct="0">
                  <a:spcBef>
                    <a:spcPct val="0"/>
                  </a:spcBef>
                  <a:buClrTx/>
                </a:pPr>
                <a:r>
                  <a:rPr lang="en-US" sz="2000" b="1">
                    <a:latin typeface="Arial" pitchFamily="34" charset="0"/>
                  </a:rPr>
                  <a:t>Travel</a:t>
                </a:r>
                <a:endParaRPr lang="en-US" sz="2400" b="1">
                  <a:latin typeface="Lucida Handwriting" pitchFamily="66" charset="0"/>
                </a:endParaRPr>
              </a:p>
            </p:txBody>
          </p:sp>
          <p:cxnSp>
            <p:nvCxnSpPr>
              <p:cNvPr id="616457" name="AutoShape 9"/>
              <p:cNvCxnSpPr>
                <a:cxnSpLocks noChangeShapeType="1"/>
                <a:stCxn id="616454" idx="1"/>
                <a:endCxn id="616456" idx="3"/>
              </p:cNvCxnSpPr>
              <p:nvPr/>
            </p:nvCxnSpPr>
            <p:spPr bwMode="auto">
              <a:xfrm rot="10800000" flipV="1">
                <a:off x="912" y="1704"/>
                <a:ext cx="624" cy="864"/>
              </a:xfrm>
              <a:prstGeom prst="curvedConnector3">
                <a:avLst>
                  <a:gd name="adj1" fmla="val 50000"/>
                </a:avLst>
              </a:prstGeom>
              <a:noFill/>
              <a:ln w="28575">
                <a:solidFill>
                  <a:schemeClr val="tx1"/>
                </a:solidFill>
                <a:round/>
                <a:headEnd type="none" w="sm" len="sm"/>
                <a:tailEnd type="triangle" w="sm" len="sm"/>
              </a:ln>
              <a:effectLst/>
            </p:spPr>
          </p:cxnSp>
          <p:cxnSp>
            <p:nvCxnSpPr>
              <p:cNvPr id="616458" name="AutoShape 10"/>
              <p:cNvCxnSpPr>
                <a:cxnSpLocks noChangeShapeType="1"/>
                <a:stCxn id="616454" idx="0"/>
                <a:endCxn id="616454" idx="3"/>
              </p:cNvCxnSpPr>
              <p:nvPr/>
            </p:nvCxnSpPr>
            <p:spPr bwMode="auto">
              <a:xfrm rot="5400000" flipV="1">
                <a:off x="2004" y="1404"/>
                <a:ext cx="216" cy="384"/>
              </a:xfrm>
              <a:prstGeom prst="curvedConnector4">
                <a:avLst>
                  <a:gd name="adj1" fmla="val -66667"/>
                  <a:gd name="adj2" fmla="val 137500"/>
                </a:avLst>
              </a:prstGeom>
              <a:noFill/>
              <a:ln w="28575">
                <a:solidFill>
                  <a:schemeClr val="tx1"/>
                </a:solidFill>
                <a:round/>
                <a:headEnd type="none" w="sm" len="sm"/>
                <a:tailEnd type="triangle" w="sm" len="sm"/>
              </a:ln>
              <a:effectLst/>
            </p:spPr>
          </p:cxnSp>
          <p:cxnSp>
            <p:nvCxnSpPr>
              <p:cNvPr id="616459" name="AutoShape 11"/>
              <p:cNvCxnSpPr>
                <a:cxnSpLocks noChangeShapeType="1"/>
                <a:stCxn id="616455" idx="1"/>
                <a:endCxn id="616456" idx="3"/>
              </p:cNvCxnSpPr>
              <p:nvPr/>
            </p:nvCxnSpPr>
            <p:spPr bwMode="auto">
              <a:xfrm rot="10800000" flipV="1">
                <a:off x="912" y="2472"/>
                <a:ext cx="480" cy="96"/>
              </a:xfrm>
              <a:prstGeom prst="curvedConnector3">
                <a:avLst>
                  <a:gd name="adj1" fmla="val 50000"/>
                </a:avLst>
              </a:prstGeom>
              <a:noFill/>
              <a:ln w="28575">
                <a:solidFill>
                  <a:schemeClr val="tx1"/>
                </a:solidFill>
                <a:round/>
                <a:headEnd type="none" w="sm" len="sm"/>
                <a:tailEnd type="triangle" w="sm" len="sm"/>
              </a:ln>
              <a:effectLst/>
            </p:spPr>
          </p:cxnSp>
          <p:cxnSp>
            <p:nvCxnSpPr>
              <p:cNvPr id="616460" name="AutoShape 12"/>
              <p:cNvCxnSpPr>
                <a:cxnSpLocks noChangeShapeType="1"/>
                <a:stCxn id="616453" idx="2"/>
                <a:endCxn id="616456" idx="0"/>
              </p:cNvCxnSpPr>
              <p:nvPr/>
            </p:nvCxnSpPr>
            <p:spPr bwMode="auto">
              <a:xfrm rot="5400000">
                <a:off x="264" y="1944"/>
                <a:ext cx="672" cy="144"/>
              </a:xfrm>
              <a:prstGeom prst="curvedConnector3">
                <a:avLst>
                  <a:gd name="adj1" fmla="val 50000"/>
                </a:avLst>
              </a:prstGeom>
              <a:noFill/>
              <a:ln w="28575">
                <a:solidFill>
                  <a:schemeClr val="tx1"/>
                </a:solidFill>
                <a:round/>
                <a:headEnd type="none" w="sm" len="sm"/>
                <a:tailEnd type="triangle" w="sm" len="sm"/>
              </a:ln>
              <a:effectLst/>
            </p:spPr>
          </p:cxnSp>
          <p:cxnSp>
            <p:nvCxnSpPr>
              <p:cNvPr id="616461" name="AutoShape 13"/>
              <p:cNvCxnSpPr>
                <a:cxnSpLocks noChangeShapeType="1"/>
                <a:stCxn id="616454" idx="1"/>
                <a:endCxn id="616453" idx="3"/>
              </p:cNvCxnSpPr>
              <p:nvPr/>
            </p:nvCxnSpPr>
            <p:spPr bwMode="auto">
              <a:xfrm rot="10800000">
                <a:off x="1056" y="1464"/>
                <a:ext cx="480" cy="240"/>
              </a:xfrm>
              <a:prstGeom prst="curvedConnector3">
                <a:avLst>
                  <a:gd name="adj1" fmla="val 50000"/>
                </a:avLst>
              </a:prstGeom>
              <a:noFill/>
              <a:ln w="28575">
                <a:solidFill>
                  <a:srgbClr val="FF0000"/>
                </a:solidFill>
                <a:round/>
                <a:headEnd type="none" w="sm" len="sm"/>
                <a:tailEnd type="triangle" w="sm" len="sm"/>
              </a:ln>
              <a:effectLst/>
            </p:spPr>
          </p:cxnSp>
          <p:cxnSp>
            <p:nvCxnSpPr>
              <p:cNvPr id="616462" name="AutoShape 14"/>
              <p:cNvCxnSpPr>
                <a:cxnSpLocks noChangeShapeType="1"/>
                <a:stCxn id="616453" idx="0"/>
                <a:endCxn id="616454" idx="0"/>
              </p:cNvCxnSpPr>
              <p:nvPr/>
            </p:nvCxnSpPr>
            <p:spPr bwMode="auto">
              <a:xfrm rot="5400000" flipV="1">
                <a:off x="1176" y="744"/>
                <a:ext cx="240" cy="1248"/>
              </a:xfrm>
              <a:prstGeom prst="curvedConnector3">
                <a:avLst>
                  <a:gd name="adj1" fmla="val -60000"/>
                </a:avLst>
              </a:prstGeom>
              <a:noFill/>
              <a:ln w="28575">
                <a:solidFill>
                  <a:srgbClr val="FF0000"/>
                </a:solidFill>
                <a:round/>
                <a:headEnd type="none" w="sm" len="sm"/>
                <a:tailEnd type="triangle" w="sm" len="sm"/>
              </a:ln>
              <a:effectLst/>
            </p:spPr>
          </p:cxnSp>
          <p:cxnSp>
            <p:nvCxnSpPr>
              <p:cNvPr id="616463" name="AutoShape 15"/>
              <p:cNvCxnSpPr>
                <a:cxnSpLocks noChangeShapeType="1"/>
                <a:stCxn id="616455" idx="1"/>
                <a:endCxn id="616453" idx="2"/>
              </p:cNvCxnSpPr>
              <p:nvPr/>
            </p:nvCxnSpPr>
            <p:spPr bwMode="auto">
              <a:xfrm rot="10800000">
                <a:off x="672" y="1680"/>
                <a:ext cx="720" cy="792"/>
              </a:xfrm>
              <a:prstGeom prst="curvedConnector2">
                <a:avLst/>
              </a:prstGeom>
              <a:noFill/>
              <a:ln w="28575">
                <a:solidFill>
                  <a:srgbClr val="FF0000"/>
                </a:solidFill>
                <a:round/>
                <a:headEnd type="none" w="sm" len="sm"/>
                <a:tailEnd type="triangle" w="sm" len="sm"/>
              </a:ln>
              <a:effectLst/>
            </p:spPr>
          </p:cxnSp>
          <p:cxnSp>
            <p:nvCxnSpPr>
              <p:cNvPr id="616464" name="AutoShape 16"/>
              <p:cNvCxnSpPr>
                <a:cxnSpLocks noChangeShapeType="1"/>
                <a:stCxn id="616453" idx="3"/>
                <a:endCxn id="616455" idx="0"/>
              </p:cNvCxnSpPr>
              <p:nvPr/>
            </p:nvCxnSpPr>
            <p:spPr bwMode="auto">
              <a:xfrm>
                <a:off x="1056" y="1464"/>
                <a:ext cx="720" cy="792"/>
              </a:xfrm>
              <a:prstGeom prst="curvedConnector2">
                <a:avLst/>
              </a:prstGeom>
              <a:noFill/>
              <a:ln w="28575">
                <a:solidFill>
                  <a:srgbClr val="FF0000"/>
                </a:solidFill>
                <a:round/>
                <a:headEnd type="none" w="sm" len="sm"/>
                <a:tailEnd type="triangle" w="sm" len="sm"/>
              </a:ln>
              <a:effectLst/>
            </p:spPr>
          </p:cxnSp>
          <p:cxnSp>
            <p:nvCxnSpPr>
              <p:cNvPr id="616465" name="AutoShape 17"/>
              <p:cNvCxnSpPr>
                <a:cxnSpLocks noChangeShapeType="1"/>
                <a:stCxn id="616453" idx="1"/>
                <a:endCxn id="616453" idx="0"/>
              </p:cNvCxnSpPr>
              <p:nvPr/>
            </p:nvCxnSpPr>
            <p:spPr bwMode="auto">
              <a:xfrm rot="10800000" flipH="1">
                <a:off x="288" y="1248"/>
                <a:ext cx="384" cy="216"/>
              </a:xfrm>
              <a:prstGeom prst="curvedConnector4">
                <a:avLst>
                  <a:gd name="adj1" fmla="val -37500"/>
                  <a:gd name="adj2" fmla="val 166667"/>
                </a:avLst>
              </a:prstGeom>
              <a:noFill/>
              <a:ln w="28575">
                <a:solidFill>
                  <a:srgbClr val="006600"/>
                </a:solidFill>
                <a:round/>
                <a:headEnd type="none" w="sm" len="sm"/>
                <a:tailEnd type="triangle" w="sm" len="sm"/>
              </a:ln>
              <a:effectLst/>
            </p:spPr>
          </p:cxnSp>
        </p:grpSp>
        <p:sp>
          <p:nvSpPr>
            <p:cNvPr id="616466" name="Text Box 18"/>
            <p:cNvSpPr txBox="1">
              <a:spLocks noChangeArrowheads="1"/>
            </p:cNvSpPr>
            <p:nvPr/>
          </p:nvSpPr>
          <p:spPr bwMode="auto">
            <a:xfrm>
              <a:off x="278" y="3031"/>
              <a:ext cx="2567" cy="941"/>
            </a:xfrm>
            <a:prstGeom prst="rect">
              <a:avLst/>
            </a:prstGeom>
            <a:noFill/>
            <a:ln w="12700">
              <a:noFill/>
              <a:miter lim="800000"/>
              <a:headEnd type="none" w="sm" len="sm"/>
              <a:tailEnd type="none" w="sm" len="sm"/>
            </a:ln>
            <a:effectLst/>
          </p:spPr>
          <p:txBody>
            <a:bodyPr wrap="none">
              <a:spAutoFit/>
            </a:bodyPr>
            <a:lstStyle/>
            <a:p>
              <a:pPr algn="l" defTabSz="762000" eaLnBrk="0" hangingPunct="0">
                <a:spcBef>
                  <a:spcPct val="0"/>
                </a:spcBef>
                <a:buClrTx/>
              </a:pPr>
              <a:r>
                <a:rPr lang="en-US" sz="2000" b="1">
                  <a:latin typeface="Arial" pitchFamily="34" charset="0"/>
                </a:rPr>
                <a:t>Changing transport costs or</a:t>
              </a:r>
            </a:p>
            <a:p>
              <a:pPr algn="l" defTabSz="762000" eaLnBrk="0" hangingPunct="0">
                <a:spcBef>
                  <a:spcPct val="0"/>
                </a:spcBef>
                <a:buClrTx/>
              </a:pPr>
              <a:r>
                <a:rPr lang="en-US" sz="2000" b="1">
                  <a:latin typeface="Arial" pitchFamily="34" charset="0"/>
                </a:rPr>
                <a:t>access changes locational </a:t>
              </a:r>
            </a:p>
            <a:p>
              <a:pPr algn="l" defTabSz="762000" eaLnBrk="0" hangingPunct="0">
                <a:spcBef>
                  <a:spcPct val="0"/>
                </a:spcBef>
                <a:buClrTx/>
              </a:pPr>
              <a:r>
                <a:rPr lang="en-US" sz="2000" b="1">
                  <a:latin typeface="Arial" pitchFamily="34" charset="0"/>
                </a:rPr>
                <a:t>choices of people and activities,</a:t>
              </a:r>
            </a:p>
            <a:p>
              <a:pPr algn="l" defTabSz="762000" eaLnBrk="0" hangingPunct="0">
                <a:spcBef>
                  <a:spcPct val="0"/>
                </a:spcBef>
                <a:buClrTx/>
              </a:pPr>
              <a:r>
                <a:rPr lang="en-US" sz="1200" b="1">
                  <a:latin typeface="Arial" pitchFamily="34" charset="0"/>
                </a:rPr>
                <a:t>that change the locational choicesof people and </a:t>
              </a:r>
            </a:p>
            <a:p>
              <a:pPr algn="l" defTabSz="762000" eaLnBrk="0" hangingPunct="0">
                <a:spcBef>
                  <a:spcPct val="0"/>
                </a:spcBef>
                <a:buClrTx/>
              </a:pPr>
              <a:r>
                <a:rPr lang="en-US" sz="1200" b="1">
                  <a:latin typeface="Arial" pitchFamily="34" charset="0"/>
                </a:rPr>
                <a:t>activities, </a:t>
              </a:r>
              <a:r>
                <a:rPr lang="en-US" sz="800" b="1">
                  <a:latin typeface="Arial" pitchFamily="34" charset="0"/>
                </a:rPr>
                <a:t>that change the locational choice of people</a:t>
              </a:r>
            </a:p>
            <a:p>
              <a:pPr algn="l" defTabSz="762000" eaLnBrk="0" hangingPunct="0">
                <a:spcBef>
                  <a:spcPct val="0"/>
                </a:spcBef>
                <a:buClrTx/>
              </a:pPr>
              <a:r>
                <a:rPr lang="en-US" sz="800" b="1">
                  <a:latin typeface="Arial" pitchFamily="34" charset="0"/>
                </a:rPr>
                <a:t>and activities…..</a:t>
              </a:r>
              <a:endParaRPr lang="en-US" sz="2000" b="1">
                <a:latin typeface="Arial" pitchFamily="34" charset="0"/>
              </a:endParaRPr>
            </a:p>
          </p:txBody>
        </p:sp>
      </p:grpSp>
      <p:sp>
        <p:nvSpPr>
          <p:cNvPr id="25" name="Down Arrow 24"/>
          <p:cNvSpPr/>
          <p:nvPr/>
        </p:nvSpPr>
        <p:spPr bwMode="auto">
          <a:xfrm rot="20422845">
            <a:off x="2266739" y="2155335"/>
            <a:ext cx="381000" cy="46300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602220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r>
              <a:rPr lang="en-GB" altLang="en-US"/>
              <a:t>Page </a:t>
            </a:r>
            <a:fld id="{8D9C011F-116F-4497-BB27-E91F8AD397C3}" type="slidenum">
              <a:rPr lang="en-GB" altLang="en-US"/>
              <a:pPr/>
              <a:t>12</a:t>
            </a:fld>
            <a:endParaRPr lang="en-GB" altLang="en-US"/>
          </a:p>
        </p:txBody>
      </p:sp>
      <p:sp>
        <p:nvSpPr>
          <p:cNvPr id="16" name="Date Placeholder 3"/>
          <p:cNvSpPr>
            <a:spLocks noGrp="1"/>
          </p:cNvSpPr>
          <p:nvPr>
            <p:ph type="dt" sz="half" idx="11"/>
          </p:nvPr>
        </p:nvSpPr>
        <p:spPr/>
        <p:txBody>
          <a:bodyPr/>
          <a:lstStyle/>
          <a:p>
            <a:fld id="{31268C1A-D6AA-4748-A182-3995667595BA}" type="datetime3">
              <a:rPr lang="en-GB" altLang="en-US"/>
              <a:pPr/>
              <a:t>6 October, 2016</a:t>
            </a:fld>
            <a:endParaRPr lang="en-GB" altLang="en-US"/>
          </a:p>
        </p:txBody>
      </p:sp>
      <p:sp>
        <p:nvSpPr>
          <p:cNvPr id="17" name="Footer Placeholder 4"/>
          <p:cNvSpPr>
            <a:spLocks noGrp="1"/>
          </p:cNvSpPr>
          <p:nvPr>
            <p:ph type="ftr" sz="quarter" idx="12"/>
          </p:nvPr>
        </p:nvSpPr>
        <p:spPr/>
        <p:txBody>
          <a:bodyPr/>
          <a:lstStyle/>
          <a:p>
            <a:r>
              <a:rPr lang="en-GB" altLang="en-US"/>
              <a:t>Complex Systems Management Centre</a:t>
            </a:r>
          </a:p>
        </p:txBody>
      </p:sp>
      <p:sp>
        <p:nvSpPr>
          <p:cNvPr id="122882" name="Rectangle 2"/>
          <p:cNvSpPr>
            <a:spLocks noGrp="1" noChangeArrowheads="1"/>
          </p:cNvSpPr>
          <p:nvPr>
            <p:ph type="title"/>
          </p:nvPr>
        </p:nvSpPr>
        <p:spPr/>
        <p:txBody>
          <a:bodyPr/>
          <a:lstStyle/>
          <a:p>
            <a:r>
              <a:rPr lang="en-GB" altLang="en-US"/>
              <a:t>Dynamic spatial models…..</a:t>
            </a:r>
          </a:p>
        </p:txBody>
      </p:sp>
      <p:graphicFrame>
        <p:nvGraphicFramePr>
          <p:cNvPr id="122886" name="Object 6"/>
          <p:cNvGraphicFramePr>
            <a:graphicFrameLocks noChangeAspect="1"/>
          </p:cNvGraphicFramePr>
          <p:nvPr/>
        </p:nvGraphicFramePr>
        <p:xfrm>
          <a:off x="912813" y="1584325"/>
          <a:ext cx="7696200" cy="4559300"/>
        </p:xfrm>
        <a:graphic>
          <a:graphicData uri="http://schemas.openxmlformats.org/presentationml/2006/ole">
            <mc:AlternateContent xmlns:mc="http://schemas.openxmlformats.org/markup-compatibility/2006">
              <mc:Choice xmlns:v="urn:schemas-microsoft-com:vml" Requires="v">
                <p:oleObj spid="_x0000_s999471" name="Bitmap Image" r:id="rId4" imgW="6211167" imgH="3723810" progId="Paint.Picture">
                  <p:embed/>
                </p:oleObj>
              </mc:Choice>
              <mc:Fallback>
                <p:oleObj name="Bitmap Image" r:id="rId4" imgW="6211167" imgH="3723810" progId="Paint.Picture">
                  <p:embed/>
                  <p:pic>
                    <p:nvPicPr>
                      <p:cNvPr id="1228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1584325"/>
                        <a:ext cx="769620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7" name="Text Box 7"/>
          <p:cNvSpPr txBox="1">
            <a:spLocks noChangeArrowheads="1"/>
          </p:cNvSpPr>
          <p:nvPr/>
        </p:nvSpPr>
        <p:spPr bwMode="auto">
          <a:xfrm>
            <a:off x="5923084" y="6216650"/>
            <a:ext cx="2273058" cy="2468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altLang="en-US" sz="1000" dirty="0"/>
              <a:t>From Guy </a:t>
            </a:r>
            <a:r>
              <a:rPr lang="en-GB" altLang="en-US" sz="1000" dirty="0" err="1"/>
              <a:t>Engelen</a:t>
            </a:r>
            <a:r>
              <a:rPr lang="en-GB" altLang="en-US" sz="1000" dirty="0"/>
              <a:t>, www.vito.be</a:t>
            </a:r>
          </a:p>
        </p:txBody>
      </p:sp>
      <p:sp>
        <p:nvSpPr>
          <p:cNvPr id="122888" name="Text Box 8"/>
          <p:cNvSpPr txBox="1">
            <a:spLocks noChangeArrowheads="1"/>
          </p:cNvSpPr>
          <p:nvPr/>
        </p:nvSpPr>
        <p:spPr bwMode="auto">
          <a:xfrm>
            <a:off x="1892300" y="844550"/>
            <a:ext cx="5470525" cy="6969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altLang="en-US"/>
              <a:t>Connected evolution of the different Variables</a:t>
            </a:r>
          </a:p>
          <a:p>
            <a:r>
              <a:rPr lang="en-GB" altLang="en-US"/>
              <a:t>Recent models use cellular automata</a:t>
            </a:r>
          </a:p>
        </p:txBody>
      </p:sp>
      <p:sp>
        <p:nvSpPr>
          <p:cNvPr id="122891" name="Text Box 11"/>
          <p:cNvSpPr txBox="1">
            <a:spLocks noChangeArrowheads="1"/>
          </p:cNvSpPr>
          <p:nvPr/>
        </p:nvSpPr>
        <p:spPr bwMode="auto">
          <a:xfrm>
            <a:off x="6650038" y="3536950"/>
            <a:ext cx="23114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altLang="en-US"/>
              <a:t>Spatial Interaction</a:t>
            </a:r>
          </a:p>
        </p:txBody>
      </p:sp>
      <p:sp>
        <p:nvSpPr>
          <p:cNvPr id="122892" name="Line 12"/>
          <p:cNvSpPr>
            <a:spLocks noChangeShapeType="1"/>
          </p:cNvSpPr>
          <p:nvPr/>
        </p:nvSpPr>
        <p:spPr bwMode="auto">
          <a:xfrm flipH="1">
            <a:off x="7061200" y="3886200"/>
            <a:ext cx="317500" cy="35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a:p>
        </p:txBody>
      </p:sp>
      <p:grpSp>
        <p:nvGrpSpPr>
          <p:cNvPr id="122890" name="Group 10"/>
          <p:cNvGrpSpPr>
            <a:grpSpLocks/>
          </p:cNvGrpSpPr>
          <p:nvPr/>
        </p:nvGrpSpPr>
        <p:grpSpPr bwMode="auto">
          <a:xfrm>
            <a:off x="168275" y="1362075"/>
            <a:ext cx="5191125" cy="5286375"/>
            <a:chOff x="138" y="810"/>
            <a:chExt cx="3270" cy="3330"/>
          </a:xfrm>
        </p:grpSpPr>
        <p:grpSp>
          <p:nvGrpSpPr>
            <p:cNvPr id="122883" name="Group 3"/>
            <p:cNvGrpSpPr>
              <a:grpSpLocks/>
            </p:cNvGrpSpPr>
            <p:nvPr/>
          </p:nvGrpSpPr>
          <p:grpSpPr bwMode="auto">
            <a:xfrm>
              <a:off x="138" y="810"/>
              <a:ext cx="3270" cy="3330"/>
              <a:chOff x="312" y="804"/>
              <a:chExt cx="3270" cy="3330"/>
            </a:xfrm>
          </p:grpSpPr>
          <p:sp>
            <p:nvSpPr>
              <p:cNvPr id="122884" name="Rectangle 4"/>
              <p:cNvSpPr>
                <a:spLocks noChangeArrowheads="1"/>
              </p:cNvSpPr>
              <p:nvPr/>
            </p:nvSpPr>
            <p:spPr bwMode="auto">
              <a:xfrm>
                <a:off x="312" y="804"/>
                <a:ext cx="3270" cy="3330"/>
              </a:xfrm>
              <a:prstGeom prst="rect">
                <a:avLst/>
              </a:prstGeom>
              <a:solidFill>
                <a:schemeClr val="bg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122885" name="Picture 5" descr="State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9" y="836"/>
                <a:ext cx="3221" cy="3267"/>
              </a:xfrm>
              <a:prstGeom prst="rect">
                <a:avLst/>
              </a:prstGeom>
              <a:noFill/>
              <a:extLst>
                <a:ext uri="{909E8E84-426E-40DD-AFC4-6F175D3DCCD1}">
                  <a14:hiddenFill xmlns:a14="http://schemas.microsoft.com/office/drawing/2010/main">
                    <a:solidFill>
                      <a:srgbClr val="FFFFFF"/>
                    </a:solidFill>
                  </a14:hiddenFill>
                </a:ext>
              </a:extLst>
            </p:spPr>
          </p:pic>
        </p:grpSp>
        <p:sp>
          <p:nvSpPr>
            <p:cNvPr id="122889" name="Text Box 9"/>
            <p:cNvSpPr txBox="1">
              <a:spLocks noChangeArrowheads="1"/>
            </p:cNvSpPr>
            <p:nvPr/>
          </p:nvSpPr>
          <p:spPr bwMode="auto">
            <a:xfrm>
              <a:off x="285" y="3612"/>
              <a:ext cx="2761" cy="4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GB" altLang="en-US" sz="1400"/>
                <a:t>Mutual interdependence of multi-actor system,</a:t>
              </a:r>
            </a:p>
            <a:p>
              <a:r>
                <a:rPr lang="en-GB" altLang="en-US" sz="1400"/>
                <a:t> flows of goods, services, energy, water…..</a:t>
              </a:r>
              <a:r>
                <a:rPr lang="en-GB" altLang="en-US"/>
                <a:t> </a:t>
              </a:r>
            </a:p>
          </p:txBody>
        </p:sp>
      </p:grpSp>
    </p:spTree>
    <p:extLst>
      <p:ext uri="{BB962C8B-B14F-4D97-AF65-F5344CB8AC3E}">
        <p14:creationId xmlns:p14="http://schemas.microsoft.com/office/powerpoint/2010/main" val="397629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dirty="0"/>
              <a:t>Past Spatial Modelling: Planning with Complexity:</a:t>
            </a:r>
          </a:p>
        </p:txBody>
      </p:sp>
      <p:sp>
        <p:nvSpPr>
          <p:cNvPr id="27651"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rgbClr val="FFFFFF"/>
                </a:solidFill>
              </a:rPr>
              <a:t>Page </a:t>
            </a:r>
            <a:fld id="{912E97D9-1FE4-4DBF-9281-3CAD4B2264BA}" type="slidenum">
              <a:rPr lang="en-GB" smtClean="0">
                <a:solidFill>
                  <a:srgbClr val="FFFFFF"/>
                </a:solidFill>
              </a:rPr>
              <a:pPr>
                <a:spcBef>
                  <a:spcPct val="0"/>
                </a:spcBef>
                <a:buClrTx/>
              </a:pPr>
              <a:t>13</a:t>
            </a:fld>
            <a:endParaRPr lang="en-GB">
              <a:solidFill>
                <a:srgbClr val="FFFFFF"/>
              </a:solidFill>
            </a:endParaRPr>
          </a:p>
        </p:txBody>
      </p:sp>
      <p:sp>
        <p:nvSpPr>
          <p:cNvPr id="27652"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4743A7A2-67A1-499A-BF4C-BB418EB7C07D}" type="datetime3">
              <a:rPr lang="en-GB" smtClean="0">
                <a:solidFill>
                  <a:srgbClr val="FFFFFF"/>
                </a:solidFill>
              </a:rPr>
              <a:pPr>
                <a:spcBef>
                  <a:spcPct val="0"/>
                </a:spcBef>
                <a:buClrTx/>
              </a:pPr>
              <a:t>6 October, 2016</a:t>
            </a:fld>
            <a:endParaRPr lang="en-GB">
              <a:solidFill>
                <a:srgbClr val="FFFFFF"/>
              </a:solidFill>
            </a:endParaRPr>
          </a:p>
        </p:txBody>
      </p:sp>
      <p:sp>
        <p:nvSpPr>
          <p:cNvPr id="27653"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FFFF"/>
                </a:solidFill>
              </a:rPr>
              <a:t>Complex Systems Management Centre</a:t>
            </a:r>
          </a:p>
        </p:txBody>
      </p:sp>
      <p:grpSp>
        <p:nvGrpSpPr>
          <p:cNvPr id="24" name="Group 23"/>
          <p:cNvGrpSpPr/>
          <p:nvPr/>
        </p:nvGrpSpPr>
        <p:grpSpPr>
          <a:xfrm>
            <a:off x="3278519" y="4164530"/>
            <a:ext cx="2352793" cy="2057956"/>
            <a:chOff x="3265488" y="963612"/>
            <a:chExt cx="2820988" cy="2427288"/>
          </a:xfrm>
        </p:grpSpPr>
        <p:pic>
          <p:nvPicPr>
            <p:cNvPr id="25" name="Picture 3"/>
            <p:cNvPicPr>
              <a:picLocks noChangeAspect="1" noChangeArrowheads="1"/>
            </p:cNvPicPr>
            <p:nvPr/>
          </p:nvPicPr>
          <p:blipFill>
            <a:blip r:embed="rId2" cstate="print"/>
            <a:srcRect/>
            <a:stretch>
              <a:fillRect/>
            </a:stretch>
          </p:blipFill>
          <p:spPr bwMode="auto">
            <a:xfrm>
              <a:off x="3265488" y="963612"/>
              <a:ext cx="2820988" cy="1916113"/>
            </a:xfrm>
            <a:prstGeom prst="rect">
              <a:avLst/>
            </a:prstGeom>
            <a:noFill/>
            <a:ln w="9525">
              <a:noFill/>
              <a:miter lim="800000"/>
              <a:headEnd/>
              <a:tailEnd/>
            </a:ln>
            <a:effectLst/>
          </p:spPr>
        </p:pic>
        <p:sp>
          <p:nvSpPr>
            <p:cNvPr id="26" name="Text Box 9"/>
            <p:cNvSpPr txBox="1">
              <a:spLocks noChangeArrowheads="1"/>
            </p:cNvSpPr>
            <p:nvPr/>
          </p:nvSpPr>
          <p:spPr bwMode="auto">
            <a:xfrm>
              <a:off x="3543300" y="3054350"/>
              <a:ext cx="2046288" cy="336550"/>
            </a:xfrm>
            <a:prstGeom prst="rect">
              <a:avLst/>
            </a:prstGeom>
            <a:noFill/>
            <a:ln w="9525">
              <a:noFill/>
              <a:miter lim="800000"/>
              <a:headEnd/>
              <a:tailEnd/>
            </a:ln>
            <a:effectLst/>
          </p:spPr>
          <p:txBody>
            <a:bodyPr wrap="none">
              <a:spAutoFit/>
            </a:bodyPr>
            <a:lstStyle/>
            <a:p>
              <a:pPr eaLnBrk="0" hangingPunct="0">
                <a:spcBef>
                  <a:spcPct val="0"/>
                </a:spcBef>
                <a:buClrTx/>
              </a:pPr>
              <a:r>
                <a:rPr lang="en-US" sz="1600" b="1" dirty="0">
                  <a:solidFill>
                    <a:srgbClr val="000000"/>
                  </a:solidFill>
                  <a:latin typeface="Arial" pitchFamily="34" charset="0"/>
                </a:rPr>
                <a:t>Canadian Fisheries</a:t>
              </a:r>
              <a:endParaRPr lang="en-US" sz="2800" dirty="0">
                <a:solidFill>
                  <a:srgbClr val="000000"/>
                </a:solidFill>
                <a:latin typeface="Times New Roman" pitchFamily="18" charset="0"/>
              </a:endParaRPr>
            </a:p>
          </p:txBody>
        </p:sp>
      </p:grpSp>
      <p:grpSp>
        <p:nvGrpSpPr>
          <p:cNvPr id="27" name="Group 26"/>
          <p:cNvGrpSpPr/>
          <p:nvPr/>
        </p:nvGrpSpPr>
        <p:grpSpPr>
          <a:xfrm>
            <a:off x="211138" y="4133620"/>
            <a:ext cx="2135967" cy="1949740"/>
            <a:chOff x="381000" y="840948"/>
            <a:chExt cx="2501006" cy="2274759"/>
          </a:xfrm>
        </p:grpSpPr>
        <p:pic>
          <p:nvPicPr>
            <p:cNvPr id="28" name="Picture 27">
              <a:hlinkClick r:id="rId3" action="ppaction://hlinkfile"/>
            </p:cNvPr>
            <p:cNvPicPr>
              <a:picLocks noChangeAspect="1" noChangeArrowheads="1"/>
            </p:cNvPicPr>
            <p:nvPr/>
          </p:nvPicPr>
          <p:blipFill>
            <a:blip r:embed="rId4" cstate="print"/>
            <a:srcRect/>
            <a:stretch>
              <a:fillRect/>
            </a:stretch>
          </p:blipFill>
          <p:spPr bwMode="auto">
            <a:xfrm>
              <a:off x="628111" y="840948"/>
              <a:ext cx="1945766" cy="1931253"/>
            </a:xfrm>
            <a:prstGeom prst="rect">
              <a:avLst/>
            </a:prstGeom>
            <a:noFill/>
            <a:ln w="9525">
              <a:noFill/>
              <a:miter lim="800000"/>
              <a:headEnd/>
              <a:tailEnd/>
            </a:ln>
            <a:effectLst/>
          </p:spPr>
        </p:pic>
        <p:sp>
          <p:nvSpPr>
            <p:cNvPr id="29" name="TextBox 28"/>
            <p:cNvSpPr txBox="1"/>
            <p:nvPr/>
          </p:nvSpPr>
          <p:spPr>
            <a:xfrm>
              <a:off x="381000" y="2746375"/>
              <a:ext cx="2501006" cy="369332"/>
            </a:xfrm>
            <a:prstGeom prst="rect">
              <a:avLst/>
            </a:prstGeom>
            <a:noFill/>
          </p:spPr>
          <p:txBody>
            <a:bodyPr wrap="none" rtlCol="0">
              <a:spAutoFit/>
            </a:bodyPr>
            <a:lstStyle/>
            <a:p>
              <a:r>
                <a:rPr lang="en-GB" dirty="0">
                  <a:solidFill>
                    <a:srgbClr val="000000"/>
                  </a:solidFill>
                </a:rPr>
                <a:t>Predicting Diversity</a:t>
              </a:r>
            </a:p>
          </p:txBody>
        </p:sp>
      </p:grpSp>
      <p:grpSp>
        <p:nvGrpSpPr>
          <p:cNvPr id="30" name="Group 29"/>
          <p:cNvGrpSpPr/>
          <p:nvPr/>
        </p:nvGrpSpPr>
        <p:grpSpPr>
          <a:xfrm>
            <a:off x="6299571" y="4133620"/>
            <a:ext cx="2231146" cy="2241780"/>
            <a:chOff x="6480175" y="749300"/>
            <a:chExt cx="2663825" cy="2466975"/>
          </a:xfrm>
        </p:grpSpPr>
        <p:pic>
          <p:nvPicPr>
            <p:cNvPr id="31" name="Picture 7"/>
            <p:cNvPicPr>
              <a:picLocks noChangeAspect="1" noChangeArrowheads="1"/>
            </p:cNvPicPr>
            <p:nvPr/>
          </p:nvPicPr>
          <p:blipFill>
            <a:blip r:embed="rId5" cstate="print"/>
            <a:srcRect/>
            <a:stretch>
              <a:fillRect/>
            </a:stretch>
          </p:blipFill>
          <p:spPr bwMode="auto">
            <a:xfrm>
              <a:off x="6480175" y="749300"/>
              <a:ext cx="2663825" cy="1997075"/>
            </a:xfrm>
            <a:prstGeom prst="rect">
              <a:avLst/>
            </a:prstGeom>
            <a:noFill/>
            <a:ln w="12700">
              <a:noFill/>
              <a:miter lim="800000"/>
              <a:headEnd/>
              <a:tailEnd/>
            </a:ln>
            <a:effectLst/>
          </p:spPr>
        </p:pic>
        <p:sp>
          <p:nvSpPr>
            <p:cNvPr id="32" name="Text Box 14"/>
            <p:cNvSpPr txBox="1">
              <a:spLocks noChangeArrowheads="1"/>
            </p:cNvSpPr>
            <p:nvPr/>
          </p:nvSpPr>
          <p:spPr bwMode="auto">
            <a:xfrm>
              <a:off x="7185025" y="2879725"/>
              <a:ext cx="1458913" cy="336550"/>
            </a:xfrm>
            <a:prstGeom prst="rect">
              <a:avLst/>
            </a:prstGeom>
            <a:noFill/>
            <a:ln w="9525">
              <a:noFill/>
              <a:miter lim="800000"/>
              <a:headEnd/>
              <a:tailEnd/>
            </a:ln>
            <a:effectLst/>
          </p:spPr>
          <p:txBody>
            <a:bodyPr wrap="none">
              <a:spAutoFit/>
            </a:bodyPr>
            <a:lstStyle/>
            <a:p>
              <a:pPr eaLnBrk="0" hangingPunct="0">
                <a:spcBef>
                  <a:spcPct val="0"/>
                </a:spcBef>
                <a:buClrTx/>
              </a:pPr>
              <a:r>
                <a:rPr lang="en-US" sz="1600" b="1" dirty="0">
                  <a:solidFill>
                    <a:srgbClr val="000000"/>
                  </a:solidFill>
                  <a:latin typeface="Arial" pitchFamily="34" charset="0"/>
                </a:rPr>
                <a:t>Rhone Valley</a:t>
              </a:r>
              <a:endParaRPr lang="en-US" sz="1600" dirty="0">
                <a:solidFill>
                  <a:srgbClr val="000000"/>
                </a:solidFill>
                <a:latin typeface="Arial" pitchFamily="34" charset="0"/>
              </a:endParaRPr>
            </a:p>
          </p:txBody>
        </p:sp>
      </p:grpSp>
      <p:pic>
        <p:nvPicPr>
          <p:cNvPr id="2" name="Picture 1"/>
          <p:cNvPicPr>
            <a:picLocks noChangeAspect="1"/>
          </p:cNvPicPr>
          <p:nvPr/>
        </p:nvPicPr>
        <p:blipFill>
          <a:blip r:embed="rId6"/>
          <a:stretch>
            <a:fillRect/>
          </a:stretch>
        </p:blipFill>
        <p:spPr>
          <a:xfrm>
            <a:off x="511918" y="793285"/>
            <a:ext cx="3851639" cy="2946121"/>
          </a:xfrm>
          <a:prstGeom prst="rect">
            <a:avLst/>
          </a:prstGeom>
        </p:spPr>
      </p:pic>
      <p:sp>
        <p:nvSpPr>
          <p:cNvPr id="3" name="TextBox 2"/>
          <p:cNvSpPr txBox="1"/>
          <p:nvPr/>
        </p:nvSpPr>
        <p:spPr>
          <a:xfrm>
            <a:off x="1128278" y="3587580"/>
            <a:ext cx="2437655" cy="369332"/>
          </a:xfrm>
          <a:prstGeom prst="rect">
            <a:avLst/>
          </a:prstGeom>
          <a:noFill/>
        </p:spPr>
        <p:txBody>
          <a:bodyPr wrap="none" rtlCol="0">
            <a:spAutoFit/>
          </a:bodyPr>
          <a:lstStyle/>
          <a:p>
            <a:r>
              <a:rPr lang="en-GB" dirty="0" err="1"/>
              <a:t>Bengal:New</a:t>
            </a:r>
            <a:r>
              <a:rPr lang="en-GB" dirty="0"/>
              <a:t> Roads</a:t>
            </a:r>
          </a:p>
        </p:txBody>
      </p:sp>
      <p:pic>
        <p:nvPicPr>
          <p:cNvPr id="4" name="Picture 3"/>
          <p:cNvPicPr>
            <a:picLocks noChangeAspect="1"/>
          </p:cNvPicPr>
          <p:nvPr/>
        </p:nvPicPr>
        <p:blipFill>
          <a:blip r:embed="rId7"/>
          <a:stretch>
            <a:fillRect/>
          </a:stretch>
        </p:blipFill>
        <p:spPr>
          <a:xfrm>
            <a:off x="6299571" y="861718"/>
            <a:ext cx="2693313" cy="2873656"/>
          </a:xfrm>
          <a:prstGeom prst="rect">
            <a:avLst/>
          </a:prstGeom>
        </p:spPr>
      </p:pic>
      <p:sp>
        <p:nvSpPr>
          <p:cNvPr id="5" name="TextBox 4"/>
          <p:cNvSpPr txBox="1"/>
          <p:nvPr/>
        </p:nvSpPr>
        <p:spPr>
          <a:xfrm>
            <a:off x="5081420" y="1751130"/>
            <a:ext cx="1629485" cy="701731"/>
          </a:xfrm>
          <a:prstGeom prst="rect">
            <a:avLst/>
          </a:prstGeom>
          <a:noFill/>
        </p:spPr>
        <p:txBody>
          <a:bodyPr wrap="none" rtlCol="0">
            <a:spAutoFit/>
          </a:bodyPr>
          <a:lstStyle/>
          <a:p>
            <a:r>
              <a:rPr lang="en-GB" dirty="0"/>
              <a:t>Nepal:</a:t>
            </a:r>
          </a:p>
          <a:p>
            <a:r>
              <a:rPr lang="en-GB" dirty="0"/>
              <a:t>Investments</a:t>
            </a:r>
          </a:p>
        </p:txBody>
      </p:sp>
    </p:spTree>
    <p:extLst>
      <p:ext uri="{BB962C8B-B14F-4D97-AF65-F5344CB8AC3E}">
        <p14:creationId xmlns:p14="http://schemas.microsoft.com/office/powerpoint/2010/main" val="330974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Integrated Spatial Models</a:t>
            </a:r>
            <a:endParaRPr lang="en-GB" dirty="0"/>
          </a:p>
        </p:txBody>
      </p:sp>
      <p:sp>
        <p:nvSpPr>
          <p:cNvPr id="4" name="Slide Number Placeholder 3"/>
          <p:cNvSpPr>
            <a:spLocks noGrp="1"/>
          </p:cNvSpPr>
          <p:nvPr>
            <p:ph type="sldNum" sz="quarter" idx="10"/>
          </p:nvPr>
        </p:nvSpPr>
        <p:spPr/>
        <p:txBody>
          <a:bodyPr/>
          <a:lstStyle/>
          <a:p>
            <a:r>
              <a:rPr lang="en-GB"/>
              <a:t>Page </a:t>
            </a:r>
            <a:fld id="{50066F2F-C92F-4A3B-B033-E840BB131B03}" type="slidenum">
              <a:rPr lang="en-GB" smtClean="0"/>
              <a:pPr/>
              <a:t>14</a:t>
            </a:fld>
            <a:endParaRPr lang="en-GB"/>
          </a:p>
        </p:txBody>
      </p:sp>
      <p:sp>
        <p:nvSpPr>
          <p:cNvPr id="5" name="Date Placeholder 4"/>
          <p:cNvSpPr>
            <a:spLocks noGrp="1"/>
          </p:cNvSpPr>
          <p:nvPr>
            <p:ph type="dt" sz="half" idx="11"/>
          </p:nvPr>
        </p:nvSpPr>
        <p:spPr/>
        <p:txBody>
          <a:bodyPr/>
          <a:lstStyle/>
          <a:p>
            <a:fld id="{43F790DD-CC67-45A2-B002-8343FBB5EE67}"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grpSp>
        <p:nvGrpSpPr>
          <p:cNvPr id="7" name="Group 6"/>
          <p:cNvGrpSpPr>
            <a:grpSpLocks/>
          </p:cNvGrpSpPr>
          <p:nvPr/>
        </p:nvGrpSpPr>
        <p:grpSpPr bwMode="auto">
          <a:xfrm>
            <a:off x="291921" y="4075628"/>
            <a:ext cx="8747125" cy="2273300"/>
            <a:chOff x="244436" y="4152900"/>
            <a:chExt cx="8747164" cy="2273300"/>
          </a:xfrm>
        </p:grpSpPr>
        <p:grpSp>
          <p:nvGrpSpPr>
            <p:cNvPr id="8" name="Group 15"/>
            <p:cNvGrpSpPr>
              <a:grpSpLocks/>
            </p:cNvGrpSpPr>
            <p:nvPr/>
          </p:nvGrpSpPr>
          <p:grpSpPr bwMode="auto">
            <a:xfrm>
              <a:off x="244436" y="4152900"/>
              <a:ext cx="3404266" cy="2234148"/>
              <a:chOff x="244436" y="4152900"/>
              <a:chExt cx="3404266" cy="2234148"/>
            </a:xfrm>
          </p:grpSpPr>
          <p:pic>
            <p:nvPicPr>
              <p:cNvPr id="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01" y="4641675"/>
                <a:ext cx="3048000" cy="174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244436" y="4152900"/>
                <a:ext cx="34042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dirty="0">
                    <a:solidFill>
                      <a:srgbClr val="000000"/>
                    </a:solidFill>
                  </a:rPr>
                  <a:t>Guy </a:t>
                </a:r>
                <a:r>
                  <a:rPr lang="en-GB" dirty="0" err="1">
                    <a:solidFill>
                      <a:srgbClr val="000000"/>
                    </a:solidFill>
                  </a:rPr>
                  <a:t>Engelen</a:t>
                </a:r>
                <a:r>
                  <a:rPr lang="en-GB" dirty="0">
                    <a:solidFill>
                      <a:srgbClr val="000000"/>
                    </a:solidFill>
                  </a:rPr>
                  <a:t> &amp; Roger White</a:t>
                </a:r>
              </a:p>
            </p:txBody>
          </p:sp>
        </p:grpSp>
        <p:grpSp>
          <p:nvGrpSpPr>
            <p:cNvPr id="9" name="Group 40"/>
            <p:cNvGrpSpPr>
              <a:grpSpLocks/>
            </p:cNvGrpSpPr>
            <p:nvPr/>
          </p:nvGrpSpPr>
          <p:grpSpPr bwMode="auto">
            <a:xfrm>
              <a:off x="4584700" y="4368800"/>
              <a:ext cx="4406900" cy="2057400"/>
              <a:chOff x="789" y="1488"/>
              <a:chExt cx="4376" cy="1785"/>
            </a:xfrm>
          </p:grpSpPr>
          <p:sp>
            <p:nvSpPr>
              <p:cNvPr id="11" name="Rectangle 41"/>
              <p:cNvSpPr>
                <a:spLocks noChangeArrowheads="1"/>
              </p:cNvSpPr>
              <p:nvPr/>
            </p:nvSpPr>
            <p:spPr bwMode="auto">
              <a:xfrm>
                <a:off x="789" y="1488"/>
                <a:ext cx="4376" cy="1785"/>
              </a:xfrm>
              <a:prstGeom prst="rect">
                <a:avLst/>
              </a:prstGeom>
              <a:solidFill>
                <a:srgbClr val="CCFFCC"/>
              </a:solidFill>
              <a:ln w="9525">
                <a:solidFill>
                  <a:schemeClr val="tx1"/>
                </a:solidFill>
                <a:miter lim="800000"/>
                <a:headEnd/>
                <a:tailEnd/>
              </a:ln>
            </p:spPr>
            <p:txBody>
              <a:bodyPr wrap="none" anchor="ctr"/>
              <a:lstStyle/>
              <a:p>
                <a:endParaRPr lang="en-US">
                  <a:solidFill>
                    <a:srgbClr val="000000"/>
                  </a:solidFill>
                </a:endParaRPr>
              </a:p>
            </p:txBody>
          </p:sp>
          <p:pic>
            <p:nvPicPr>
              <p:cNvPr id="12" name="Picture 42" descr="State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7" y="1517"/>
                <a:ext cx="4319"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868" y="4394200"/>
              <a:ext cx="949496"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441185" y="1068653"/>
            <a:ext cx="1933611" cy="1914755"/>
            <a:chOff x="2781300" y="4089400"/>
            <a:chExt cx="2592388" cy="2289175"/>
          </a:xfrm>
        </p:grpSpPr>
        <p:pic>
          <p:nvPicPr>
            <p:cNvPr id="16" name="Picture 8"/>
            <p:cNvPicPr>
              <a:picLocks noChangeAspect="1" noChangeArrowheads="1"/>
            </p:cNvPicPr>
            <p:nvPr/>
          </p:nvPicPr>
          <p:blipFill>
            <a:blip r:embed="rId5" cstate="print"/>
            <a:srcRect/>
            <a:stretch>
              <a:fillRect/>
            </a:stretch>
          </p:blipFill>
          <p:spPr bwMode="auto">
            <a:xfrm>
              <a:off x="2781300" y="4089400"/>
              <a:ext cx="2592388" cy="1831975"/>
            </a:xfrm>
            <a:prstGeom prst="rect">
              <a:avLst/>
            </a:prstGeom>
            <a:noFill/>
            <a:ln w="9525">
              <a:noFill/>
              <a:miter lim="800000"/>
              <a:headEnd/>
              <a:tailEnd/>
            </a:ln>
            <a:effectLst/>
          </p:spPr>
        </p:pic>
        <p:sp>
          <p:nvSpPr>
            <p:cNvPr id="17" name="Text Box 11"/>
            <p:cNvSpPr txBox="1">
              <a:spLocks noChangeArrowheads="1"/>
            </p:cNvSpPr>
            <p:nvPr/>
          </p:nvSpPr>
          <p:spPr bwMode="auto">
            <a:xfrm>
              <a:off x="3451225" y="6042025"/>
              <a:ext cx="1539875" cy="336550"/>
            </a:xfrm>
            <a:prstGeom prst="rect">
              <a:avLst/>
            </a:prstGeom>
            <a:noFill/>
            <a:ln w="9525">
              <a:noFill/>
              <a:miter lim="800000"/>
              <a:headEnd/>
              <a:tailEnd/>
            </a:ln>
            <a:effectLst/>
          </p:spPr>
          <p:txBody>
            <a:bodyPr wrap="none">
              <a:spAutoFit/>
            </a:bodyPr>
            <a:lstStyle/>
            <a:p>
              <a:pPr eaLnBrk="0" hangingPunct="0">
                <a:spcBef>
                  <a:spcPct val="0"/>
                </a:spcBef>
                <a:buClrTx/>
              </a:pPr>
              <a:r>
                <a:rPr lang="en-US" sz="1600" b="1" dirty="0" err="1">
                  <a:solidFill>
                    <a:srgbClr val="000000"/>
                  </a:solidFill>
                  <a:latin typeface="Arial" pitchFamily="34" charset="0"/>
                </a:rPr>
                <a:t>Argolid</a:t>
              </a:r>
              <a:r>
                <a:rPr lang="en-US" sz="1600" b="1" dirty="0">
                  <a:solidFill>
                    <a:srgbClr val="000000"/>
                  </a:solidFill>
                  <a:latin typeface="Arial" pitchFamily="34" charset="0"/>
                </a:rPr>
                <a:t> Valley</a:t>
              </a:r>
              <a:endParaRPr lang="en-US" sz="1600" dirty="0">
                <a:solidFill>
                  <a:srgbClr val="000000"/>
                </a:solidFill>
                <a:latin typeface="Arial" pitchFamily="34" charset="0"/>
              </a:endParaRPr>
            </a:p>
          </p:txBody>
        </p:sp>
      </p:grpSp>
      <p:grpSp>
        <p:nvGrpSpPr>
          <p:cNvPr id="18" name="Group 17"/>
          <p:cNvGrpSpPr/>
          <p:nvPr/>
        </p:nvGrpSpPr>
        <p:grpSpPr>
          <a:xfrm>
            <a:off x="2781743" y="1196345"/>
            <a:ext cx="1892211" cy="1505559"/>
            <a:chOff x="381000" y="3314700"/>
            <a:chExt cx="2617788" cy="2187575"/>
          </a:xfrm>
        </p:grpSpPr>
        <p:pic>
          <p:nvPicPr>
            <p:cNvPr id="19" name="Picture 6"/>
            <p:cNvPicPr>
              <a:picLocks noChangeAspect="1" noChangeArrowheads="1"/>
            </p:cNvPicPr>
            <p:nvPr/>
          </p:nvPicPr>
          <p:blipFill>
            <a:blip r:embed="rId6" cstate="print"/>
            <a:srcRect/>
            <a:stretch>
              <a:fillRect/>
            </a:stretch>
          </p:blipFill>
          <p:spPr bwMode="auto">
            <a:xfrm>
              <a:off x="381000" y="3314700"/>
              <a:ext cx="2617788" cy="1778000"/>
            </a:xfrm>
            <a:prstGeom prst="rect">
              <a:avLst/>
            </a:prstGeom>
            <a:noFill/>
            <a:ln w="12700">
              <a:noFill/>
              <a:miter lim="800000"/>
              <a:headEnd/>
              <a:tailEnd/>
            </a:ln>
            <a:effectLst/>
          </p:spPr>
        </p:pic>
        <p:sp>
          <p:nvSpPr>
            <p:cNvPr id="20" name="Text Box 10"/>
            <p:cNvSpPr txBox="1">
              <a:spLocks noChangeArrowheads="1"/>
            </p:cNvSpPr>
            <p:nvPr/>
          </p:nvSpPr>
          <p:spPr bwMode="auto">
            <a:xfrm>
              <a:off x="441325" y="5165725"/>
              <a:ext cx="1438275" cy="336550"/>
            </a:xfrm>
            <a:prstGeom prst="rect">
              <a:avLst/>
            </a:prstGeom>
            <a:noFill/>
            <a:ln w="9525">
              <a:noFill/>
              <a:miter lim="800000"/>
              <a:headEnd/>
              <a:tailEnd/>
            </a:ln>
            <a:effectLst/>
          </p:spPr>
          <p:txBody>
            <a:bodyPr wrap="none">
              <a:spAutoFit/>
            </a:bodyPr>
            <a:lstStyle/>
            <a:p>
              <a:pPr eaLnBrk="0" hangingPunct="0">
                <a:spcBef>
                  <a:spcPct val="0"/>
                </a:spcBef>
                <a:buClrTx/>
              </a:pPr>
              <a:r>
                <a:rPr lang="en-US" sz="1600" b="1" dirty="0">
                  <a:solidFill>
                    <a:srgbClr val="000000"/>
                  </a:solidFill>
                  <a:latin typeface="Arial" pitchFamily="34" charset="0"/>
                </a:rPr>
                <a:t>Marina </a:t>
              </a:r>
              <a:r>
                <a:rPr lang="en-US" sz="1600" b="1" dirty="0" err="1">
                  <a:solidFill>
                    <a:srgbClr val="000000"/>
                  </a:solidFill>
                  <a:latin typeface="Arial" pitchFamily="34" charset="0"/>
                </a:rPr>
                <a:t>Baixa</a:t>
              </a:r>
              <a:endParaRPr lang="en-US" sz="1600" dirty="0">
                <a:solidFill>
                  <a:srgbClr val="000000"/>
                </a:solidFill>
                <a:latin typeface="Arial" pitchFamily="34" charset="0"/>
              </a:endParaRPr>
            </a:p>
          </p:txBody>
        </p:sp>
      </p:grpSp>
      <p:grpSp>
        <p:nvGrpSpPr>
          <p:cNvPr id="21" name="Group 20"/>
          <p:cNvGrpSpPr/>
          <p:nvPr/>
        </p:nvGrpSpPr>
        <p:grpSpPr>
          <a:xfrm>
            <a:off x="6418701" y="867820"/>
            <a:ext cx="2283204" cy="2025221"/>
            <a:chOff x="6032500" y="3784600"/>
            <a:chExt cx="2782888" cy="2632075"/>
          </a:xfrm>
        </p:grpSpPr>
        <p:pic>
          <p:nvPicPr>
            <p:cNvPr id="22" name="Picture 5"/>
            <p:cNvPicPr>
              <a:picLocks noChangeAspect="1" noChangeArrowheads="1"/>
            </p:cNvPicPr>
            <p:nvPr/>
          </p:nvPicPr>
          <p:blipFill>
            <a:blip r:embed="rId7" cstate="print"/>
            <a:srcRect/>
            <a:stretch>
              <a:fillRect/>
            </a:stretch>
          </p:blipFill>
          <p:spPr bwMode="auto">
            <a:xfrm>
              <a:off x="6032500" y="3784600"/>
              <a:ext cx="2782888" cy="2149475"/>
            </a:xfrm>
            <a:prstGeom prst="rect">
              <a:avLst/>
            </a:prstGeom>
            <a:noFill/>
            <a:ln w="12700">
              <a:noFill/>
              <a:miter lim="800000"/>
              <a:headEnd/>
              <a:tailEnd/>
            </a:ln>
            <a:effectLst/>
          </p:spPr>
        </p:pic>
        <p:sp>
          <p:nvSpPr>
            <p:cNvPr id="23" name="Text Box 12"/>
            <p:cNvSpPr txBox="1">
              <a:spLocks noChangeArrowheads="1"/>
            </p:cNvSpPr>
            <p:nvPr/>
          </p:nvSpPr>
          <p:spPr bwMode="auto">
            <a:xfrm>
              <a:off x="6842125" y="6080125"/>
              <a:ext cx="962025" cy="336550"/>
            </a:xfrm>
            <a:prstGeom prst="rect">
              <a:avLst/>
            </a:prstGeom>
            <a:noFill/>
            <a:ln w="9525">
              <a:noFill/>
              <a:miter lim="800000"/>
              <a:headEnd/>
              <a:tailEnd/>
            </a:ln>
            <a:effectLst/>
          </p:spPr>
          <p:txBody>
            <a:bodyPr wrap="none">
              <a:spAutoFit/>
            </a:bodyPr>
            <a:lstStyle/>
            <a:p>
              <a:pPr eaLnBrk="0" hangingPunct="0">
                <a:spcBef>
                  <a:spcPct val="0"/>
                </a:spcBef>
                <a:buClrTx/>
              </a:pPr>
              <a:r>
                <a:rPr lang="en-US" sz="1600" b="1" dirty="0">
                  <a:solidFill>
                    <a:srgbClr val="000000"/>
                  </a:solidFill>
                  <a:latin typeface="Arial" pitchFamily="34" charset="0"/>
                </a:rPr>
                <a:t>Senegal</a:t>
              </a:r>
              <a:endParaRPr lang="en-US" sz="1600" dirty="0">
                <a:solidFill>
                  <a:srgbClr val="000000"/>
                </a:solidFill>
                <a:latin typeface="Arial" pitchFamily="34" charset="0"/>
              </a:endParaRPr>
            </a:p>
          </p:txBody>
        </p:sp>
      </p:grpSp>
      <p:grpSp>
        <p:nvGrpSpPr>
          <p:cNvPr id="24" name="Group 23"/>
          <p:cNvGrpSpPr/>
          <p:nvPr/>
        </p:nvGrpSpPr>
        <p:grpSpPr>
          <a:xfrm>
            <a:off x="3783251" y="1972834"/>
            <a:ext cx="3467333" cy="2198044"/>
            <a:chOff x="1363695" y="4354593"/>
            <a:chExt cx="3467333" cy="2198044"/>
          </a:xfrm>
        </p:grpSpPr>
        <p:pic>
          <p:nvPicPr>
            <p:cNvPr id="25" name="Picture 24"/>
            <p:cNvPicPr>
              <a:picLocks noChangeAspect="1"/>
            </p:cNvPicPr>
            <p:nvPr/>
          </p:nvPicPr>
          <p:blipFill>
            <a:blip r:embed="rId8"/>
            <a:stretch>
              <a:fillRect/>
            </a:stretch>
          </p:blipFill>
          <p:spPr>
            <a:xfrm>
              <a:off x="1363695" y="4354593"/>
              <a:ext cx="3211035" cy="2175899"/>
            </a:xfrm>
            <a:prstGeom prst="rect">
              <a:avLst/>
            </a:prstGeom>
          </p:spPr>
        </p:pic>
        <p:sp>
          <p:nvSpPr>
            <p:cNvPr id="26" name="TextBox 25"/>
            <p:cNvSpPr txBox="1"/>
            <p:nvPr/>
          </p:nvSpPr>
          <p:spPr>
            <a:xfrm>
              <a:off x="1500821" y="6183305"/>
              <a:ext cx="3330207" cy="369332"/>
            </a:xfrm>
            <a:prstGeom prst="rect">
              <a:avLst/>
            </a:prstGeom>
            <a:noFill/>
          </p:spPr>
          <p:txBody>
            <a:bodyPr wrap="none" rtlCol="0">
              <a:spAutoFit/>
            </a:bodyPr>
            <a:lstStyle/>
            <a:p>
              <a:r>
                <a:rPr lang="en-GB" dirty="0">
                  <a:solidFill>
                    <a:srgbClr val="000000"/>
                  </a:solidFill>
                </a:rPr>
                <a:t>180GW UK Electricity 2050</a:t>
              </a:r>
            </a:p>
          </p:txBody>
        </p:sp>
      </p:grpSp>
    </p:spTree>
    <p:extLst>
      <p:ext uri="{BB962C8B-B14F-4D97-AF65-F5344CB8AC3E}">
        <p14:creationId xmlns:p14="http://schemas.microsoft.com/office/powerpoint/2010/main" val="315218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24638B94-98AE-4FC3-B4FB-FACF4C064515}" type="slidenum">
              <a:rPr lang="en-GB" smtClean="0">
                <a:solidFill>
                  <a:schemeClr val="bg1"/>
                </a:solidFill>
              </a:rPr>
              <a:pPr>
                <a:spcBef>
                  <a:spcPct val="0"/>
                </a:spcBef>
                <a:buClrTx/>
              </a:pPr>
              <a:t>15</a:t>
            </a:fld>
            <a:endParaRPr lang="en-GB">
              <a:solidFill>
                <a:schemeClr val="bg1"/>
              </a:solidFill>
            </a:endParaRPr>
          </a:p>
        </p:txBody>
      </p:sp>
      <p:sp>
        <p:nvSpPr>
          <p:cNvPr id="29699" name="Date Placeholder 2"/>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45A93E28-B0CF-4BB4-8A66-BC1FC97E14C4}" type="datetime3">
              <a:rPr lang="en-GB" smtClean="0">
                <a:solidFill>
                  <a:schemeClr val="bg1"/>
                </a:solidFill>
              </a:rPr>
              <a:pPr>
                <a:spcBef>
                  <a:spcPct val="0"/>
                </a:spcBef>
                <a:buClrTx/>
              </a:pPr>
              <a:t>6 October, 2016</a:t>
            </a:fld>
            <a:endParaRPr lang="en-GB">
              <a:solidFill>
                <a:schemeClr val="bg1"/>
              </a:solidFill>
            </a:endParaRPr>
          </a:p>
        </p:txBody>
      </p:sp>
      <p:sp>
        <p:nvSpPr>
          <p:cNvPr id="29700" name="Footer Placeholder 3"/>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29701" name="Rectangle 2"/>
          <p:cNvSpPr>
            <a:spLocks noChangeArrowheads="1"/>
          </p:cNvSpPr>
          <p:nvPr/>
        </p:nvSpPr>
        <p:spPr bwMode="auto">
          <a:xfrm>
            <a:off x="0" y="0"/>
            <a:ext cx="7467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lang="en-GB" sz="3200">
                <a:solidFill>
                  <a:schemeClr val="bg1"/>
                </a:solidFill>
                <a:latin typeface="Arial" pitchFamily="34" charset="0"/>
              </a:rPr>
              <a:t>A Multi-Agent Economic Market Model:</a:t>
            </a:r>
          </a:p>
        </p:txBody>
      </p:sp>
      <p:pic>
        <p:nvPicPr>
          <p:cNvPr id="29702"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749300"/>
            <a:ext cx="61976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Rectangle 4"/>
          <p:cNvSpPr>
            <a:spLocks noChangeArrowheads="1"/>
          </p:cNvSpPr>
          <p:nvPr/>
        </p:nvSpPr>
        <p:spPr bwMode="auto">
          <a:xfrm>
            <a:off x="317500" y="4826000"/>
            <a:ext cx="3636963"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GB" sz="2400">
                <a:solidFill>
                  <a:srgbClr val="FF0000"/>
                </a:solidFill>
                <a:latin typeface="Arial" pitchFamily="34" charset="0"/>
              </a:rPr>
              <a:t>Strategy on Profit Margin,</a:t>
            </a:r>
          </a:p>
          <a:p>
            <a:pPr defTabSz="762000" eaLnBrk="0" hangingPunct="0"/>
            <a:r>
              <a:rPr lang="en-GB" sz="2400">
                <a:solidFill>
                  <a:srgbClr val="FF0000"/>
                </a:solidFill>
                <a:latin typeface="Arial" pitchFamily="34" charset="0"/>
              </a:rPr>
              <a:t>Quality, R&amp;D, Design….</a:t>
            </a:r>
          </a:p>
        </p:txBody>
      </p:sp>
      <p:sp>
        <p:nvSpPr>
          <p:cNvPr id="29704" name="Text Box 5"/>
          <p:cNvSpPr txBox="1">
            <a:spLocks noChangeArrowheads="1"/>
          </p:cNvSpPr>
          <p:nvPr/>
        </p:nvSpPr>
        <p:spPr bwMode="auto">
          <a:xfrm>
            <a:off x="4559300" y="10287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US" sz="2400">
                <a:solidFill>
                  <a:srgbClr val="FF0000"/>
                </a:solidFill>
                <a:latin typeface="Arial" pitchFamily="34" charset="0"/>
              </a:rPr>
              <a:t>Customer Agents</a:t>
            </a:r>
            <a:endParaRPr lang="en-US" sz="2400" b="1">
              <a:latin typeface="Arial" pitchFamily="34" charset="0"/>
            </a:endParaRPr>
          </a:p>
        </p:txBody>
      </p:sp>
      <p:sp>
        <p:nvSpPr>
          <p:cNvPr id="29705" name="Line 6"/>
          <p:cNvSpPr>
            <a:spLocks noChangeShapeType="1"/>
          </p:cNvSpPr>
          <p:nvPr/>
        </p:nvSpPr>
        <p:spPr bwMode="auto">
          <a:xfrm flipH="1">
            <a:off x="5664200" y="1511300"/>
            <a:ext cx="609600" cy="685800"/>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6" name="Text Box 7"/>
          <p:cNvSpPr txBox="1">
            <a:spLocks noChangeArrowheads="1"/>
          </p:cNvSpPr>
          <p:nvPr/>
        </p:nvSpPr>
        <p:spPr bwMode="auto">
          <a:xfrm>
            <a:off x="1176338" y="996950"/>
            <a:ext cx="1081087"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0000"/>
                </a:solidFill>
              </a:rPr>
              <a:t>Agent 1</a:t>
            </a:r>
          </a:p>
        </p:txBody>
      </p:sp>
      <p:pic>
        <p:nvPicPr>
          <p:cNvPr id="2970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7213" y="4010025"/>
            <a:ext cx="3189287" cy="25050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8" name="Text Box 9"/>
          <p:cNvSpPr txBox="1">
            <a:spLocks noChangeArrowheads="1"/>
          </p:cNvSpPr>
          <p:nvPr/>
        </p:nvSpPr>
        <p:spPr bwMode="auto">
          <a:xfrm>
            <a:off x="2800350" y="4311650"/>
            <a:ext cx="17018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0000"/>
                </a:solidFill>
              </a:rPr>
              <a:t>Other Agents</a:t>
            </a:r>
          </a:p>
        </p:txBody>
      </p:sp>
    </p:spTree>
    <p:extLst>
      <p:ext uri="{BB962C8B-B14F-4D97-AF65-F5344CB8AC3E}">
        <p14:creationId xmlns:p14="http://schemas.microsoft.com/office/powerpoint/2010/main" val="3163722058"/>
      </p:ext>
    </p:extLst>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852E2A46-0FA5-4CFA-8D8B-23F136692D1E}" type="slidenum">
              <a:rPr lang="en-GB" smtClean="0">
                <a:solidFill>
                  <a:schemeClr val="bg1"/>
                </a:solidFill>
              </a:rPr>
              <a:pPr>
                <a:spcBef>
                  <a:spcPct val="0"/>
                </a:spcBef>
                <a:buClrTx/>
              </a:pPr>
              <a:t>16</a:t>
            </a:fld>
            <a:endParaRPr lang="en-GB">
              <a:solidFill>
                <a:schemeClr val="bg1"/>
              </a:solidFill>
            </a:endParaRPr>
          </a:p>
        </p:txBody>
      </p:sp>
      <p:sp>
        <p:nvSpPr>
          <p:cNvPr id="31747"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2193886D-49DB-4217-96C9-DB96FB337260}" type="datetime3">
              <a:rPr lang="en-GB" smtClean="0">
                <a:solidFill>
                  <a:schemeClr val="bg1"/>
                </a:solidFill>
              </a:rPr>
              <a:pPr>
                <a:spcBef>
                  <a:spcPct val="0"/>
                </a:spcBef>
                <a:buClrTx/>
              </a:pPr>
              <a:t>6 October, 2016</a:t>
            </a:fld>
            <a:endParaRPr lang="en-GB">
              <a:solidFill>
                <a:schemeClr val="bg1"/>
              </a:solidFill>
            </a:endParaRPr>
          </a:p>
        </p:txBody>
      </p:sp>
      <p:sp>
        <p:nvSpPr>
          <p:cNvPr id="31748"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1749" name="Rectangle 2"/>
          <p:cNvSpPr>
            <a:spLocks noGrp="1" noChangeArrowheads="1"/>
          </p:cNvSpPr>
          <p:nvPr>
            <p:ph type="title"/>
          </p:nvPr>
        </p:nvSpPr>
        <p:spPr>
          <a:xfrm>
            <a:off x="241300" y="107950"/>
            <a:ext cx="7048500" cy="609600"/>
          </a:xfrm>
        </p:spPr>
        <p:txBody>
          <a:bodyPr/>
          <a:lstStyle/>
          <a:p>
            <a:pPr eaLnBrk="1" hangingPunct="1"/>
            <a:r>
              <a:rPr lang="en-GB" sz="2000" dirty="0"/>
              <a:t>Total MARKET returns depend on Luck: </a:t>
            </a:r>
          </a:p>
        </p:txBody>
      </p:sp>
      <p:pic>
        <p:nvPicPr>
          <p:cNvPr id="3175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 y="849313"/>
            <a:ext cx="749300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4"/>
          <p:cNvSpPr txBox="1">
            <a:spLocks noChangeArrowheads="1"/>
          </p:cNvSpPr>
          <p:nvPr/>
        </p:nvSpPr>
        <p:spPr bwMode="auto">
          <a:xfrm>
            <a:off x="795338" y="793750"/>
            <a:ext cx="156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No Learning</a:t>
            </a:r>
          </a:p>
        </p:txBody>
      </p:sp>
      <p:sp>
        <p:nvSpPr>
          <p:cNvPr id="31752" name="Text Box 5"/>
          <p:cNvSpPr txBox="1">
            <a:spLocks noChangeArrowheads="1"/>
          </p:cNvSpPr>
          <p:nvPr/>
        </p:nvSpPr>
        <p:spPr bwMode="auto">
          <a:xfrm>
            <a:off x="5211763" y="717550"/>
            <a:ext cx="2446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Imitate the Winner </a:t>
            </a:r>
          </a:p>
        </p:txBody>
      </p:sp>
      <p:sp>
        <p:nvSpPr>
          <p:cNvPr id="31753" name="Text Box 6"/>
          <p:cNvSpPr txBox="1">
            <a:spLocks noChangeArrowheads="1"/>
          </p:cNvSpPr>
          <p:nvPr/>
        </p:nvSpPr>
        <p:spPr bwMode="auto">
          <a:xfrm>
            <a:off x="1179513" y="3562350"/>
            <a:ext cx="2941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All Learn by Experiment</a:t>
            </a:r>
          </a:p>
        </p:txBody>
      </p:sp>
      <p:sp>
        <p:nvSpPr>
          <p:cNvPr id="31754" name="Text Box 7"/>
          <p:cNvSpPr txBox="1">
            <a:spLocks noChangeArrowheads="1"/>
          </p:cNvSpPr>
          <p:nvPr/>
        </p:nvSpPr>
        <p:spPr bwMode="auto">
          <a:xfrm>
            <a:off x="5373688" y="3536950"/>
            <a:ext cx="2297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Diverse Strategies</a:t>
            </a:r>
          </a:p>
        </p:txBody>
      </p:sp>
      <p:sp>
        <p:nvSpPr>
          <p:cNvPr id="31755" name="Text Box 8"/>
          <p:cNvSpPr txBox="1">
            <a:spLocks noChangeArrowheads="1"/>
          </p:cNvSpPr>
          <p:nvPr/>
        </p:nvSpPr>
        <p:spPr bwMode="auto">
          <a:xfrm>
            <a:off x="3825875" y="15938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Luck</a:t>
            </a:r>
          </a:p>
        </p:txBody>
      </p:sp>
      <p:sp>
        <p:nvSpPr>
          <p:cNvPr id="31756" name="Line 9"/>
          <p:cNvSpPr>
            <a:spLocks noChangeShapeType="1"/>
          </p:cNvSpPr>
          <p:nvPr/>
        </p:nvSpPr>
        <p:spPr bwMode="auto">
          <a:xfrm flipH="1" flipV="1">
            <a:off x="3505200" y="1752600"/>
            <a:ext cx="419100" cy="63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en-GB"/>
          </a:p>
        </p:txBody>
      </p:sp>
      <p:sp>
        <p:nvSpPr>
          <p:cNvPr id="31757" name="Line 10"/>
          <p:cNvSpPr>
            <a:spLocks noChangeShapeType="1"/>
          </p:cNvSpPr>
          <p:nvPr/>
        </p:nvSpPr>
        <p:spPr bwMode="auto">
          <a:xfrm flipH="1">
            <a:off x="3594100" y="1892300"/>
            <a:ext cx="444500" cy="142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spAutoFit/>
          </a:bodyPr>
          <a:lstStyle/>
          <a:p>
            <a:endParaRPr lang="en-GB"/>
          </a:p>
        </p:txBody>
      </p:sp>
      <p:sp>
        <p:nvSpPr>
          <p:cNvPr id="31758" name="Text Box 11"/>
          <p:cNvSpPr txBox="1">
            <a:spLocks noChangeArrowheads="1"/>
          </p:cNvSpPr>
          <p:nvPr/>
        </p:nvSpPr>
        <p:spPr bwMode="auto">
          <a:xfrm>
            <a:off x="7546975" y="16065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Luck</a:t>
            </a:r>
          </a:p>
        </p:txBody>
      </p:sp>
      <p:sp>
        <p:nvSpPr>
          <p:cNvPr id="31759" name="Line 12"/>
          <p:cNvSpPr>
            <a:spLocks noChangeShapeType="1"/>
          </p:cNvSpPr>
          <p:nvPr/>
        </p:nvSpPr>
        <p:spPr bwMode="auto">
          <a:xfrm flipH="1" flipV="1">
            <a:off x="7289800" y="1727200"/>
            <a:ext cx="279400" cy="10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p>
        </p:txBody>
      </p:sp>
      <p:sp>
        <p:nvSpPr>
          <p:cNvPr id="31760" name="Line 13"/>
          <p:cNvSpPr>
            <a:spLocks noChangeShapeType="1"/>
          </p:cNvSpPr>
          <p:nvPr/>
        </p:nvSpPr>
        <p:spPr bwMode="auto">
          <a:xfrm flipH="1">
            <a:off x="7289800" y="1930400"/>
            <a:ext cx="381000" cy="1333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p>
        </p:txBody>
      </p:sp>
      <p:sp>
        <p:nvSpPr>
          <p:cNvPr id="31761" name="Text Box 14"/>
          <p:cNvSpPr txBox="1">
            <a:spLocks noChangeArrowheads="1"/>
          </p:cNvSpPr>
          <p:nvPr/>
        </p:nvSpPr>
        <p:spPr bwMode="auto">
          <a:xfrm>
            <a:off x="3863975" y="43370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Luck</a:t>
            </a:r>
          </a:p>
        </p:txBody>
      </p:sp>
      <p:sp>
        <p:nvSpPr>
          <p:cNvPr id="31762" name="Line 15"/>
          <p:cNvSpPr>
            <a:spLocks noChangeShapeType="1"/>
          </p:cNvSpPr>
          <p:nvPr/>
        </p:nvSpPr>
        <p:spPr bwMode="auto">
          <a:xfrm flipH="1">
            <a:off x="3530600" y="4533900"/>
            <a:ext cx="317500" cy="88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p>
        </p:txBody>
      </p:sp>
      <p:sp>
        <p:nvSpPr>
          <p:cNvPr id="31763" name="Line 16"/>
          <p:cNvSpPr>
            <a:spLocks noChangeShapeType="1"/>
          </p:cNvSpPr>
          <p:nvPr/>
        </p:nvSpPr>
        <p:spPr bwMode="auto">
          <a:xfrm flipH="1">
            <a:off x="3568700" y="4635500"/>
            <a:ext cx="381000"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p>
        </p:txBody>
      </p:sp>
      <p:sp>
        <p:nvSpPr>
          <p:cNvPr id="31764" name="Text Box 17"/>
          <p:cNvSpPr txBox="1">
            <a:spLocks noChangeArrowheads="1"/>
          </p:cNvSpPr>
          <p:nvPr/>
        </p:nvSpPr>
        <p:spPr bwMode="auto">
          <a:xfrm>
            <a:off x="7775575" y="43116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a:t>Luck</a:t>
            </a:r>
          </a:p>
        </p:txBody>
      </p:sp>
      <p:sp>
        <p:nvSpPr>
          <p:cNvPr id="31765" name="Line 18"/>
          <p:cNvSpPr>
            <a:spLocks noChangeShapeType="1"/>
          </p:cNvSpPr>
          <p:nvPr/>
        </p:nvSpPr>
        <p:spPr bwMode="auto">
          <a:xfrm flipH="1">
            <a:off x="7645400" y="4546600"/>
            <a:ext cx="1778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p>
        </p:txBody>
      </p:sp>
      <p:sp>
        <p:nvSpPr>
          <p:cNvPr id="31766" name="Line 19"/>
          <p:cNvSpPr>
            <a:spLocks noChangeShapeType="1"/>
          </p:cNvSpPr>
          <p:nvPr/>
        </p:nvSpPr>
        <p:spPr bwMode="auto">
          <a:xfrm flipH="1">
            <a:off x="7696200" y="4660900"/>
            <a:ext cx="241300" cy="138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spAutoFit/>
          </a:bodyPr>
          <a:lstStyle/>
          <a:p>
            <a:endParaRPr lang="en-GB"/>
          </a:p>
        </p:txBody>
      </p:sp>
      <p:sp>
        <p:nvSpPr>
          <p:cNvPr id="2" name="TextBox 1"/>
          <p:cNvSpPr txBox="1"/>
          <p:nvPr/>
        </p:nvSpPr>
        <p:spPr>
          <a:xfrm>
            <a:off x="2042248" y="3670479"/>
            <a:ext cx="5618846" cy="1175706"/>
          </a:xfrm>
          <a:prstGeom prst="rect">
            <a:avLst/>
          </a:prstGeom>
          <a:solidFill>
            <a:srgbClr val="92D050"/>
          </a:solidFill>
          <a:ln>
            <a:solidFill>
              <a:schemeClr val="tx1"/>
            </a:solidFill>
          </a:ln>
        </p:spPr>
        <p:txBody>
          <a:bodyPr wrap="none" rtlCol="0">
            <a:spAutoFit/>
          </a:bodyPr>
          <a:lstStyle/>
          <a:p>
            <a:pPr algn="ctr"/>
            <a:r>
              <a:rPr lang="en-GB" sz="3200" b="1" dirty="0"/>
              <a:t>Path and Meta-strategy</a:t>
            </a:r>
          </a:p>
          <a:p>
            <a:pPr algn="ctr"/>
            <a:r>
              <a:rPr lang="en-GB" sz="3200" b="1" dirty="0"/>
              <a:t>dependent </a:t>
            </a:r>
          </a:p>
        </p:txBody>
      </p:sp>
    </p:spTree>
    <p:extLst>
      <p:ext uri="{BB962C8B-B14F-4D97-AF65-F5344CB8AC3E}">
        <p14:creationId xmlns:p14="http://schemas.microsoft.com/office/powerpoint/2010/main" val="30002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a:t>Performance for 10 different random sequences</a:t>
            </a:r>
          </a:p>
        </p:txBody>
      </p:sp>
      <p:sp>
        <p:nvSpPr>
          <p:cNvPr id="32771"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73D79877-6F3E-4F8E-A6D0-B0E1351E94C9}" type="slidenum">
              <a:rPr lang="en-GB" smtClean="0">
                <a:solidFill>
                  <a:schemeClr val="bg1"/>
                </a:solidFill>
              </a:rPr>
              <a:pPr>
                <a:spcBef>
                  <a:spcPct val="0"/>
                </a:spcBef>
                <a:buClrTx/>
              </a:pPr>
              <a:t>17</a:t>
            </a:fld>
            <a:endParaRPr lang="en-GB">
              <a:solidFill>
                <a:schemeClr val="bg1"/>
              </a:solidFill>
            </a:endParaRPr>
          </a:p>
        </p:txBody>
      </p:sp>
      <p:sp>
        <p:nvSpPr>
          <p:cNvPr id="32772"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98766335-9E6A-4CC8-AAA3-1FE5490A0FE8}" type="datetime3">
              <a:rPr lang="en-GB" smtClean="0">
                <a:solidFill>
                  <a:schemeClr val="bg1"/>
                </a:solidFill>
              </a:rPr>
              <a:pPr>
                <a:spcBef>
                  <a:spcPct val="0"/>
                </a:spcBef>
                <a:buClrTx/>
              </a:pPr>
              <a:t>6 October, 2016</a:t>
            </a:fld>
            <a:endParaRPr lang="en-GB">
              <a:solidFill>
                <a:schemeClr val="bg1"/>
              </a:solidFill>
            </a:endParaRPr>
          </a:p>
        </p:txBody>
      </p:sp>
      <p:sp>
        <p:nvSpPr>
          <p:cNvPr id="32773"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2774" name="TextBox 8"/>
          <p:cNvSpPr txBox="1">
            <a:spLocks noChangeArrowheads="1"/>
          </p:cNvSpPr>
          <p:nvPr/>
        </p:nvSpPr>
        <p:spPr bwMode="auto">
          <a:xfrm>
            <a:off x="5238750" y="1066800"/>
            <a:ext cx="38639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Running 10 different random</a:t>
            </a:r>
          </a:p>
          <a:p>
            <a:pPr eaLnBrk="1" hangingPunct="1"/>
            <a:r>
              <a:rPr lang="en-GB"/>
              <a:t>Sequences confirms the Result:</a:t>
            </a:r>
          </a:p>
          <a:p>
            <a:pPr eaLnBrk="1" hangingPunct="1">
              <a:buFont typeface="Wingdings" pitchFamily="2" charset="2"/>
              <a:buChar char="§"/>
            </a:pPr>
            <a:r>
              <a:rPr lang="en-GB"/>
              <a:t> Learning wins</a:t>
            </a:r>
          </a:p>
          <a:p>
            <a:pPr eaLnBrk="1" hangingPunct="1">
              <a:buFont typeface="Wingdings" pitchFamily="2" charset="2"/>
              <a:buChar char="§"/>
            </a:pPr>
            <a:r>
              <a:rPr lang="en-GB"/>
              <a:t> Darwinists second</a:t>
            </a:r>
          </a:p>
          <a:p>
            <a:pPr eaLnBrk="1" hangingPunct="1">
              <a:buFont typeface="Wingdings" pitchFamily="2" charset="2"/>
              <a:buChar char="§"/>
            </a:pPr>
            <a:r>
              <a:rPr lang="en-GB"/>
              <a:t> Imitation last </a:t>
            </a:r>
          </a:p>
        </p:txBody>
      </p:sp>
      <p:sp>
        <p:nvSpPr>
          <p:cNvPr id="32775" name="TextBox 9"/>
          <p:cNvSpPr txBox="1">
            <a:spLocks noChangeArrowheads="1"/>
          </p:cNvSpPr>
          <p:nvPr/>
        </p:nvSpPr>
        <p:spPr bwMode="auto">
          <a:xfrm>
            <a:off x="474663" y="4424363"/>
            <a:ext cx="37306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The result is PROBABILISTIC!</a:t>
            </a:r>
          </a:p>
          <a:p>
            <a:pPr eaLnBrk="1" hangingPunct="1"/>
            <a:r>
              <a:rPr lang="en-GB"/>
              <a:t>However, on average, the best</a:t>
            </a:r>
          </a:p>
          <a:p>
            <a:pPr eaLnBrk="1" hangingPunct="1"/>
            <a:r>
              <a:rPr lang="en-GB"/>
              <a:t>Advice is to be a LEARNER </a:t>
            </a:r>
          </a:p>
        </p:txBody>
      </p:sp>
      <p:pic>
        <p:nvPicPr>
          <p:cNvPr id="3277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782638"/>
            <a:ext cx="461645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3792538"/>
            <a:ext cx="41735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Box 5"/>
          <p:cNvSpPr txBox="1">
            <a:spLocks noChangeArrowheads="1"/>
          </p:cNvSpPr>
          <p:nvPr/>
        </p:nvSpPr>
        <p:spPr bwMode="auto">
          <a:xfrm>
            <a:off x="815975" y="3808413"/>
            <a:ext cx="340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800" b="1">
                <a:solidFill>
                  <a:srgbClr val="FF0000"/>
                </a:solidFill>
              </a:rPr>
              <a:t>LUCK MATTERS!</a:t>
            </a:r>
          </a:p>
        </p:txBody>
      </p:sp>
    </p:spTree>
    <p:extLst>
      <p:ext uri="{BB962C8B-B14F-4D97-AF65-F5344CB8AC3E}">
        <p14:creationId xmlns:p14="http://schemas.microsoft.com/office/powerpoint/2010/main" val="300561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832E0638-ABFC-432B-998C-82C05F761E45}" type="slidenum">
              <a:rPr lang="en-GB" smtClean="0">
                <a:solidFill>
                  <a:schemeClr val="bg1"/>
                </a:solidFill>
              </a:rPr>
              <a:pPr>
                <a:spcBef>
                  <a:spcPct val="0"/>
                </a:spcBef>
                <a:buClrTx/>
              </a:pPr>
              <a:t>18</a:t>
            </a:fld>
            <a:endParaRPr lang="en-GB">
              <a:solidFill>
                <a:schemeClr val="bg1"/>
              </a:solidFill>
            </a:endParaRPr>
          </a:p>
        </p:txBody>
      </p:sp>
      <p:sp>
        <p:nvSpPr>
          <p:cNvPr id="33795"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53DD1BD9-246E-480F-A6BD-B2EA4343F3B3}" type="datetime3">
              <a:rPr lang="en-GB" smtClean="0">
                <a:solidFill>
                  <a:schemeClr val="bg1"/>
                </a:solidFill>
              </a:rPr>
              <a:pPr>
                <a:spcBef>
                  <a:spcPct val="0"/>
                </a:spcBef>
                <a:buClrTx/>
              </a:pPr>
              <a:t>6 October, 2016</a:t>
            </a:fld>
            <a:endParaRPr lang="en-GB">
              <a:solidFill>
                <a:schemeClr val="bg1"/>
              </a:solidFill>
            </a:endParaRPr>
          </a:p>
        </p:txBody>
      </p:sp>
      <p:sp>
        <p:nvSpPr>
          <p:cNvPr id="33796"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3797" name="Rectangle 2"/>
          <p:cNvSpPr>
            <a:spLocks noGrp="1" noChangeArrowheads="1"/>
          </p:cNvSpPr>
          <p:nvPr>
            <p:ph type="title"/>
          </p:nvPr>
        </p:nvSpPr>
        <p:spPr/>
        <p:txBody>
          <a:bodyPr/>
          <a:lstStyle/>
          <a:p>
            <a:pPr eaLnBrk="1" hangingPunct="1"/>
            <a:r>
              <a:rPr lang="en-GB" dirty="0"/>
              <a:t>Markets are a Theatre of Learning:</a:t>
            </a:r>
          </a:p>
        </p:txBody>
      </p:sp>
      <p:sp>
        <p:nvSpPr>
          <p:cNvPr id="751619" name="Rectangle 3"/>
          <p:cNvSpPr>
            <a:spLocks noGrp="1" noChangeArrowheads="1"/>
          </p:cNvSpPr>
          <p:nvPr>
            <p:ph type="body" idx="1"/>
          </p:nvPr>
        </p:nvSpPr>
        <p:spPr>
          <a:xfrm>
            <a:off x="685800" y="889000"/>
            <a:ext cx="7772400" cy="5384800"/>
          </a:xfrm>
        </p:spPr>
        <p:txBody>
          <a:bodyPr/>
          <a:lstStyle/>
          <a:p>
            <a:pPr eaLnBrk="1" hangingPunct="1"/>
            <a:r>
              <a:rPr lang="en-GB" sz="2200" dirty="0"/>
              <a:t>There is NO INVISIBLE HAND. For a given POTENTIAL market the number and strategies of firms that actually emerge </a:t>
            </a:r>
            <a:r>
              <a:rPr lang="en-GB" sz="2200" b="1" dirty="0">
                <a:solidFill>
                  <a:srgbClr val="FF0000"/>
                </a:solidFill>
              </a:rPr>
              <a:t>depends on LUCK!!!!!!!</a:t>
            </a:r>
          </a:p>
          <a:p>
            <a:pPr eaLnBrk="1" hangingPunct="1"/>
            <a:endParaRPr lang="en-GB" sz="2200" dirty="0"/>
          </a:p>
          <a:p>
            <a:pPr eaLnBrk="1" hangingPunct="1">
              <a:spcBef>
                <a:spcPct val="0"/>
              </a:spcBef>
            </a:pPr>
            <a:r>
              <a:rPr lang="en-GB" sz="2200" dirty="0">
                <a:solidFill>
                  <a:srgbClr val="FF0000"/>
                </a:solidFill>
              </a:rPr>
              <a:t>Learning</a:t>
            </a:r>
            <a:r>
              <a:rPr lang="en-GB" sz="2200" dirty="0"/>
              <a:t> by experiment is the best </a:t>
            </a:r>
            <a:r>
              <a:rPr lang="en-GB" sz="2200" b="1" dirty="0">
                <a:solidFill>
                  <a:srgbClr val="FF0000"/>
                </a:solidFill>
              </a:rPr>
              <a:t>meta-strategy</a:t>
            </a:r>
            <a:r>
              <a:rPr lang="en-GB" sz="2200" dirty="0"/>
              <a:t>, Learners tend to keep apart. </a:t>
            </a:r>
            <a:r>
              <a:rPr lang="en-GB" sz="2200" dirty="0">
                <a:solidFill>
                  <a:srgbClr val="FF0000"/>
                </a:solidFill>
              </a:rPr>
              <a:t>Darwinists</a:t>
            </a:r>
            <a:r>
              <a:rPr lang="en-GB" sz="2200" dirty="0"/>
              <a:t> (intuitive leap) are next best. </a:t>
            </a:r>
            <a:r>
              <a:rPr lang="en-GB" sz="2200" dirty="0">
                <a:solidFill>
                  <a:srgbClr val="FF0000"/>
                </a:solidFill>
              </a:rPr>
              <a:t>Imitators</a:t>
            </a:r>
            <a:r>
              <a:rPr lang="en-GB" sz="2200" dirty="0"/>
              <a:t> do worst! They arrive ‘late’ at a point of maximum competition</a:t>
            </a:r>
          </a:p>
          <a:p>
            <a:pPr eaLnBrk="1" hangingPunct="1">
              <a:lnSpc>
                <a:spcPct val="80000"/>
              </a:lnSpc>
            </a:pPr>
            <a:endParaRPr lang="en-GB" sz="2200" dirty="0"/>
          </a:p>
          <a:p>
            <a:pPr eaLnBrk="1" hangingPunct="1"/>
            <a:r>
              <a:rPr lang="en-GB" sz="2200" dirty="0"/>
              <a:t>Some risk takers are needed for market evolution - Schumpeter was right! Markets structures do not reflect </a:t>
            </a:r>
            <a:r>
              <a:rPr lang="en-GB" sz="2200" dirty="0">
                <a:solidFill>
                  <a:srgbClr val="FF0000"/>
                </a:solidFill>
              </a:rPr>
              <a:t>RATIONAL</a:t>
            </a:r>
            <a:r>
              <a:rPr lang="en-GB" sz="2200" dirty="0"/>
              <a:t> behaviour, but arise when self-belief gets lucky   </a:t>
            </a:r>
          </a:p>
        </p:txBody>
      </p:sp>
    </p:spTree>
    <p:extLst>
      <p:ext uri="{BB962C8B-B14F-4D97-AF65-F5344CB8AC3E}">
        <p14:creationId xmlns:p14="http://schemas.microsoft.com/office/powerpoint/2010/main" val="17175391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16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1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F459CE7D-F5B2-4923-A786-2BC8441D275D}" type="slidenum">
              <a:rPr lang="en-GB" smtClean="0">
                <a:solidFill>
                  <a:schemeClr val="bg1"/>
                </a:solidFill>
              </a:rPr>
              <a:pPr>
                <a:spcBef>
                  <a:spcPct val="0"/>
                </a:spcBef>
                <a:buClrTx/>
              </a:pPr>
              <a:t>19</a:t>
            </a:fld>
            <a:endParaRPr lang="en-GB">
              <a:solidFill>
                <a:schemeClr val="bg1"/>
              </a:solidFill>
            </a:endParaRPr>
          </a:p>
        </p:txBody>
      </p:sp>
      <p:sp>
        <p:nvSpPr>
          <p:cNvPr id="34819"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DD135AF6-6433-4E0F-965F-9495CAD28B02}" type="datetime3">
              <a:rPr lang="en-GB" smtClean="0">
                <a:solidFill>
                  <a:schemeClr val="bg1"/>
                </a:solidFill>
              </a:rPr>
              <a:pPr>
                <a:spcBef>
                  <a:spcPct val="0"/>
                </a:spcBef>
                <a:buClrTx/>
              </a:pPr>
              <a:t>6 October, 2016</a:t>
            </a:fld>
            <a:endParaRPr lang="en-GB">
              <a:solidFill>
                <a:schemeClr val="bg1"/>
              </a:solidFill>
            </a:endParaRPr>
          </a:p>
        </p:txBody>
      </p:sp>
      <p:sp>
        <p:nvSpPr>
          <p:cNvPr id="34820"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4821" name="Rectangle 2"/>
          <p:cNvSpPr>
            <a:spLocks noGrp="1" noChangeArrowheads="1"/>
          </p:cNvSpPr>
          <p:nvPr>
            <p:ph type="title"/>
          </p:nvPr>
        </p:nvSpPr>
        <p:spPr>
          <a:xfrm>
            <a:off x="368300" y="76200"/>
            <a:ext cx="7010400" cy="609600"/>
          </a:xfrm>
        </p:spPr>
        <p:txBody>
          <a:bodyPr/>
          <a:lstStyle/>
          <a:p>
            <a:pPr eaLnBrk="1" hangingPunct="1"/>
            <a:r>
              <a:rPr lang="en-GB" sz="2800" dirty="0"/>
              <a:t>Evolution of Organizational Structure:</a:t>
            </a:r>
          </a:p>
        </p:txBody>
      </p:sp>
      <p:sp>
        <p:nvSpPr>
          <p:cNvPr id="856067" name="Rectangle 3"/>
          <p:cNvSpPr>
            <a:spLocks noGrp="1" noChangeArrowheads="1"/>
          </p:cNvSpPr>
          <p:nvPr>
            <p:ph type="body" idx="1"/>
          </p:nvPr>
        </p:nvSpPr>
        <p:spPr>
          <a:xfrm>
            <a:off x="685800" y="838200"/>
            <a:ext cx="7962900" cy="4648200"/>
          </a:xfrm>
        </p:spPr>
        <p:txBody>
          <a:bodyPr/>
          <a:lstStyle/>
          <a:p>
            <a:pPr eaLnBrk="1" hangingPunct="1"/>
            <a:r>
              <a:rPr lang="en-GB" sz="2000"/>
              <a:t>How do organizations evolve? Partly, as “bundles” of working practices</a:t>
            </a:r>
            <a:r>
              <a:rPr lang="en-GB" sz="2000">
                <a:solidFill>
                  <a:srgbClr val="FF0000"/>
                </a:solidFill>
              </a:rPr>
              <a:t> </a:t>
            </a:r>
            <a:endParaRPr lang="en-GB" sz="2000"/>
          </a:p>
          <a:p>
            <a:pPr eaLnBrk="1" hangingPunct="1"/>
            <a:endParaRPr lang="en-GB" sz="2000"/>
          </a:p>
          <a:p>
            <a:pPr eaLnBrk="1" hangingPunct="1"/>
            <a:r>
              <a:rPr lang="en-GB" sz="2000"/>
              <a:t>Look at auto- manufacturing like this (McKelvey, McCarthy et al.). Cladistics of Organisations – history of successive  “invasions” of organizations by new practices and ideas. </a:t>
            </a:r>
          </a:p>
          <a:p>
            <a:pPr eaLnBrk="1" hangingPunct="1"/>
            <a:endParaRPr lang="en-GB" sz="2000"/>
          </a:p>
          <a:p>
            <a:pPr eaLnBrk="1" hangingPunct="1"/>
            <a:r>
              <a:rPr lang="en-GB" sz="2000"/>
              <a:t>Innovations in practice become routines as in Nelson &amp; Winter view.</a:t>
            </a:r>
          </a:p>
          <a:p>
            <a:pPr eaLnBrk="1" hangingPunct="1"/>
            <a:endParaRPr lang="en-GB" sz="2000"/>
          </a:p>
          <a:p>
            <a:pPr eaLnBrk="1" hangingPunct="1"/>
            <a:r>
              <a:rPr lang="en-GB" sz="2000"/>
              <a:t>Complexity allows us to model </a:t>
            </a:r>
            <a:r>
              <a:rPr lang="en-GB" sz="2000">
                <a:solidFill>
                  <a:srgbClr val="FF0000"/>
                </a:solidFill>
              </a:rPr>
              <a:t>organisational evolution as bundles of practices</a:t>
            </a:r>
            <a:r>
              <a:rPr lang="en-GB" sz="2000"/>
              <a:t>, where the competitive performance depends on the synergy or conflict of its practices </a:t>
            </a:r>
          </a:p>
        </p:txBody>
      </p:sp>
      <p:sp>
        <p:nvSpPr>
          <p:cNvPr id="34823" name="Text Box 4"/>
          <p:cNvSpPr txBox="1">
            <a:spLocks noChangeArrowheads="1"/>
          </p:cNvSpPr>
          <p:nvPr/>
        </p:nvSpPr>
        <p:spPr bwMode="auto">
          <a:xfrm>
            <a:off x="1431925" y="5726113"/>
            <a:ext cx="55832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lgn="ctr">
              <a:spcBef>
                <a:spcPct val="0"/>
              </a:spcBef>
              <a:buClrTx/>
            </a:pPr>
            <a:r>
              <a:rPr lang="en-GB" sz="1400" b="1">
                <a:latin typeface="Arial" pitchFamily="34" charset="0"/>
              </a:rPr>
              <a:t>NEXSUS: work involving Cranfield and Jim Baldwin at Sheffield,</a:t>
            </a:r>
          </a:p>
          <a:p>
            <a:pPr algn="ctr">
              <a:spcBef>
                <a:spcPct val="0"/>
              </a:spcBef>
              <a:buClrTx/>
            </a:pPr>
            <a:r>
              <a:rPr lang="en-GB" sz="1400" b="1">
                <a:latin typeface="Arial" pitchFamily="34" charset="0"/>
              </a:rPr>
              <a:t> Inst of Mechanical Engineering</a:t>
            </a:r>
          </a:p>
        </p:txBody>
      </p:sp>
    </p:spTree>
    <p:extLst>
      <p:ext uri="{BB962C8B-B14F-4D97-AF65-F5344CB8AC3E}">
        <p14:creationId xmlns:p14="http://schemas.microsoft.com/office/powerpoint/2010/main" val="251542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60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60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56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Edmund Burke and the French Revolution:</a:t>
            </a:r>
          </a:p>
        </p:txBody>
      </p:sp>
      <p:sp>
        <p:nvSpPr>
          <p:cNvPr id="3" name="Content Placeholder 2"/>
          <p:cNvSpPr>
            <a:spLocks noGrp="1"/>
          </p:cNvSpPr>
          <p:nvPr>
            <p:ph idx="1"/>
          </p:nvPr>
        </p:nvSpPr>
        <p:spPr>
          <a:xfrm>
            <a:off x="304800" y="838200"/>
            <a:ext cx="8610600" cy="5020733"/>
          </a:xfrm>
        </p:spPr>
        <p:txBody>
          <a:bodyPr/>
          <a:lstStyle/>
          <a:p>
            <a:pPr marL="0" indent="0">
              <a:buNone/>
            </a:pPr>
            <a:r>
              <a:rPr lang="en-GB" sz="2000" dirty="0"/>
              <a:t>In </a:t>
            </a:r>
            <a:r>
              <a:rPr lang="en-GB" sz="2000" b="1" dirty="0">
                <a:solidFill>
                  <a:srgbClr val="FF0000"/>
                </a:solidFill>
              </a:rPr>
              <a:t>1790</a:t>
            </a:r>
            <a:r>
              <a:rPr lang="en-GB" sz="2000" dirty="0"/>
              <a:t> Edmund Burke said: </a:t>
            </a:r>
          </a:p>
          <a:p>
            <a:r>
              <a:rPr lang="en-GB" sz="1800" dirty="0"/>
              <a:t>A developed society is so complex that a single mind cannot possibly understand it. It has come into being over many generations through numberless acts of initiative and organization on the part of individuals and groups who have had to cope with reality. Its institutions and arrangements embody innumerable choices and decisions, balanced judgements arrived at through experience, preferences based on knowledge. </a:t>
            </a:r>
          </a:p>
          <a:p>
            <a:endParaRPr lang="en-GB" sz="1800" dirty="0"/>
          </a:p>
          <a:p>
            <a:r>
              <a:rPr lang="en-GB" sz="1800" dirty="0"/>
              <a:t>The whole thing is like a vast and complex organism; and it changes organically developing new capacities in response to need, and perpetually adapting to ever-changing circumstances. It is not at all like a machine which can be built from scratch from a blueprint, and whose working parts can be removed and replaced at will. Neither in theory nor in practice could any one political thinker or any small group of political leaders wipe out a developed society and replace it with one that was adequate.</a:t>
            </a:r>
            <a:r>
              <a:rPr lang="en-GB" sz="2000" dirty="0"/>
              <a:t>    </a:t>
            </a:r>
          </a:p>
        </p:txBody>
      </p:sp>
      <p:sp>
        <p:nvSpPr>
          <p:cNvPr id="4" name="Slide Number Placeholder 3"/>
          <p:cNvSpPr>
            <a:spLocks noGrp="1"/>
          </p:cNvSpPr>
          <p:nvPr>
            <p:ph type="sldNum" sz="quarter" idx="10"/>
          </p:nvPr>
        </p:nvSpPr>
        <p:spPr/>
        <p:txBody>
          <a:bodyPr/>
          <a:lstStyle/>
          <a:p>
            <a:r>
              <a:rPr lang="en-GB"/>
              <a:t>Page </a:t>
            </a:r>
            <a:fld id="{50066F2F-C92F-4A3B-B033-E840BB131B03}" type="slidenum">
              <a:rPr lang="en-GB" smtClean="0"/>
              <a:pPr/>
              <a:t>2</a:t>
            </a:fld>
            <a:endParaRPr lang="en-GB"/>
          </a:p>
        </p:txBody>
      </p:sp>
      <p:sp>
        <p:nvSpPr>
          <p:cNvPr id="5" name="Date Placeholder 4"/>
          <p:cNvSpPr>
            <a:spLocks noGrp="1"/>
          </p:cNvSpPr>
          <p:nvPr>
            <p:ph type="dt" sz="half" idx="11"/>
          </p:nvPr>
        </p:nvSpPr>
        <p:spPr/>
        <p:txBody>
          <a:bodyPr/>
          <a:lstStyle/>
          <a:p>
            <a:fld id="{43F790DD-CC67-45A2-B002-8343FBB5EE67}"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
        <p:nvSpPr>
          <p:cNvPr id="7" name="TextBox 6"/>
          <p:cNvSpPr txBox="1"/>
          <p:nvPr/>
        </p:nvSpPr>
        <p:spPr>
          <a:xfrm>
            <a:off x="1982462" y="5989651"/>
            <a:ext cx="5799986" cy="369332"/>
          </a:xfrm>
          <a:prstGeom prst="rect">
            <a:avLst/>
          </a:prstGeom>
          <a:noFill/>
        </p:spPr>
        <p:txBody>
          <a:bodyPr wrap="none" rtlCol="0">
            <a:spAutoFit/>
          </a:bodyPr>
          <a:lstStyle/>
          <a:p>
            <a:r>
              <a:rPr lang="en-GB" b="1" dirty="0">
                <a:solidFill>
                  <a:srgbClr val="FF0000"/>
                </a:solidFill>
              </a:rPr>
              <a:t>But if people have nothing to lose, then……</a:t>
            </a:r>
          </a:p>
        </p:txBody>
      </p:sp>
    </p:spTree>
    <p:extLst>
      <p:ext uri="{BB962C8B-B14F-4D97-AF65-F5344CB8AC3E}">
        <p14:creationId xmlns:p14="http://schemas.microsoft.com/office/powerpoint/2010/main" val="75239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93C587D1-66BD-4522-B501-F3A34C8D44F4}" type="slidenum">
              <a:rPr lang="en-GB" smtClean="0">
                <a:solidFill>
                  <a:schemeClr val="bg1"/>
                </a:solidFill>
              </a:rPr>
              <a:pPr>
                <a:spcBef>
                  <a:spcPct val="0"/>
                </a:spcBef>
                <a:buClrTx/>
              </a:pPr>
              <a:t>20</a:t>
            </a:fld>
            <a:endParaRPr lang="en-GB">
              <a:solidFill>
                <a:schemeClr val="bg1"/>
              </a:solidFill>
            </a:endParaRPr>
          </a:p>
        </p:txBody>
      </p:sp>
      <p:sp>
        <p:nvSpPr>
          <p:cNvPr id="35843"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E90FB100-B68E-497A-A1A1-2FED1F6BB8BD}" type="datetime3">
              <a:rPr lang="en-GB" smtClean="0">
                <a:solidFill>
                  <a:schemeClr val="bg1"/>
                </a:solidFill>
              </a:rPr>
              <a:pPr>
                <a:spcBef>
                  <a:spcPct val="0"/>
                </a:spcBef>
                <a:buClrTx/>
              </a:pPr>
              <a:t>6 October, 2016</a:t>
            </a:fld>
            <a:endParaRPr lang="en-GB">
              <a:solidFill>
                <a:schemeClr val="bg1"/>
              </a:solidFill>
            </a:endParaRPr>
          </a:p>
        </p:txBody>
      </p:sp>
      <p:sp>
        <p:nvSpPr>
          <p:cNvPr id="35844"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5845" name="Rectangle 2"/>
          <p:cNvSpPr>
            <a:spLocks noGrp="1" noChangeArrowheads="1"/>
          </p:cNvSpPr>
          <p:nvPr>
            <p:ph type="title"/>
          </p:nvPr>
        </p:nvSpPr>
        <p:spPr>
          <a:xfrm>
            <a:off x="88900" y="0"/>
            <a:ext cx="7289800" cy="673100"/>
          </a:xfrm>
        </p:spPr>
        <p:txBody>
          <a:bodyPr/>
          <a:lstStyle/>
          <a:p>
            <a:pPr eaLnBrk="1" hangingPunct="1"/>
            <a:r>
              <a:rPr lang="en-US" sz="2000" dirty="0"/>
              <a:t>Evolving Dictionary of “practices” - 53 Characteristics</a:t>
            </a:r>
            <a:r>
              <a:rPr lang="en-US" sz="2800" dirty="0"/>
              <a:t> </a:t>
            </a:r>
            <a:r>
              <a:rPr lang="en-US" sz="2600" dirty="0"/>
              <a:t> </a:t>
            </a:r>
          </a:p>
        </p:txBody>
      </p:sp>
      <p:pic>
        <p:nvPicPr>
          <p:cNvPr id="358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38" y="3794125"/>
            <a:ext cx="1206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4"/>
          <p:cNvSpPr txBox="1">
            <a:spLocks noChangeArrowheads="1"/>
          </p:cNvSpPr>
          <p:nvPr/>
        </p:nvSpPr>
        <p:spPr bwMode="auto">
          <a:xfrm>
            <a:off x="877888" y="4838700"/>
            <a:ext cx="11477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lgn="ctr">
              <a:spcBef>
                <a:spcPct val="0"/>
              </a:spcBef>
              <a:buClrTx/>
            </a:pPr>
            <a:r>
              <a:rPr lang="en-GB" sz="1400" b="1">
                <a:latin typeface="Arial" pitchFamily="34" charset="0"/>
              </a:rPr>
              <a:t>4 of the </a:t>
            </a:r>
          </a:p>
          <a:p>
            <a:pPr algn="ctr">
              <a:spcBef>
                <a:spcPct val="0"/>
              </a:spcBef>
              <a:buClrTx/>
            </a:pPr>
            <a:r>
              <a:rPr lang="en-GB" sz="1400" b="1">
                <a:latin typeface="Arial" pitchFamily="34" charset="0"/>
              </a:rPr>
              <a:t>possible 53</a:t>
            </a:r>
          </a:p>
          <a:p>
            <a:pPr algn="ctr">
              <a:spcBef>
                <a:spcPct val="0"/>
              </a:spcBef>
              <a:buClrTx/>
            </a:pPr>
            <a:r>
              <a:rPr lang="en-GB" sz="1400" b="1">
                <a:latin typeface="Arial" pitchFamily="34" charset="0"/>
              </a:rPr>
              <a:t>practices</a:t>
            </a:r>
          </a:p>
        </p:txBody>
      </p:sp>
      <p:sp>
        <p:nvSpPr>
          <p:cNvPr id="35848" name="Rectangle 5"/>
          <p:cNvSpPr>
            <a:spLocks noChangeArrowheads="1"/>
          </p:cNvSpPr>
          <p:nvPr/>
        </p:nvSpPr>
        <p:spPr bwMode="auto">
          <a:xfrm>
            <a:off x="250825" y="2536825"/>
            <a:ext cx="8893175" cy="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spcBef>
                <a:spcPct val="20000"/>
              </a:spcBef>
              <a:buClr>
                <a:srgbClr val="FF3300"/>
              </a:buClr>
            </a:pPr>
            <a:endParaRPr lang="en-US"/>
          </a:p>
        </p:txBody>
      </p:sp>
      <p:pic>
        <p:nvPicPr>
          <p:cNvPr id="3584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475" y="1057275"/>
            <a:ext cx="85217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900" y="3370263"/>
            <a:ext cx="3138488" cy="25463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1" name="Text Box 8"/>
          <p:cNvSpPr txBox="1">
            <a:spLocks noChangeArrowheads="1"/>
          </p:cNvSpPr>
          <p:nvPr/>
        </p:nvSpPr>
        <p:spPr bwMode="auto">
          <a:xfrm>
            <a:off x="2684463" y="4121150"/>
            <a:ext cx="2170112" cy="1027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Pair Interaction</a:t>
            </a:r>
          </a:p>
          <a:p>
            <a:pPr eaLnBrk="1" hangingPunct="1"/>
            <a:r>
              <a:rPr lang="en-GB"/>
              <a:t>Matrix of the </a:t>
            </a:r>
          </a:p>
          <a:p>
            <a:pPr eaLnBrk="1" hangingPunct="1"/>
            <a:r>
              <a:rPr lang="en-GB"/>
              <a:t>53 x 53 practices</a:t>
            </a:r>
          </a:p>
        </p:txBody>
      </p:sp>
      <p:sp>
        <p:nvSpPr>
          <p:cNvPr id="35852" name="AutoShape 9"/>
          <p:cNvSpPr>
            <a:spLocks noChangeArrowheads="1"/>
          </p:cNvSpPr>
          <p:nvPr/>
        </p:nvSpPr>
        <p:spPr bwMode="auto">
          <a:xfrm>
            <a:off x="4746625" y="4460875"/>
            <a:ext cx="654050" cy="177800"/>
          </a:xfrm>
          <a:prstGeom prst="rightArrow">
            <a:avLst>
              <a:gd name="adj1" fmla="val 50000"/>
              <a:gd name="adj2" fmla="val 91964"/>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spcBef>
                <a:spcPct val="20000"/>
              </a:spcBef>
              <a:buClr>
                <a:srgbClr val="FF3300"/>
              </a:buClr>
            </a:pPr>
            <a:endParaRPr lang="en-US"/>
          </a:p>
        </p:txBody>
      </p:sp>
      <p:sp>
        <p:nvSpPr>
          <p:cNvPr id="35853" name="Rectangle 10"/>
          <p:cNvSpPr>
            <a:spLocks noChangeArrowheads="1"/>
          </p:cNvSpPr>
          <p:nvPr/>
        </p:nvSpPr>
        <p:spPr bwMode="auto">
          <a:xfrm>
            <a:off x="1536700" y="5830888"/>
            <a:ext cx="3670300" cy="609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20000"/>
              </a:spcBef>
              <a:buClr>
                <a:srgbClr val="FF3300"/>
              </a:buClr>
            </a:pPr>
            <a:r>
              <a:rPr lang="en-GB" sz="1000"/>
              <a:t>Patterns of potential Synergy or Conflict</a:t>
            </a:r>
          </a:p>
          <a:p>
            <a:pPr>
              <a:spcBef>
                <a:spcPct val="20000"/>
              </a:spcBef>
              <a:buClr>
                <a:srgbClr val="FF3300"/>
              </a:buClr>
            </a:pPr>
            <a:r>
              <a:rPr lang="en-GB" sz="1000"/>
              <a:t>Derived from Survey carried out by J. Baldwin</a:t>
            </a:r>
          </a:p>
          <a:p>
            <a:pPr>
              <a:spcBef>
                <a:spcPct val="20000"/>
              </a:spcBef>
              <a:buClr>
                <a:srgbClr val="FF3300"/>
              </a:buClr>
            </a:pPr>
            <a:r>
              <a:rPr lang="en-GB" sz="1000"/>
              <a:t>70 firms responded – over 700 questions each! </a:t>
            </a:r>
          </a:p>
        </p:txBody>
      </p:sp>
    </p:spTree>
    <p:extLst>
      <p:ext uri="{BB962C8B-B14F-4D97-AF65-F5344CB8AC3E}">
        <p14:creationId xmlns:p14="http://schemas.microsoft.com/office/powerpoint/2010/main" val="14670052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5BABBF1C-817B-49F2-AE9B-772997EB79CA}" type="slidenum">
              <a:rPr lang="en-GB" smtClean="0">
                <a:solidFill>
                  <a:schemeClr val="bg1"/>
                </a:solidFill>
              </a:rPr>
              <a:pPr>
                <a:spcBef>
                  <a:spcPct val="0"/>
                </a:spcBef>
                <a:buClrTx/>
              </a:pPr>
              <a:t>21</a:t>
            </a:fld>
            <a:endParaRPr lang="en-GB">
              <a:solidFill>
                <a:schemeClr val="bg1"/>
              </a:solidFill>
            </a:endParaRPr>
          </a:p>
        </p:txBody>
      </p:sp>
      <p:sp>
        <p:nvSpPr>
          <p:cNvPr id="36867"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41B2F99D-8C40-472C-8985-1B0A3514417F}" type="datetime3">
              <a:rPr lang="en-GB" smtClean="0">
                <a:solidFill>
                  <a:schemeClr val="bg1"/>
                </a:solidFill>
              </a:rPr>
              <a:pPr>
                <a:spcBef>
                  <a:spcPct val="0"/>
                </a:spcBef>
                <a:buClrTx/>
              </a:pPr>
              <a:t>6 October, 2016</a:t>
            </a:fld>
            <a:endParaRPr lang="en-GB">
              <a:solidFill>
                <a:schemeClr val="bg1"/>
              </a:solidFill>
            </a:endParaRPr>
          </a:p>
        </p:txBody>
      </p:sp>
      <p:sp>
        <p:nvSpPr>
          <p:cNvPr id="36868"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6869" name="Rectangle 2"/>
          <p:cNvSpPr>
            <a:spLocks noGrp="1" noChangeArrowheads="1"/>
          </p:cNvSpPr>
          <p:nvPr>
            <p:ph type="title"/>
          </p:nvPr>
        </p:nvSpPr>
        <p:spPr/>
        <p:txBody>
          <a:bodyPr/>
          <a:lstStyle/>
          <a:p>
            <a:pPr eaLnBrk="1" hangingPunct="1"/>
            <a:r>
              <a:rPr lang="en-GB" sz="2100" dirty="0"/>
              <a:t>Auto Manufacture: 16 Organisational Forms:</a:t>
            </a:r>
          </a:p>
        </p:txBody>
      </p:sp>
      <p:sp>
        <p:nvSpPr>
          <p:cNvPr id="36870" name="Rectangle 3"/>
          <p:cNvSpPr>
            <a:spLocks noChangeArrowheads="1"/>
          </p:cNvSpPr>
          <p:nvPr/>
        </p:nvSpPr>
        <p:spPr bwMode="auto">
          <a:xfrm>
            <a:off x="482600" y="939800"/>
            <a:ext cx="45720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defTabSz="762000" eaLnBrk="0" hangingPunct="0">
              <a:spcBef>
                <a:spcPct val="50000"/>
              </a:spcBef>
              <a:buFontTx/>
              <a:buAutoNum type="arabicPeriod"/>
            </a:pPr>
            <a:r>
              <a:rPr lang="en-US" sz="1400" b="1">
                <a:latin typeface="Arial" pitchFamily="34" charset="0"/>
              </a:rPr>
              <a:t>Ancient Craft System</a:t>
            </a:r>
          </a:p>
          <a:p>
            <a:pPr marL="457200" indent="-457200" defTabSz="762000" eaLnBrk="0" hangingPunct="0">
              <a:spcBef>
                <a:spcPct val="50000"/>
              </a:spcBef>
              <a:buFontTx/>
              <a:buAutoNum type="arabicPeriod"/>
            </a:pPr>
            <a:r>
              <a:rPr lang="en-US" sz="1400" b="1">
                <a:latin typeface="Arial" pitchFamily="34" charset="0"/>
              </a:rPr>
              <a:t>Standardised craft System</a:t>
            </a:r>
          </a:p>
          <a:p>
            <a:pPr marL="457200" indent="-457200" defTabSz="762000" eaLnBrk="0" hangingPunct="0">
              <a:spcBef>
                <a:spcPct val="50000"/>
              </a:spcBef>
              <a:buFontTx/>
              <a:buAutoNum type="arabicPeriod"/>
            </a:pPr>
            <a:r>
              <a:rPr lang="en-US" sz="1400" b="1">
                <a:latin typeface="Arial" pitchFamily="34" charset="0"/>
              </a:rPr>
              <a:t>Modern craft System</a:t>
            </a:r>
          </a:p>
          <a:p>
            <a:pPr marL="457200" indent="-457200" defTabSz="762000" eaLnBrk="0" hangingPunct="0">
              <a:spcBef>
                <a:spcPct val="50000"/>
              </a:spcBef>
              <a:buFontTx/>
              <a:buAutoNum type="arabicPeriod"/>
            </a:pPr>
            <a:r>
              <a:rPr lang="en-US" sz="1400" b="1">
                <a:latin typeface="Arial" pitchFamily="34" charset="0"/>
              </a:rPr>
              <a:t>Neocraft systems</a:t>
            </a:r>
          </a:p>
          <a:p>
            <a:pPr marL="457200" indent="-457200" defTabSz="762000" eaLnBrk="0" hangingPunct="0">
              <a:spcBef>
                <a:spcPct val="50000"/>
              </a:spcBef>
              <a:buFontTx/>
              <a:buAutoNum type="arabicPeriod"/>
            </a:pPr>
            <a:r>
              <a:rPr lang="en-US" sz="1400" b="1">
                <a:latin typeface="Arial" pitchFamily="34" charset="0"/>
              </a:rPr>
              <a:t>Flexible Manufacturing</a:t>
            </a:r>
          </a:p>
          <a:p>
            <a:pPr marL="457200" indent="-457200" defTabSz="762000" eaLnBrk="0" hangingPunct="0">
              <a:spcBef>
                <a:spcPct val="50000"/>
              </a:spcBef>
              <a:buFontTx/>
              <a:buAutoNum type="arabicPeriod"/>
            </a:pPr>
            <a:r>
              <a:rPr lang="en-US" sz="1400" b="1">
                <a:latin typeface="Arial" pitchFamily="34" charset="0"/>
              </a:rPr>
              <a:t>Toyota production</a:t>
            </a:r>
          </a:p>
          <a:p>
            <a:pPr marL="457200" indent="-457200" defTabSz="762000" eaLnBrk="0" hangingPunct="0">
              <a:spcBef>
                <a:spcPct val="50000"/>
              </a:spcBef>
              <a:buFontTx/>
              <a:buAutoNum type="arabicPeriod"/>
            </a:pPr>
            <a:r>
              <a:rPr lang="en-US" sz="1400" b="1">
                <a:latin typeface="Arial" pitchFamily="34" charset="0"/>
              </a:rPr>
              <a:t>Lean producers</a:t>
            </a:r>
          </a:p>
          <a:p>
            <a:pPr marL="457200" indent="-457200" defTabSz="762000" eaLnBrk="0" hangingPunct="0">
              <a:spcBef>
                <a:spcPct val="50000"/>
              </a:spcBef>
              <a:buFontTx/>
              <a:buAutoNum type="arabicPeriod"/>
            </a:pPr>
            <a:r>
              <a:rPr lang="en-US" sz="1400" b="1">
                <a:latin typeface="Arial" pitchFamily="34" charset="0"/>
              </a:rPr>
              <a:t>Agile producers</a:t>
            </a:r>
          </a:p>
          <a:p>
            <a:pPr marL="457200" indent="-457200" defTabSz="762000" eaLnBrk="0" hangingPunct="0">
              <a:spcBef>
                <a:spcPct val="50000"/>
              </a:spcBef>
              <a:buFontTx/>
              <a:buAutoNum type="arabicPeriod"/>
            </a:pPr>
            <a:r>
              <a:rPr lang="en-US" sz="1400" b="1">
                <a:latin typeface="Arial" pitchFamily="34" charset="0"/>
              </a:rPr>
              <a:t>Just in time </a:t>
            </a:r>
          </a:p>
          <a:p>
            <a:pPr marL="457200" indent="-457200" defTabSz="762000" eaLnBrk="0" hangingPunct="0">
              <a:spcBef>
                <a:spcPct val="50000"/>
              </a:spcBef>
              <a:buFontTx/>
              <a:buAutoNum type="arabicPeriod"/>
            </a:pPr>
            <a:r>
              <a:rPr lang="en-US" sz="1400" b="1">
                <a:latin typeface="Arial" pitchFamily="34" charset="0"/>
              </a:rPr>
              <a:t>Intensive Mass producers</a:t>
            </a:r>
          </a:p>
          <a:p>
            <a:pPr marL="457200" indent="-457200" defTabSz="762000" eaLnBrk="0" hangingPunct="0">
              <a:spcBef>
                <a:spcPct val="50000"/>
              </a:spcBef>
              <a:buFontTx/>
              <a:buAutoNum type="arabicPeriod"/>
            </a:pPr>
            <a:r>
              <a:rPr lang="en-US" sz="1400" b="1">
                <a:latin typeface="Arial" pitchFamily="34" charset="0"/>
              </a:rPr>
              <a:t>European mass producers</a:t>
            </a:r>
          </a:p>
          <a:p>
            <a:pPr marL="457200" indent="-457200" defTabSz="762000" eaLnBrk="0" hangingPunct="0">
              <a:spcBef>
                <a:spcPct val="50000"/>
              </a:spcBef>
              <a:buFontTx/>
              <a:buAutoNum type="arabicPeriod"/>
            </a:pPr>
            <a:r>
              <a:rPr lang="en-US" sz="1400" b="1">
                <a:latin typeface="Arial" pitchFamily="34" charset="0"/>
              </a:rPr>
              <a:t>Modern Mass Producers</a:t>
            </a:r>
          </a:p>
          <a:p>
            <a:pPr marL="457200" indent="-457200" defTabSz="762000" eaLnBrk="0" hangingPunct="0">
              <a:spcBef>
                <a:spcPct val="50000"/>
              </a:spcBef>
              <a:buFontTx/>
              <a:buAutoNum type="arabicPeriod"/>
            </a:pPr>
            <a:r>
              <a:rPr lang="en-US" sz="1400" b="1">
                <a:latin typeface="Arial" pitchFamily="34" charset="0"/>
              </a:rPr>
              <a:t>Pseudo lean producers</a:t>
            </a:r>
          </a:p>
          <a:p>
            <a:pPr marL="457200" indent="-457200" defTabSz="762000" eaLnBrk="0" hangingPunct="0">
              <a:spcBef>
                <a:spcPct val="50000"/>
              </a:spcBef>
              <a:buFontTx/>
              <a:buAutoNum type="arabicPeriod"/>
            </a:pPr>
            <a:r>
              <a:rPr lang="en-US" sz="1400" b="1">
                <a:latin typeface="Arial" pitchFamily="34" charset="0"/>
              </a:rPr>
              <a:t>Fordist Mass producers</a:t>
            </a:r>
          </a:p>
          <a:p>
            <a:pPr marL="457200" indent="-457200" defTabSz="762000" eaLnBrk="0" hangingPunct="0">
              <a:spcBef>
                <a:spcPct val="50000"/>
              </a:spcBef>
              <a:buFontTx/>
              <a:buAutoNum type="arabicPeriod"/>
            </a:pPr>
            <a:r>
              <a:rPr lang="en-US" sz="1400" b="1">
                <a:latin typeface="Arial" pitchFamily="34" charset="0"/>
              </a:rPr>
              <a:t>Large Scale producers</a:t>
            </a:r>
          </a:p>
          <a:p>
            <a:pPr marL="457200" indent="-457200" defTabSz="762000" eaLnBrk="0" hangingPunct="0">
              <a:spcBef>
                <a:spcPct val="50000"/>
              </a:spcBef>
              <a:buFontTx/>
              <a:buAutoNum type="arabicPeriod"/>
            </a:pPr>
            <a:r>
              <a:rPr lang="en-US" sz="1400" b="1">
                <a:latin typeface="Arial" pitchFamily="34" charset="0"/>
              </a:rPr>
              <a:t>Skilled large Scale producers</a:t>
            </a:r>
            <a:endParaRPr lang="en-GB" sz="1400" b="1">
              <a:latin typeface="Arial" pitchFamily="34" charset="0"/>
            </a:endParaRPr>
          </a:p>
        </p:txBody>
      </p:sp>
      <p:sp>
        <p:nvSpPr>
          <p:cNvPr id="36871" name="Text Box 4"/>
          <p:cNvSpPr txBox="1">
            <a:spLocks noChangeArrowheads="1"/>
          </p:cNvSpPr>
          <p:nvPr/>
        </p:nvSpPr>
        <p:spPr bwMode="auto">
          <a:xfrm>
            <a:off x="3833813" y="1270000"/>
            <a:ext cx="50641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lgn="ctr">
              <a:spcBef>
                <a:spcPct val="0"/>
              </a:spcBef>
              <a:buClrTx/>
            </a:pPr>
            <a:r>
              <a:rPr lang="en-GB" sz="2000" b="1">
                <a:solidFill>
                  <a:srgbClr val="FF0000"/>
                </a:solidFill>
                <a:latin typeface="Arial" pitchFamily="34" charset="0"/>
              </a:rPr>
              <a:t>These are different “Networks” of practice. </a:t>
            </a:r>
          </a:p>
          <a:p>
            <a:pPr algn="ctr">
              <a:spcBef>
                <a:spcPct val="0"/>
              </a:spcBef>
              <a:buClrTx/>
            </a:pPr>
            <a:r>
              <a:rPr lang="en-GB" sz="2000" b="1">
                <a:solidFill>
                  <a:srgbClr val="FF0000"/>
                </a:solidFill>
                <a:latin typeface="Arial" pitchFamily="34" charset="0"/>
              </a:rPr>
              <a:t>Are these COHERENT bundles</a:t>
            </a:r>
          </a:p>
          <a:p>
            <a:pPr algn="ctr">
              <a:spcBef>
                <a:spcPct val="0"/>
              </a:spcBef>
              <a:buClrTx/>
            </a:pPr>
            <a:r>
              <a:rPr lang="en-GB" sz="2000" b="1">
                <a:solidFill>
                  <a:srgbClr val="FF0000"/>
                </a:solidFill>
                <a:latin typeface="Arial" pitchFamily="34" charset="0"/>
              </a:rPr>
              <a:t>of practices?</a:t>
            </a:r>
          </a:p>
          <a:p>
            <a:pPr algn="ctr">
              <a:spcBef>
                <a:spcPct val="0"/>
              </a:spcBef>
              <a:buClrTx/>
            </a:pPr>
            <a:r>
              <a:rPr lang="en-GB" sz="2000" b="1">
                <a:solidFill>
                  <a:srgbClr val="FF0000"/>
                </a:solidFill>
                <a:latin typeface="Arial" pitchFamily="34" charset="0"/>
              </a:rPr>
              <a:t>Are these Structural Attractors?</a:t>
            </a:r>
          </a:p>
        </p:txBody>
      </p:sp>
      <p:pic>
        <p:nvPicPr>
          <p:cNvPr id="368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2995613"/>
            <a:ext cx="4845050" cy="316706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2058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6C6929A1-4302-4ED0-B854-133195934DC4}" type="slidenum">
              <a:rPr lang="en-GB" smtClean="0">
                <a:solidFill>
                  <a:schemeClr val="bg1"/>
                </a:solidFill>
              </a:rPr>
              <a:pPr>
                <a:spcBef>
                  <a:spcPct val="0"/>
                </a:spcBef>
                <a:buClrTx/>
              </a:pPr>
              <a:t>22</a:t>
            </a:fld>
            <a:endParaRPr lang="en-GB">
              <a:solidFill>
                <a:schemeClr val="bg1"/>
              </a:solidFill>
            </a:endParaRPr>
          </a:p>
        </p:txBody>
      </p:sp>
      <p:sp>
        <p:nvSpPr>
          <p:cNvPr id="37891"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C7AEB55F-C769-4129-84F7-F4B2BBBF8E9F}" type="datetime3">
              <a:rPr lang="en-GB" smtClean="0">
                <a:solidFill>
                  <a:schemeClr val="bg1"/>
                </a:solidFill>
              </a:rPr>
              <a:pPr>
                <a:spcBef>
                  <a:spcPct val="0"/>
                </a:spcBef>
                <a:buClrTx/>
              </a:pPr>
              <a:t>6 October, 2016</a:t>
            </a:fld>
            <a:endParaRPr lang="en-GB">
              <a:solidFill>
                <a:schemeClr val="bg1"/>
              </a:solidFill>
            </a:endParaRPr>
          </a:p>
        </p:txBody>
      </p:sp>
      <p:sp>
        <p:nvSpPr>
          <p:cNvPr id="37892"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37893" name="Rectangle 2"/>
          <p:cNvSpPr>
            <a:spLocks noGrp="1" noChangeArrowheads="1"/>
          </p:cNvSpPr>
          <p:nvPr>
            <p:ph type="title"/>
          </p:nvPr>
        </p:nvSpPr>
        <p:spPr/>
        <p:txBody>
          <a:bodyPr/>
          <a:lstStyle/>
          <a:p>
            <a:pPr eaLnBrk="1" hangingPunct="1"/>
            <a:r>
              <a:rPr lang="en-GB" dirty="0"/>
              <a:t>The Evolution of a Single Organisation</a:t>
            </a:r>
          </a:p>
        </p:txBody>
      </p:sp>
      <p:pic>
        <p:nvPicPr>
          <p:cNvPr id="37894" name="Picture 3">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663" y="1538288"/>
            <a:ext cx="7312025" cy="436403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25453" y="4824664"/>
            <a:ext cx="3248774" cy="1366528"/>
          </a:xfrm>
          <a:prstGeom prst="rect">
            <a:avLst/>
          </a:prstGeom>
          <a:solidFill>
            <a:srgbClr val="92D050"/>
          </a:solidFill>
          <a:ln>
            <a:solidFill>
              <a:schemeClr val="tx1"/>
            </a:solidFill>
          </a:ln>
        </p:spPr>
        <p:txBody>
          <a:bodyPr wrap="none" rtlCol="0">
            <a:spAutoFit/>
          </a:bodyPr>
          <a:lstStyle/>
          <a:p>
            <a:pPr algn="ctr"/>
            <a:r>
              <a:rPr lang="en-GB" dirty="0"/>
              <a:t>The dictionary of practices</a:t>
            </a:r>
          </a:p>
          <a:p>
            <a:pPr algn="ctr"/>
            <a:r>
              <a:rPr lang="en-GB" dirty="0"/>
              <a:t>leads to sentences that</a:t>
            </a:r>
          </a:p>
          <a:p>
            <a:pPr algn="ctr"/>
            <a:r>
              <a:rPr lang="en-GB" dirty="0"/>
              <a:t>selection ensures have</a:t>
            </a:r>
          </a:p>
          <a:p>
            <a:pPr algn="ctr"/>
            <a:r>
              <a:rPr lang="en-GB" dirty="0"/>
              <a:t> meaning</a:t>
            </a:r>
          </a:p>
        </p:txBody>
      </p:sp>
      <p:sp>
        <p:nvSpPr>
          <p:cNvPr id="3" name="TextBox 2"/>
          <p:cNvSpPr txBox="1"/>
          <p:nvPr/>
        </p:nvSpPr>
        <p:spPr>
          <a:xfrm>
            <a:off x="2353363" y="991614"/>
            <a:ext cx="5131533" cy="523220"/>
          </a:xfrm>
          <a:prstGeom prst="rect">
            <a:avLst/>
          </a:prstGeom>
          <a:noFill/>
        </p:spPr>
        <p:txBody>
          <a:bodyPr wrap="none" rtlCol="0">
            <a:spAutoFit/>
          </a:bodyPr>
          <a:lstStyle/>
          <a:p>
            <a:r>
              <a:rPr lang="en-GB" sz="2800" b="1" dirty="0">
                <a:hlinkClick r:id="rId4" action="ppaction://hlinkfile"/>
              </a:rPr>
              <a:t>Manufacturing Evolution</a:t>
            </a:r>
            <a:endParaRPr lang="en-GB" sz="2800" b="1" dirty="0"/>
          </a:p>
        </p:txBody>
      </p:sp>
    </p:spTree>
    <p:extLst>
      <p:ext uri="{BB962C8B-B14F-4D97-AF65-F5344CB8AC3E}">
        <p14:creationId xmlns:p14="http://schemas.microsoft.com/office/powerpoint/2010/main" val="307259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652D99AB-D652-4293-9971-AD7AF0E81205}" type="slidenum">
              <a:rPr lang="en-GB" smtClean="0">
                <a:solidFill>
                  <a:schemeClr val="bg1"/>
                </a:solidFill>
              </a:rPr>
              <a:pPr>
                <a:spcBef>
                  <a:spcPct val="0"/>
                </a:spcBef>
                <a:buClrTx/>
              </a:pPr>
              <a:t>23</a:t>
            </a:fld>
            <a:endParaRPr lang="en-GB">
              <a:solidFill>
                <a:schemeClr val="bg1"/>
              </a:solidFill>
            </a:endParaRPr>
          </a:p>
        </p:txBody>
      </p:sp>
      <p:sp>
        <p:nvSpPr>
          <p:cNvPr id="40963"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A57E51DF-75DB-4D3E-BDA2-008EE63AEF2D}" type="datetime3">
              <a:rPr lang="en-GB" smtClean="0">
                <a:solidFill>
                  <a:schemeClr val="bg1"/>
                </a:solidFill>
              </a:rPr>
              <a:pPr>
                <a:spcBef>
                  <a:spcPct val="0"/>
                </a:spcBef>
                <a:buClrTx/>
              </a:pPr>
              <a:t>6 October, 2016</a:t>
            </a:fld>
            <a:endParaRPr lang="en-GB">
              <a:solidFill>
                <a:schemeClr val="bg1"/>
              </a:solidFill>
            </a:endParaRPr>
          </a:p>
        </p:txBody>
      </p:sp>
      <p:sp>
        <p:nvSpPr>
          <p:cNvPr id="40964"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40965" name="Rectangle 2"/>
          <p:cNvSpPr>
            <a:spLocks noGrp="1" noChangeArrowheads="1"/>
          </p:cNvSpPr>
          <p:nvPr>
            <p:ph type="title"/>
          </p:nvPr>
        </p:nvSpPr>
        <p:spPr/>
        <p:txBody>
          <a:bodyPr/>
          <a:lstStyle/>
          <a:p>
            <a:pPr eaLnBrk="1" hangingPunct="1"/>
            <a:r>
              <a:rPr lang="en-GB" dirty="0"/>
              <a:t>But different branches compete….</a:t>
            </a:r>
          </a:p>
        </p:txBody>
      </p:sp>
      <p:sp>
        <p:nvSpPr>
          <p:cNvPr id="40966" name="Text Box 3"/>
          <p:cNvSpPr txBox="1">
            <a:spLocks noChangeArrowheads="1"/>
          </p:cNvSpPr>
          <p:nvPr/>
        </p:nvSpPr>
        <p:spPr bwMode="auto">
          <a:xfrm>
            <a:off x="5143500" y="863600"/>
            <a:ext cx="3827463"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
                <a:srgbClr val="FF0000"/>
              </a:buClr>
              <a:buFont typeface="Wingdings" pitchFamily="2" charset="2"/>
              <a:buChar char="§"/>
            </a:pPr>
            <a:r>
              <a:rPr lang="en-GB">
                <a:latin typeface="Arial" pitchFamily="34" charset="0"/>
              </a:rPr>
              <a:t>As performances evolve at different rates some evolutionary branches are eliminated</a:t>
            </a:r>
          </a:p>
          <a:p>
            <a:pPr>
              <a:spcBef>
                <a:spcPct val="0"/>
              </a:spcBef>
              <a:buClr>
                <a:srgbClr val="FF0000"/>
              </a:buClr>
              <a:buFont typeface="Wingdings" pitchFamily="2" charset="2"/>
              <a:buChar char="§"/>
            </a:pPr>
            <a:endParaRPr lang="en-GB">
              <a:latin typeface="Arial" pitchFamily="34" charset="0"/>
            </a:endParaRPr>
          </a:p>
          <a:p>
            <a:pPr>
              <a:spcBef>
                <a:spcPct val="0"/>
              </a:spcBef>
              <a:buClr>
                <a:srgbClr val="FF0000"/>
              </a:buClr>
              <a:buFont typeface="Wingdings" pitchFamily="2" charset="2"/>
              <a:buChar char="§"/>
            </a:pPr>
            <a:r>
              <a:rPr lang="en-GB">
                <a:latin typeface="Arial" pitchFamily="34" charset="0"/>
              </a:rPr>
              <a:t>On the whole faster innovation tends to win, but enough time is needed for “co-evolution” </a:t>
            </a:r>
          </a:p>
          <a:p>
            <a:pPr>
              <a:spcBef>
                <a:spcPct val="0"/>
              </a:spcBef>
              <a:buClr>
                <a:srgbClr val="FF0000"/>
              </a:buClr>
              <a:buFont typeface="Wingdings" pitchFamily="2" charset="2"/>
              <a:buChar char="§"/>
            </a:pPr>
            <a:endParaRPr lang="en-GB">
              <a:latin typeface="Arial" pitchFamily="34" charset="0"/>
            </a:endParaRPr>
          </a:p>
          <a:p>
            <a:pPr>
              <a:spcBef>
                <a:spcPct val="0"/>
              </a:spcBef>
              <a:buClr>
                <a:srgbClr val="FF0000"/>
              </a:buClr>
              <a:buFont typeface="Wingdings" pitchFamily="2" charset="2"/>
              <a:buChar char="§"/>
            </a:pPr>
            <a:r>
              <a:rPr lang="en-GB" sz="1600" b="1">
                <a:solidFill>
                  <a:srgbClr val="FF0000"/>
                </a:solidFill>
                <a:latin typeface="Arial" pitchFamily="34" charset="0"/>
              </a:rPr>
              <a:t>Ignorance</a:t>
            </a:r>
            <a:r>
              <a:rPr lang="en-GB" sz="1600" b="1">
                <a:latin typeface="Arial" pitchFamily="34" charset="0"/>
              </a:rPr>
              <a:t> about which practice</a:t>
            </a:r>
          </a:p>
          <a:p>
            <a:pPr eaLnBrk="1" hangingPunct="1"/>
            <a:r>
              <a:rPr lang="en-GB" sz="1600" b="1">
                <a:latin typeface="Arial" pitchFamily="34" charset="0"/>
              </a:rPr>
              <a:t>to introduce when – leads to great</a:t>
            </a:r>
          </a:p>
          <a:p>
            <a:pPr eaLnBrk="1" hangingPunct="1"/>
            <a:r>
              <a:rPr lang="en-GB" sz="1600" b="1">
                <a:latin typeface="Arial" pitchFamily="34" charset="0"/>
              </a:rPr>
              <a:t>production of diversity!!</a:t>
            </a:r>
            <a:r>
              <a:rPr lang="en-GB" sz="1600">
                <a:latin typeface="Arial" pitchFamily="34" charset="0"/>
              </a:rPr>
              <a:t> </a:t>
            </a:r>
            <a:endParaRPr lang="en-GB">
              <a:latin typeface="Arial" pitchFamily="34" charset="0"/>
            </a:endParaRPr>
          </a:p>
        </p:txBody>
      </p:sp>
      <p:grpSp>
        <p:nvGrpSpPr>
          <p:cNvPr id="40967" name="Group 4"/>
          <p:cNvGrpSpPr>
            <a:grpSpLocks/>
          </p:cNvGrpSpPr>
          <p:nvPr/>
        </p:nvGrpSpPr>
        <p:grpSpPr bwMode="auto">
          <a:xfrm>
            <a:off x="377825" y="835025"/>
            <a:ext cx="4621213" cy="3765550"/>
            <a:chOff x="326" y="1046"/>
            <a:chExt cx="2911" cy="2372"/>
          </a:xfrm>
        </p:grpSpPr>
        <p:sp>
          <p:nvSpPr>
            <p:cNvPr id="40969" name="Line 5"/>
            <p:cNvSpPr>
              <a:spLocks noChangeShapeType="1"/>
            </p:cNvSpPr>
            <p:nvPr/>
          </p:nvSpPr>
          <p:spPr bwMode="auto">
            <a:xfrm>
              <a:off x="720" y="1152"/>
              <a:ext cx="0" cy="192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0" name="Line 6"/>
            <p:cNvSpPr>
              <a:spLocks noChangeShapeType="1"/>
            </p:cNvSpPr>
            <p:nvPr/>
          </p:nvSpPr>
          <p:spPr bwMode="auto">
            <a:xfrm>
              <a:off x="720" y="3072"/>
              <a:ext cx="2304"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1" name="Freeform 7"/>
            <p:cNvSpPr>
              <a:spLocks/>
            </p:cNvSpPr>
            <p:nvPr/>
          </p:nvSpPr>
          <p:spPr bwMode="auto">
            <a:xfrm>
              <a:off x="733" y="2166"/>
              <a:ext cx="1607" cy="897"/>
            </a:xfrm>
            <a:custGeom>
              <a:avLst/>
              <a:gdLst>
                <a:gd name="T0" fmla="*/ 0 w 2199"/>
                <a:gd name="T1" fmla="*/ 897 h 1273"/>
                <a:gd name="T2" fmla="*/ 67 w 2199"/>
                <a:gd name="T3" fmla="*/ 833 h 1273"/>
                <a:gd name="T4" fmla="*/ 115 w 2199"/>
                <a:gd name="T5" fmla="*/ 786 h 1273"/>
                <a:gd name="T6" fmla="*/ 182 w 2199"/>
                <a:gd name="T7" fmla="*/ 703 h 1273"/>
                <a:gd name="T8" fmla="*/ 287 w 2199"/>
                <a:gd name="T9" fmla="*/ 712 h 1273"/>
                <a:gd name="T10" fmla="*/ 383 w 2199"/>
                <a:gd name="T11" fmla="*/ 630 h 1273"/>
                <a:gd name="T12" fmla="*/ 402 w 2199"/>
                <a:gd name="T13" fmla="*/ 611 h 1273"/>
                <a:gd name="T14" fmla="*/ 430 w 2199"/>
                <a:gd name="T15" fmla="*/ 602 h 1273"/>
                <a:gd name="T16" fmla="*/ 469 w 2199"/>
                <a:gd name="T17" fmla="*/ 556 h 1273"/>
                <a:gd name="T18" fmla="*/ 498 w 2199"/>
                <a:gd name="T19" fmla="*/ 500 h 1273"/>
                <a:gd name="T20" fmla="*/ 526 w 2199"/>
                <a:gd name="T21" fmla="*/ 509 h 1273"/>
                <a:gd name="T22" fmla="*/ 593 w 2199"/>
                <a:gd name="T23" fmla="*/ 500 h 1273"/>
                <a:gd name="T24" fmla="*/ 622 w 2199"/>
                <a:gd name="T25" fmla="*/ 445 h 1273"/>
                <a:gd name="T26" fmla="*/ 765 w 2199"/>
                <a:gd name="T27" fmla="*/ 436 h 1273"/>
                <a:gd name="T28" fmla="*/ 775 w 2199"/>
                <a:gd name="T29" fmla="*/ 390 h 1273"/>
                <a:gd name="T30" fmla="*/ 785 w 2199"/>
                <a:gd name="T31" fmla="*/ 418 h 1273"/>
                <a:gd name="T32" fmla="*/ 842 w 2199"/>
                <a:gd name="T33" fmla="*/ 445 h 1273"/>
                <a:gd name="T34" fmla="*/ 938 w 2199"/>
                <a:gd name="T35" fmla="*/ 436 h 1273"/>
                <a:gd name="T36" fmla="*/ 1014 w 2199"/>
                <a:gd name="T37" fmla="*/ 427 h 1273"/>
                <a:gd name="T38" fmla="*/ 1033 w 2199"/>
                <a:gd name="T39" fmla="*/ 371 h 1273"/>
                <a:gd name="T40" fmla="*/ 1101 w 2199"/>
                <a:gd name="T41" fmla="*/ 326 h 1273"/>
                <a:gd name="T42" fmla="*/ 1110 w 2199"/>
                <a:gd name="T43" fmla="*/ 297 h 1273"/>
                <a:gd name="T44" fmla="*/ 1139 w 2199"/>
                <a:gd name="T45" fmla="*/ 279 h 1273"/>
                <a:gd name="T46" fmla="*/ 1186 w 2199"/>
                <a:gd name="T47" fmla="*/ 224 h 1273"/>
                <a:gd name="T48" fmla="*/ 1234 w 2199"/>
                <a:gd name="T49" fmla="*/ 67 h 1273"/>
                <a:gd name="T50" fmla="*/ 1378 w 2199"/>
                <a:gd name="T51" fmla="*/ 67 h 1273"/>
                <a:gd name="T52" fmla="*/ 1473 w 2199"/>
                <a:gd name="T53" fmla="*/ 12 h 1273"/>
                <a:gd name="T54" fmla="*/ 1607 w 2199"/>
                <a:gd name="T55" fmla="*/ 2 h 1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99" h="1273">
                  <a:moveTo>
                    <a:pt x="0" y="1273"/>
                  </a:moveTo>
                  <a:cubicBezTo>
                    <a:pt x="44" y="1243"/>
                    <a:pt x="58" y="1221"/>
                    <a:pt x="92" y="1182"/>
                  </a:cubicBezTo>
                  <a:cubicBezTo>
                    <a:pt x="112" y="1159"/>
                    <a:pt x="157" y="1116"/>
                    <a:pt x="157" y="1116"/>
                  </a:cubicBezTo>
                  <a:cubicBezTo>
                    <a:pt x="183" y="1037"/>
                    <a:pt x="171" y="1024"/>
                    <a:pt x="249" y="998"/>
                  </a:cubicBezTo>
                  <a:cubicBezTo>
                    <a:pt x="348" y="1032"/>
                    <a:pt x="300" y="1031"/>
                    <a:pt x="393" y="1011"/>
                  </a:cubicBezTo>
                  <a:cubicBezTo>
                    <a:pt x="463" y="964"/>
                    <a:pt x="445" y="920"/>
                    <a:pt x="524" y="894"/>
                  </a:cubicBezTo>
                  <a:cubicBezTo>
                    <a:pt x="533" y="885"/>
                    <a:pt x="539" y="874"/>
                    <a:pt x="550" y="867"/>
                  </a:cubicBezTo>
                  <a:cubicBezTo>
                    <a:pt x="562" y="860"/>
                    <a:pt x="578" y="863"/>
                    <a:pt x="589" y="854"/>
                  </a:cubicBezTo>
                  <a:cubicBezTo>
                    <a:pt x="611" y="837"/>
                    <a:pt x="622" y="808"/>
                    <a:pt x="642" y="789"/>
                  </a:cubicBezTo>
                  <a:cubicBezTo>
                    <a:pt x="647" y="773"/>
                    <a:pt x="662" y="718"/>
                    <a:pt x="681" y="710"/>
                  </a:cubicBezTo>
                  <a:cubicBezTo>
                    <a:pt x="694" y="705"/>
                    <a:pt x="707" y="719"/>
                    <a:pt x="720" y="723"/>
                  </a:cubicBezTo>
                  <a:cubicBezTo>
                    <a:pt x="751" y="719"/>
                    <a:pt x="784" y="724"/>
                    <a:pt x="812" y="710"/>
                  </a:cubicBezTo>
                  <a:cubicBezTo>
                    <a:pt x="859" y="687"/>
                    <a:pt x="784" y="648"/>
                    <a:pt x="851" y="632"/>
                  </a:cubicBezTo>
                  <a:cubicBezTo>
                    <a:pt x="915" y="617"/>
                    <a:pt x="982" y="623"/>
                    <a:pt x="1047" y="619"/>
                  </a:cubicBezTo>
                  <a:cubicBezTo>
                    <a:pt x="1051" y="597"/>
                    <a:pt x="1044" y="569"/>
                    <a:pt x="1060" y="553"/>
                  </a:cubicBezTo>
                  <a:cubicBezTo>
                    <a:pt x="1070" y="543"/>
                    <a:pt x="1065" y="582"/>
                    <a:pt x="1074" y="593"/>
                  </a:cubicBezTo>
                  <a:cubicBezTo>
                    <a:pt x="1092" y="616"/>
                    <a:pt x="1126" y="623"/>
                    <a:pt x="1152" y="632"/>
                  </a:cubicBezTo>
                  <a:cubicBezTo>
                    <a:pt x="1196" y="628"/>
                    <a:pt x="1239" y="624"/>
                    <a:pt x="1283" y="619"/>
                  </a:cubicBezTo>
                  <a:cubicBezTo>
                    <a:pt x="1318" y="615"/>
                    <a:pt x="1359" y="626"/>
                    <a:pt x="1388" y="606"/>
                  </a:cubicBezTo>
                  <a:cubicBezTo>
                    <a:pt x="1411" y="590"/>
                    <a:pt x="1389" y="539"/>
                    <a:pt x="1414" y="527"/>
                  </a:cubicBezTo>
                  <a:cubicBezTo>
                    <a:pt x="1483" y="493"/>
                    <a:pt x="1452" y="515"/>
                    <a:pt x="1506" y="462"/>
                  </a:cubicBezTo>
                  <a:cubicBezTo>
                    <a:pt x="1510" y="449"/>
                    <a:pt x="1510" y="433"/>
                    <a:pt x="1519" y="422"/>
                  </a:cubicBezTo>
                  <a:cubicBezTo>
                    <a:pt x="1529" y="410"/>
                    <a:pt x="1546" y="406"/>
                    <a:pt x="1558" y="396"/>
                  </a:cubicBezTo>
                  <a:cubicBezTo>
                    <a:pt x="1596" y="365"/>
                    <a:pt x="1597" y="356"/>
                    <a:pt x="1623" y="318"/>
                  </a:cubicBezTo>
                  <a:cubicBezTo>
                    <a:pt x="1649" y="241"/>
                    <a:pt x="1669" y="175"/>
                    <a:pt x="1689" y="95"/>
                  </a:cubicBezTo>
                  <a:cubicBezTo>
                    <a:pt x="1762" y="119"/>
                    <a:pt x="1776" y="130"/>
                    <a:pt x="1885" y="95"/>
                  </a:cubicBezTo>
                  <a:cubicBezTo>
                    <a:pt x="1933" y="80"/>
                    <a:pt x="1966" y="23"/>
                    <a:pt x="2016" y="17"/>
                  </a:cubicBezTo>
                  <a:cubicBezTo>
                    <a:pt x="2156" y="0"/>
                    <a:pt x="2094" y="3"/>
                    <a:pt x="2199" y="3"/>
                  </a:cubicBezTo>
                </a:path>
              </a:pathLst>
            </a:custGeom>
            <a:noFill/>
            <a:ln w="952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2" name="Freeform 8"/>
            <p:cNvSpPr>
              <a:spLocks/>
            </p:cNvSpPr>
            <p:nvPr/>
          </p:nvSpPr>
          <p:spPr bwMode="auto">
            <a:xfrm>
              <a:off x="707" y="1375"/>
              <a:ext cx="2307" cy="1688"/>
            </a:xfrm>
            <a:custGeom>
              <a:avLst/>
              <a:gdLst>
                <a:gd name="T0" fmla="*/ 0 w 2307"/>
                <a:gd name="T1" fmla="*/ 1688 h 1688"/>
                <a:gd name="T2" fmla="*/ 52 w 2307"/>
                <a:gd name="T3" fmla="*/ 1649 h 1688"/>
                <a:gd name="T4" fmla="*/ 78 w 2307"/>
                <a:gd name="T5" fmla="*/ 1610 h 1688"/>
                <a:gd name="T6" fmla="*/ 275 w 2307"/>
                <a:gd name="T7" fmla="*/ 1557 h 1688"/>
                <a:gd name="T8" fmla="*/ 353 w 2307"/>
                <a:gd name="T9" fmla="*/ 1361 h 1688"/>
                <a:gd name="T10" fmla="*/ 497 w 2307"/>
                <a:gd name="T11" fmla="*/ 1348 h 1688"/>
                <a:gd name="T12" fmla="*/ 537 w 2307"/>
                <a:gd name="T13" fmla="*/ 1322 h 1688"/>
                <a:gd name="T14" fmla="*/ 576 w 2307"/>
                <a:gd name="T15" fmla="*/ 1309 h 1688"/>
                <a:gd name="T16" fmla="*/ 589 w 2307"/>
                <a:gd name="T17" fmla="*/ 1243 h 1688"/>
                <a:gd name="T18" fmla="*/ 707 w 2307"/>
                <a:gd name="T19" fmla="*/ 1073 h 1688"/>
                <a:gd name="T20" fmla="*/ 746 w 2307"/>
                <a:gd name="T21" fmla="*/ 903 h 1688"/>
                <a:gd name="T22" fmla="*/ 798 w 2307"/>
                <a:gd name="T23" fmla="*/ 890 h 1688"/>
                <a:gd name="T24" fmla="*/ 903 w 2307"/>
                <a:gd name="T25" fmla="*/ 824 h 1688"/>
                <a:gd name="T26" fmla="*/ 916 w 2307"/>
                <a:gd name="T27" fmla="*/ 785 h 1688"/>
                <a:gd name="T28" fmla="*/ 1073 w 2307"/>
                <a:gd name="T29" fmla="*/ 746 h 1688"/>
                <a:gd name="T30" fmla="*/ 1217 w 2307"/>
                <a:gd name="T31" fmla="*/ 693 h 1688"/>
                <a:gd name="T32" fmla="*/ 1230 w 2307"/>
                <a:gd name="T33" fmla="*/ 654 h 1688"/>
                <a:gd name="T34" fmla="*/ 1270 w 2307"/>
                <a:gd name="T35" fmla="*/ 615 h 1688"/>
                <a:gd name="T36" fmla="*/ 1492 w 2307"/>
                <a:gd name="T37" fmla="*/ 523 h 1688"/>
                <a:gd name="T38" fmla="*/ 1545 w 2307"/>
                <a:gd name="T39" fmla="*/ 484 h 1688"/>
                <a:gd name="T40" fmla="*/ 1558 w 2307"/>
                <a:gd name="T41" fmla="*/ 445 h 1688"/>
                <a:gd name="T42" fmla="*/ 1610 w 2307"/>
                <a:gd name="T43" fmla="*/ 418 h 1688"/>
                <a:gd name="T44" fmla="*/ 1715 w 2307"/>
                <a:gd name="T45" fmla="*/ 314 h 1688"/>
                <a:gd name="T46" fmla="*/ 1728 w 2307"/>
                <a:gd name="T47" fmla="*/ 261 h 1688"/>
                <a:gd name="T48" fmla="*/ 1820 w 2307"/>
                <a:gd name="T49" fmla="*/ 248 h 1688"/>
                <a:gd name="T50" fmla="*/ 2016 w 2307"/>
                <a:gd name="T51" fmla="*/ 170 h 1688"/>
                <a:gd name="T52" fmla="*/ 2173 w 2307"/>
                <a:gd name="T53" fmla="*/ 117 h 1688"/>
                <a:gd name="T54" fmla="*/ 2186 w 2307"/>
                <a:gd name="T55" fmla="*/ 39 h 1688"/>
                <a:gd name="T56" fmla="*/ 2291 w 2307"/>
                <a:gd name="T57" fmla="*/ 0 h 1688"/>
                <a:gd name="T58" fmla="*/ 2238 w 2307"/>
                <a:gd name="T59" fmla="*/ 13 h 16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07" h="1688">
                  <a:moveTo>
                    <a:pt x="0" y="1688"/>
                  </a:moveTo>
                  <a:cubicBezTo>
                    <a:pt x="17" y="1675"/>
                    <a:pt x="37" y="1664"/>
                    <a:pt x="52" y="1649"/>
                  </a:cubicBezTo>
                  <a:cubicBezTo>
                    <a:pt x="63" y="1638"/>
                    <a:pt x="65" y="1618"/>
                    <a:pt x="78" y="1610"/>
                  </a:cubicBezTo>
                  <a:cubicBezTo>
                    <a:pt x="108" y="1591"/>
                    <a:pt x="257" y="1561"/>
                    <a:pt x="275" y="1557"/>
                  </a:cubicBezTo>
                  <a:cubicBezTo>
                    <a:pt x="288" y="1468"/>
                    <a:pt x="277" y="1411"/>
                    <a:pt x="353" y="1361"/>
                  </a:cubicBezTo>
                  <a:cubicBezTo>
                    <a:pt x="411" y="1380"/>
                    <a:pt x="435" y="1360"/>
                    <a:pt x="497" y="1348"/>
                  </a:cubicBezTo>
                  <a:cubicBezTo>
                    <a:pt x="510" y="1339"/>
                    <a:pt x="523" y="1329"/>
                    <a:pt x="537" y="1322"/>
                  </a:cubicBezTo>
                  <a:cubicBezTo>
                    <a:pt x="549" y="1316"/>
                    <a:pt x="568" y="1320"/>
                    <a:pt x="576" y="1309"/>
                  </a:cubicBezTo>
                  <a:cubicBezTo>
                    <a:pt x="588" y="1290"/>
                    <a:pt x="580" y="1264"/>
                    <a:pt x="589" y="1243"/>
                  </a:cubicBezTo>
                  <a:cubicBezTo>
                    <a:pt x="617" y="1179"/>
                    <a:pt x="682" y="1140"/>
                    <a:pt x="707" y="1073"/>
                  </a:cubicBezTo>
                  <a:cubicBezTo>
                    <a:pt x="722" y="1033"/>
                    <a:pt x="733" y="924"/>
                    <a:pt x="746" y="903"/>
                  </a:cubicBezTo>
                  <a:cubicBezTo>
                    <a:pt x="755" y="888"/>
                    <a:pt x="781" y="894"/>
                    <a:pt x="798" y="890"/>
                  </a:cubicBezTo>
                  <a:cubicBezTo>
                    <a:pt x="827" y="781"/>
                    <a:pt x="782" y="884"/>
                    <a:pt x="903" y="824"/>
                  </a:cubicBezTo>
                  <a:cubicBezTo>
                    <a:pt x="915" y="818"/>
                    <a:pt x="907" y="796"/>
                    <a:pt x="916" y="785"/>
                  </a:cubicBezTo>
                  <a:cubicBezTo>
                    <a:pt x="951" y="742"/>
                    <a:pt x="1033" y="750"/>
                    <a:pt x="1073" y="746"/>
                  </a:cubicBezTo>
                  <a:cubicBezTo>
                    <a:pt x="1121" y="727"/>
                    <a:pt x="1176" y="723"/>
                    <a:pt x="1217" y="693"/>
                  </a:cubicBezTo>
                  <a:cubicBezTo>
                    <a:pt x="1228" y="685"/>
                    <a:pt x="1222" y="665"/>
                    <a:pt x="1230" y="654"/>
                  </a:cubicBezTo>
                  <a:cubicBezTo>
                    <a:pt x="1240" y="639"/>
                    <a:pt x="1255" y="626"/>
                    <a:pt x="1270" y="615"/>
                  </a:cubicBezTo>
                  <a:cubicBezTo>
                    <a:pt x="1339" y="566"/>
                    <a:pt x="1413" y="549"/>
                    <a:pt x="1492" y="523"/>
                  </a:cubicBezTo>
                  <a:cubicBezTo>
                    <a:pt x="1510" y="510"/>
                    <a:pt x="1531" y="501"/>
                    <a:pt x="1545" y="484"/>
                  </a:cubicBezTo>
                  <a:cubicBezTo>
                    <a:pt x="1554" y="474"/>
                    <a:pt x="1548" y="455"/>
                    <a:pt x="1558" y="445"/>
                  </a:cubicBezTo>
                  <a:cubicBezTo>
                    <a:pt x="1572" y="431"/>
                    <a:pt x="1593" y="428"/>
                    <a:pt x="1610" y="418"/>
                  </a:cubicBezTo>
                  <a:cubicBezTo>
                    <a:pt x="1656" y="391"/>
                    <a:pt x="1686" y="358"/>
                    <a:pt x="1715" y="314"/>
                  </a:cubicBezTo>
                  <a:cubicBezTo>
                    <a:pt x="1719" y="296"/>
                    <a:pt x="1713" y="271"/>
                    <a:pt x="1728" y="261"/>
                  </a:cubicBezTo>
                  <a:cubicBezTo>
                    <a:pt x="1754" y="245"/>
                    <a:pt x="1790" y="255"/>
                    <a:pt x="1820" y="248"/>
                  </a:cubicBezTo>
                  <a:cubicBezTo>
                    <a:pt x="1891" y="230"/>
                    <a:pt x="1946" y="187"/>
                    <a:pt x="2016" y="170"/>
                  </a:cubicBezTo>
                  <a:cubicBezTo>
                    <a:pt x="2072" y="133"/>
                    <a:pt x="2104" y="128"/>
                    <a:pt x="2173" y="117"/>
                  </a:cubicBezTo>
                  <a:cubicBezTo>
                    <a:pt x="2177" y="91"/>
                    <a:pt x="2172" y="61"/>
                    <a:pt x="2186" y="39"/>
                  </a:cubicBezTo>
                  <a:cubicBezTo>
                    <a:pt x="2196" y="24"/>
                    <a:pt x="2274" y="0"/>
                    <a:pt x="2291" y="0"/>
                  </a:cubicBezTo>
                  <a:cubicBezTo>
                    <a:pt x="2307" y="0"/>
                    <a:pt x="2245" y="13"/>
                    <a:pt x="2238" y="13"/>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3" name="Freeform 9"/>
            <p:cNvSpPr>
              <a:spLocks/>
            </p:cNvSpPr>
            <p:nvPr/>
          </p:nvSpPr>
          <p:spPr bwMode="auto">
            <a:xfrm>
              <a:off x="673" y="1190"/>
              <a:ext cx="2338" cy="1918"/>
            </a:xfrm>
            <a:custGeom>
              <a:avLst/>
              <a:gdLst>
                <a:gd name="T0" fmla="*/ 60 w 2338"/>
                <a:gd name="T1" fmla="*/ 1886 h 1918"/>
                <a:gd name="T2" fmla="*/ 112 w 2338"/>
                <a:gd name="T3" fmla="*/ 1808 h 1918"/>
                <a:gd name="T4" fmla="*/ 191 w 2338"/>
                <a:gd name="T5" fmla="*/ 1782 h 1918"/>
                <a:gd name="T6" fmla="*/ 230 w 2338"/>
                <a:gd name="T7" fmla="*/ 1769 h 1918"/>
                <a:gd name="T8" fmla="*/ 243 w 2338"/>
                <a:gd name="T9" fmla="*/ 1716 h 1918"/>
                <a:gd name="T10" fmla="*/ 283 w 2338"/>
                <a:gd name="T11" fmla="*/ 1703 h 1918"/>
                <a:gd name="T12" fmla="*/ 361 w 2338"/>
                <a:gd name="T13" fmla="*/ 1520 h 1918"/>
                <a:gd name="T14" fmla="*/ 400 w 2338"/>
                <a:gd name="T15" fmla="*/ 1507 h 1918"/>
                <a:gd name="T16" fmla="*/ 414 w 2338"/>
                <a:gd name="T17" fmla="*/ 1415 h 1918"/>
                <a:gd name="T18" fmla="*/ 531 w 2338"/>
                <a:gd name="T19" fmla="*/ 1337 h 1918"/>
                <a:gd name="T20" fmla="*/ 558 w 2338"/>
                <a:gd name="T21" fmla="*/ 1310 h 1918"/>
                <a:gd name="T22" fmla="*/ 636 w 2338"/>
                <a:gd name="T23" fmla="*/ 1284 h 1918"/>
                <a:gd name="T24" fmla="*/ 649 w 2338"/>
                <a:gd name="T25" fmla="*/ 1245 h 1918"/>
                <a:gd name="T26" fmla="*/ 675 w 2338"/>
                <a:gd name="T27" fmla="*/ 1193 h 1918"/>
                <a:gd name="T28" fmla="*/ 688 w 2338"/>
                <a:gd name="T29" fmla="*/ 1140 h 1918"/>
                <a:gd name="T30" fmla="*/ 728 w 2338"/>
                <a:gd name="T31" fmla="*/ 1127 h 1918"/>
                <a:gd name="T32" fmla="*/ 911 w 2338"/>
                <a:gd name="T33" fmla="*/ 891 h 1918"/>
                <a:gd name="T34" fmla="*/ 950 w 2338"/>
                <a:gd name="T35" fmla="*/ 747 h 1918"/>
                <a:gd name="T36" fmla="*/ 990 w 2338"/>
                <a:gd name="T37" fmla="*/ 669 h 1918"/>
                <a:gd name="T38" fmla="*/ 1147 w 2338"/>
                <a:gd name="T39" fmla="*/ 630 h 1918"/>
                <a:gd name="T40" fmla="*/ 1238 w 2338"/>
                <a:gd name="T41" fmla="*/ 590 h 1918"/>
                <a:gd name="T42" fmla="*/ 1317 w 2338"/>
                <a:gd name="T43" fmla="*/ 538 h 1918"/>
                <a:gd name="T44" fmla="*/ 1356 w 2338"/>
                <a:gd name="T45" fmla="*/ 499 h 1918"/>
                <a:gd name="T46" fmla="*/ 1435 w 2338"/>
                <a:gd name="T47" fmla="*/ 473 h 1918"/>
                <a:gd name="T48" fmla="*/ 1539 w 2338"/>
                <a:gd name="T49" fmla="*/ 433 h 1918"/>
                <a:gd name="T50" fmla="*/ 1618 w 2338"/>
                <a:gd name="T51" fmla="*/ 315 h 1918"/>
                <a:gd name="T52" fmla="*/ 1657 w 2338"/>
                <a:gd name="T53" fmla="*/ 289 h 1918"/>
                <a:gd name="T54" fmla="*/ 1788 w 2338"/>
                <a:gd name="T55" fmla="*/ 315 h 1918"/>
                <a:gd name="T56" fmla="*/ 1827 w 2338"/>
                <a:gd name="T57" fmla="*/ 289 h 1918"/>
                <a:gd name="T58" fmla="*/ 2011 w 2338"/>
                <a:gd name="T59" fmla="*/ 237 h 1918"/>
                <a:gd name="T60" fmla="*/ 2128 w 2338"/>
                <a:gd name="T61" fmla="*/ 158 h 1918"/>
                <a:gd name="T62" fmla="*/ 2155 w 2338"/>
                <a:gd name="T63" fmla="*/ 54 h 1918"/>
                <a:gd name="T64" fmla="*/ 2338 w 2338"/>
                <a:gd name="T65" fmla="*/ 14 h 19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8" h="1918">
                  <a:moveTo>
                    <a:pt x="60" y="1886"/>
                  </a:moveTo>
                  <a:cubicBezTo>
                    <a:pt x="179" y="1846"/>
                    <a:pt x="0" y="1918"/>
                    <a:pt x="112" y="1808"/>
                  </a:cubicBezTo>
                  <a:cubicBezTo>
                    <a:pt x="132" y="1789"/>
                    <a:pt x="165" y="1791"/>
                    <a:pt x="191" y="1782"/>
                  </a:cubicBezTo>
                  <a:cubicBezTo>
                    <a:pt x="204" y="1778"/>
                    <a:pt x="230" y="1769"/>
                    <a:pt x="230" y="1769"/>
                  </a:cubicBezTo>
                  <a:cubicBezTo>
                    <a:pt x="234" y="1751"/>
                    <a:pt x="232" y="1730"/>
                    <a:pt x="243" y="1716"/>
                  </a:cubicBezTo>
                  <a:cubicBezTo>
                    <a:pt x="252" y="1705"/>
                    <a:pt x="276" y="1715"/>
                    <a:pt x="283" y="1703"/>
                  </a:cubicBezTo>
                  <a:cubicBezTo>
                    <a:pt x="323" y="1632"/>
                    <a:pt x="288" y="1569"/>
                    <a:pt x="361" y="1520"/>
                  </a:cubicBezTo>
                  <a:cubicBezTo>
                    <a:pt x="372" y="1512"/>
                    <a:pt x="387" y="1511"/>
                    <a:pt x="400" y="1507"/>
                  </a:cubicBezTo>
                  <a:cubicBezTo>
                    <a:pt x="405" y="1476"/>
                    <a:pt x="397" y="1441"/>
                    <a:pt x="414" y="1415"/>
                  </a:cubicBezTo>
                  <a:cubicBezTo>
                    <a:pt x="437" y="1379"/>
                    <a:pt x="500" y="1368"/>
                    <a:pt x="531" y="1337"/>
                  </a:cubicBezTo>
                  <a:cubicBezTo>
                    <a:pt x="540" y="1328"/>
                    <a:pt x="547" y="1316"/>
                    <a:pt x="558" y="1310"/>
                  </a:cubicBezTo>
                  <a:cubicBezTo>
                    <a:pt x="582" y="1298"/>
                    <a:pt x="636" y="1284"/>
                    <a:pt x="636" y="1284"/>
                  </a:cubicBezTo>
                  <a:cubicBezTo>
                    <a:pt x="640" y="1271"/>
                    <a:pt x="644" y="1258"/>
                    <a:pt x="649" y="1245"/>
                  </a:cubicBezTo>
                  <a:cubicBezTo>
                    <a:pt x="657" y="1227"/>
                    <a:pt x="668" y="1211"/>
                    <a:pt x="675" y="1193"/>
                  </a:cubicBezTo>
                  <a:cubicBezTo>
                    <a:pt x="681" y="1176"/>
                    <a:pt x="677" y="1154"/>
                    <a:pt x="688" y="1140"/>
                  </a:cubicBezTo>
                  <a:cubicBezTo>
                    <a:pt x="697" y="1129"/>
                    <a:pt x="715" y="1131"/>
                    <a:pt x="728" y="1127"/>
                  </a:cubicBezTo>
                  <a:cubicBezTo>
                    <a:pt x="800" y="1055"/>
                    <a:pt x="840" y="964"/>
                    <a:pt x="911" y="891"/>
                  </a:cubicBezTo>
                  <a:cubicBezTo>
                    <a:pt x="940" y="656"/>
                    <a:pt x="898" y="869"/>
                    <a:pt x="950" y="747"/>
                  </a:cubicBezTo>
                  <a:cubicBezTo>
                    <a:pt x="964" y="715"/>
                    <a:pt x="952" y="685"/>
                    <a:pt x="990" y="669"/>
                  </a:cubicBezTo>
                  <a:cubicBezTo>
                    <a:pt x="1032" y="651"/>
                    <a:pt x="1101" y="641"/>
                    <a:pt x="1147" y="630"/>
                  </a:cubicBezTo>
                  <a:cubicBezTo>
                    <a:pt x="1275" y="541"/>
                    <a:pt x="1086" y="665"/>
                    <a:pt x="1238" y="590"/>
                  </a:cubicBezTo>
                  <a:cubicBezTo>
                    <a:pt x="1266" y="576"/>
                    <a:pt x="1295" y="560"/>
                    <a:pt x="1317" y="538"/>
                  </a:cubicBezTo>
                  <a:cubicBezTo>
                    <a:pt x="1330" y="525"/>
                    <a:pt x="1340" y="508"/>
                    <a:pt x="1356" y="499"/>
                  </a:cubicBezTo>
                  <a:cubicBezTo>
                    <a:pt x="1380" y="486"/>
                    <a:pt x="1435" y="473"/>
                    <a:pt x="1435" y="473"/>
                  </a:cubicBezTo>
                  <a:cubicBezTo>
                    <a:pt x="1492" y="413"/>
                    <a:pt x="1421" y="477"/>
                    <a:pt x="1539" y="433"/>
                  </a:cubicBezTo>
                  <a:cubicBezTo>
                    <a:pt x="1583" y="417"/>
                    <a:pt x="1593" y="345"/>
                    <a:pt x="1618" y="315"/>
                  </a:cubicBezTo>
                  <a:cubicBezTo>
                    <a:pt x="1628" y="303"/>
                    <a:pt x="1644" y="298"/>
                    <a:pt x="1657" y="289"/>
                  </a:cubicBezTo>
                  <a:cubicBezTo>
                    <a:pt x="1701" y="298"/>
                    <a:pt x="1744" y="306"/>
                    <a:pt x="1788" y="315"/>
                  </a:cubicBezTo>
                  <a:cubicBezTo>
                    <a:pt x="1803" y="318"/>
                    <a:pt x="1812" y="295"/>
                    <a:pt x="1827" y="289"/>
                  </a:cubicBezTo>
                  <a:cubicBezTo>
                    <a:pt x="1885" y="266"/>
                    <a:pt x="1951" y="257"/>
                    <a:pt x="2011" y="237"/>
                  </a:cubicBezTo>
                  <a:cubicBezTo>
                    <a:pt x="2047" y="183"/>
                    <a:pt x="2070" y="188"/>
                    <a:pt x="2128" y="158"/>
                  </a:cubicBezTo>
                  <a:cubicBezTo>
                    <a:pt x="2140" y="124"/>
                    <a:pt x="2137" y="85"/>
                    <a:pt x="2155" y="54"/>
                  </a:cubicBezTo>
                  <a:cubicBezTo>
                    <a:pt x="2186" y="0"/>
                    <a:pt x="2300" y="14"/>
                    <a:pt x="2338" y="14"/>
                  </a:cubicBezTo>
                </a:path>
              </a:pathLst>
            </a:custGeom>
            <a:noFill/>
            <a:ln w="9525" cap="flat" cmpd="sng">
              <a:solidFill>
                <a:srgbClr val="339933"/>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4" name="Freeform 10"/>
            <p:cNvSpPr>
              <a:spLocks/>
            </p:cNvSpPr>
            <p:nvPr/>
          </p:nvSpPr>
          <p:spPr bwMode="auto">
            <a:xfrm>
              <a:off x="720" y="2672"/>
              <a:ext cx="1094" cy="391"/>
            </a:xfrm>
            <a:custGeom>
              <a:avLst/>
              <a:gdLst>
                <a:gd name="T0" fmla="*/ 0 w 2278"/>
                <a:gd name="T1" fmla="*/ 391 h 903"/>
                <a:gd name="T2" fmla="*/ 88 w 2278"/>
                <a:gd name="T3" fmla="*/ 352 h 903"/>
                <a:gd name="T4" fmla="*/ 145 w 2278"/>
                <a:gd name="T5" fmla="*/ 284 h 903"/>
                <a:gd name="T6" fmla="*/ 176 w 2278"/>
                <a:gd name="T7" fmla="*/ 244 h 903"/>
                <a:gd name="T8" fmla="*/ 201 w 2278"/>
                <a:gd name="T9" fmla="*/ 238 h 903"/>
                <a:gd name="T10" fmla="*/ 390 w 2278"/>
                <a:gd name="T11" fmla="*/ 210 h 903"/>
                <a:gd name="T12" fmla="*/ 522 w 2278"/>
                <a:gd name="T13" fmla="*/ 193 h 903"/>
                <a:gd name="T14" fmla="*/ 528 w 2278"/>
                <a:gd name="T15" fmla="*/ 176 h 903"/>
                <a:gd name="T16" fmla="*/ 541 w 2278"/>
                <a:gd name="T17" fmla="*/ 159 h 903"/>
                <a:gd name="T18" fmla="*/ 629 w 2278"/>
                <a:gd name="T19" fmla="*/ 147 h 903"/>
                <a:gd name="T20" fmla="*/ 641 w 2278"/>
                <a:gd name="T21" fmla="*/ 113 h 903"/>
                <a:gd name="T22" fmla="*/ 698 w 2278"/>
                <a:gd name="T23" fmla="*/ 85 h 903"/>
                <a:gd name="T24" fmla="*/ 899 w 2278"/>
                <a:gd name="T25" fmla="*/ 74 h 903"/>
                <a:gd name="T26" fmla="*/ 912 w 2278"/>
                <a:gd name="T27" fmla="*/ 57 h 903"/>
                <a:gd name="T28" fmla="*/ 918 w 2278"/>
                <a:gd name="T29" fmla="*/ 34 h 903"/>
                <a:gd name="T30" fmla="*/ 1012 w 2278"/>
                <a:gd name="T31" fmla="*/ 17 h 903"/>
                <a:gd name="T32" fmla="*/ 1075 w 2278"/>
                <a:gd name="T33" fmla="*/ 6 h 903"/>
                <a:gd name="T34" fmla="*/ 1094 w 2278"/>
                <a:gd name="T35" fmla="*/ 0 h 9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8" h="903">
                  <a:moveTo>
                    <a:pt x="0" y="903"/>
                  </a:moveTo>
                  <a:cubicBezTo>
                    <a:pt x="57" y="875"/>
                    <a:pt x="129" y="848"/>
                    <a:pt x="183" y="812"/>
                  </a:cubicBezTo>
                  <a:cubicBezTo>
                    <a:pt x="213" y="750"/>
                    <a:pt x="263" y="712"/>
                    <a:pt x="301" y="655"/>
                  </a:cubicBezTo>
                  <a:cubicBezTo>
                    <a:pt x="329" y="569"/>
                    <a:pt x="302" y="581"/>
                    <a:pt x="367" y="563"/>
                  </a:cubicBezTo>
                  <a:cubicBezTo>
                    <a:pt x="384" y="558"/>
                    <a:pt x="402" y="554"/>
                    <a:pt x="419" y="550"/>
                  </a:cubicBezTo>
                  <a:cubicBezTo>
                    <a:pt x="532" y="475"/>
                    <a:pt x="681" y="498"/>
                    <a:pt x="812" y="484"/>
                  </a:cubicBezTo>
                  <a:cubicBezTo>
                    <a:pt x="933" y="403"/>
                    <a:pt x="751" y="515"/>
                    <a:pt x="1087" y="445"/>
                  </a:cubicBezTo>
                  <a:cubicBezTo>
                    <a:pt x="1100" y="442"/>
                    <a:pt x="1094" y="418"/>
                    <a:pt x="1100" y="406"/>
                  </a:cubicBezTo>
                  <a:cubicBezTo>
                    <a:pt x="1107" y="392"/>
                    <a:pt x="1114" y="377"/>
                    <a:pt x="1126" y="367"/>
                  </a:cubicBezTo>
                  <a:cubicBezTo>
                    <a:pt x="1174" y="328"/>
                    <a:pt x="1248" y="346"/>
                    <a:pt x="1309" y="340"/>
                  </a:cubicBezTo>
                  <a:cubicBezTo>
                    <a:pt x="1318" y="314"/>
                    <a:pt x="1326" y="288"/>
                    <a:pt x="1335" y="262"/>
                  </a:cubicBezTo>
                  <a:cubicBezTo>
                    <a:pt x="1347" y="225"/>
                    <a:pt x="1428" y="197"/>
                    <a:pt x="1453" y="196"/>
                  </a:cubicBezTo>
                  <a:cubicBezTo>
                    <a:pt x="1767" y="180"/>
                    <a:pt x="1628" y="190"/>
                    <a:pt x="1872" y="170"/>
                  </a:cubicBezTo>
                  <a:cubicBezTo>
                    <a:pt x="1881" y="157"/>
                    <a:pt x="1892" y="145"/>
                    <a:pt x="1898" y="131"/>
                  </a:cubicBezTo>
                  <a:cubicBezTo>
                    <a:pt x="1905" y="115"/>
                    <a:pt x="1897" y="91"/>
                    <a:pt x="1911" y="79"/>
                  </a:cubicBezTo>
                  <a:cubicBezTo>
                    <a:pt x="1947" y="48"/>
                    <a:pt x="2077" y="42"/>
                    <a:pt x="2108" y="39"/>
                  </a:cubicBezTo>
                  <a:cubicBezTo>
                    <a:pt x="2196" y="10"/>
                    <a:pt x="2089" y="43"/>
                    <a:pt x="2239" y="13"/>
                  </a:cubicBezTo>
                  <a:cubicBezTo>
                    <a:pt x="2252" y="10"/>
                    <a:pt x="2278" y="0"/>
                    <a:pt x="2278" y="0"/>
                  </a:cubicBezTo>
                </a:path>
              </a:pathLst>
            </a:custGeom>
            <a:noFill/>
            <a:ln w="9525" cap="flat" cmpd="sng">
              <a:solidFill>
                <a:srgbClr val="6600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5" name="Freeform 11"/>
            <p:cNvSpPr>
              <a:spLocks/>
            </p:cNvSpPr>
            <p:nvPr/>
          </p:nvSpPr>
          <p:spPr bwMode="auto">
            <a:xfrm>
              <a:off x="759" y="1532"/>
              <a:ext cx="2213" cy="1544"/>
            </a:xfrm>
            <a:custGeom>
              <a:avLst/>
              <a:gdLst>
                <a:gd name="T0" fmla="*/ 0 w 2213"/>
                <a:gd name="T1" fmla="*/ 1544 h 1544"/>
                <a:gd name="T2" fmla="*/ 170 w 2213"/>
                <a:gd name="T3" fmla="*/ 1427 h 1544"/>
                <a:gd name="T4" fmla="*/ 184 w 2213"/>
                <a:gd name="T5" fmla="*/ 1387 h 1544"/>
                <a:gd name="T6" fmla="*/ 197 w 2213"/>
                <a:gd name="T7" fmla="*/ 1322 h 1544"/>
                <a:gd name="T8" fmla="*/ 262 w 2213"/>
                <a:gd name="T9" fmla="*/ 1309 h 1544"/>
                <a:gd name="T10" fmla="*/ 367 w 2213"/>
                <a:gd name="T11" fmla="*/ 1165 h 1544"/>
                <a:gd name="T12" fmla="*/ 393 w 2213"/>
                <a:gd name="T13" fmla="*/ 1125 h 1544"/>
                <a:gd name="T14" fmla="*/ 472 w 2213"/>
                <a:gd name="T15" fmla="*/ 1073 h 1544"/>
                <a:gd name="T16" fmla="*/ 589 w 2213"/>
                <a:gd name="T17" fmla="*/ 1008 h 1544"/>
                <a:gd name="T18" fmla="*/ 746 w 2213"/>
                <a:gd name="T19" fmla="*/ 916 h 1544"/>
                <a:gd name="T20" fmla="*/ 760 w 2213"/>
                <a:gd name="T21" fmla="*/ 851 h 1544"/>
                <a:gd name="T22" fmla="*/ 838 w 2213"/>
                <a:gd name="T23" fmla="*/ 837 h 1544"/>
                <a:gd name="T24" fmla="*/ 982 w 2213"/>
                <a:gd name="T25" fmla="*/ 772 h 1544"/>
                <a:gd name="T26" fmla="*/ 1061 w 2213"/>
                <a:gd name="T27" fmla="*/ 759 h 1544"/>
                <a:gd name="T28" fmla="*/ 1244 w 2213"/>
                <a:gd name="T29" fmla="*/ 693 h 1544"/>
                <a:gd name="T30" fmla="*/ 1349 w 2213"/>
                <a:gd name="T31" fmla="*/ 589 h 1544"/>
                <a:gd name="T32" fmla="*/ 1388 w 2213"/>
                <a:gd name="T33" fmla="*/ 549 h 1544"/>
                <a:gd name="T34" fmla="*/ 1414 w 2213"/>
                <a:gd name="T35" fmla="*/ 471 h 1544"/>
                <a:gd name="T36" fmla="*/ 1427 w 2213"/>
                <a:gd name="T37" fmla="*/ 353 h 1544"/>
                <a:gd name="T38" fmla="*/ 1453 w 2213"/>
                <a:gd name="T39" fmla="*/ 314 h 1544"/>
                <a:gd name="T40" fmla="*/ 1466 w 2213"/>
                <a:gd name="T41" fmla="*/ 261 h 1544"/>
                <a:gd name="T42" fmla="*/ 1532 w 2213"/>
                <a:gd name="T43" fmla="*/ 196 h 1544"/>
                <a:gd name="T44" fmla="*/ 1584 w 2213"/>
                <a:gd name="T45" fmla="*/ 117 h 1544"/>
                <a:gd name="T46" fmla="*/ 2134 w 2213"/>
                <a:gd name="T47" fmla="*/ 78 h 1544"/>
                <a:gd name="T48" fmla="*/ 2213 w 2213"/>
                <a:gd name="T49" fmla="*/ 0 h 15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13" h="1544">
                  <a:moveTo>
                    <a:pt x="0" y="1544"/>
                  </a:moveTo>
                  <a:cubicBezTo>
                    <a:pt x="66" y="1479"/>
                    <a:pt x="84" y="1448"/>
                    <a:pt x="170" y="1427"/>
                  </a:cubicBezTo>
                  <a:cubicBezTo>
                    <a:pt x="175" y="1414"/>
                    <a:pt x="180" y="1401"/>
                    <a:pt x="184" y="1387"/>
                  </a:cubicBezTo>
                  <a:cubicBezTo>
                    <a:pt x="190" y="1366"/>
                    <a:pt x="181" y="1338"/>
                    <a:pt x="197" y="1322"/>
                  </a:cubicBezTo>
                  <a:cubicBezTo>
                    <a:pt x="213" y="1306"/>
                    <a:pt x="240" y="1313"/>
                    <a:pt x="262" y="1309"/>
                  </a:cubicBezTo>
                  <a:cubicBezTo>
                    <a:pt x="283" y="1245"/>
                    <a:pt x="313" y="1201"/>
                    <a:pt x="367" y="1165"/>
                  </a:cubicBezTo>
                  <a:cubicBezTo>
                    <a:pt x="376" y="1152"/>
                    <a:pt x="381" y="1135"/>
                    <a:pt x="393" y="1125"/>
                  </a:cubicBezTo>
                  <a:cubicBezTo>
                    <a:pt x="417" y="1104"/>
                    <a:pt x="472" y="1073"/>
                    <a:pt x="472" y="1073"/>
                  </a:cubicBezTo>
                  <a:cubicBezTo>
                    <a:pt x="510" y="1016"/>
                    <a:pt x="523" y="1024"/>
                    <a:pt x="589" y="1008"/>
                  </a:cubicBezTo>
                  <a:cubicBezTo>
                    <a:pt x="661" y="900"/>
                    <a:pt x="611" y="933"/>
                    <a:pt x="746" y="916"/>
                  </a:cubicBezTo>
                  <a:cubicBezTo>
                    <a:pt x="751" y="894"/>
                    <a:pt x="743" y="865"/>
                    <a:pt x="760" y="851"/>
                  </a:cubicBezTo>
                  <a:cubicBezTo>
                    <a:pt x="780" y="834"/>
                    <a:pt x="812" y="843"/>
                    <a:pt x="838" y="837"/>
                  </a:cubicBezTo>
                  <a:cubicBezTo>
                    <a:pt x="885" y="826"/>
                    <a:pt x="949" y="788"/>
                    <a:pt x="982" y="772"/>
                  </a:cubicBezTo>
                  <a:cubicBezTo>
                    <a:pt x="1006" y="760"/>
                    <a:pt x="1035" y="763"/>
                    <a:pt x="1061" y="759"/>
                  </a:cubicBezTo>
                  <a:cubicBezTo>
                    <a:pt x="1108" y="688"/>
                    <a:pt x="1153" y="704"/>
                    <a:pt x="1244" y="693"/>
                  </a:cubicBezTo>
                  <a:cubicBezTo>
                    <a:pt x="1278" y="642"/>
                    <a:pt x="1287" y="609"/>
                    <a:pt x="1349" y="589"/>
                  </a:cubicBezTo>
                  <a:cubicBezTo>
                    <a:pt x="1362" y="576"/>
                    <a:pt x="1379" y="565"/>
                    <a:pt x="1388" y="549"/>
                  </a:cubicBezTo>
                  <a:cubicBezTo>
                    <a:pt x="1401" y="525"/>
                    <a:pt x="1414" y="471"/>
                    <a:pt x="1414" y="471"/>
                  </a:cubicBezTo>
                  <a:cubicBezTo>
                    <a:pt x="1418" y="432"/>
                    <a:pt x="1417" y="391"/>
                    <a:pt x="1427" y="353"/>
                  </a:cubicBezTo>
                  <a:cubicBezTo>
                    <a:pt x="1431" y="338"/>
                    <a:pt x="1447" y="328"/>
                    <a:pt x="1453" y="314"/>
                  </a:cubicBezTo>
                  <a:cubicBezTo>
                    <a:pt x="1460" y="297"/>
                    <a:pt x="1456" y="276"/>
                    <a:pt x="1466" y="261"/>
                  </a:cubicBezTo>
                  <a:cubicBezTo>
                    <a:pt x="1483" y="235"/>
                    <a:pt x="1518" y="224"/>
                    <a:pt x="1532" y="196"/>
                  </a:cubicBezTo>
                  <a:cubicBezTo>
                    <a:pt x="1564" y="133"/>
                    <a:pt x="1545" y="158"/>
                    <a:pt x="1584" y="117"/>
                  </a:cubicBezTo>
                  <a:cubicBezTo>
                    <a:pt x="1770" y="139"/>
                    <a:pt x="1948" y="92"/>
                    <a:pt x="2134" y="78"/>
                  </a:cubicBezTo>
                  <a:cubicBezTo>
                    <a:pt x="2152" y="25"/>
                    <a:pt x="2164" y="24"/>
                    <a:pt x="2213"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Text Box 12"/>
            <p:cNvSpPr txBox="1">
              <a:spLocks noChangeArrowheads="1"/>
            </p:cNvSpPr>
            <p:nvPr/>
          </p:nvSpPr>
          <p:spPr bwMode="auto">
            <a:xfrm>
              <a:off x="326" y="1046"/>
              <a:ext cx="8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sz="1600" b="1">
                  <a:latin typeface="Arial" pitchFamily="34" charset="0"/>
                </a:rPr>
                <a:t>Performance</a:t>
              </a:r>
            </a:p>
          </p:txBody>
        </p:sp>
        <p:sp>
          <p:nvSpPr>
            <p:cNvPr id="40977" name="Text Box 13"/>
            <p:cNvSpPr txBox="1">
              <a:spLocks noChangeArrowheads="1"/>
            </p:cNvSpPr>
            <p:nvPr/>
          </p:nvSpPr>
          <p:spPr bwMode="auto">
            <a:xfrm>
              <a:off x="2822" y="3206"/>
              <a:ext cx="4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rgbClr val="FF3300"/>
                </a:buClr>
                <a:defRPr>
                  <a:solidFill>
                    <a:schemeClr val="tx1"/>
                  </a:solidFill>
                  <a:latin typeface="Verdana" pitchFamily="34" charset="0"/>
                </a:defRPr>
              </a:lvl1pPr>
              <a:lvl2pPr marL="742950" indent="-285750" defTabSz="762000" eaLnBrk="0" hangingPunct="0">
                <a:spcBef>
                  <a:spcPct val="20000"/>
                </a:spcBef>
                <a:buClr>
                  <a:srgbClr val="FF3300"/>
                </a:buClr>
                <a:defRPr>
                  <a:solidFill>
                    <a:schemeClr val="tx1"/>
                  </a:solidFill>
                  <a:latin typeface="Verdana" pitchFamily="34" charset="0"/>
                </a:defRPr>
              </a:lvl2pPr>
              <a:lvl3pPr marL="1143000" indent="-228600" defTabSz="762000" eaLnBrk="0" hangingPunct="0">
                <a:spcBef>
                  <a:spcPct val="20000"/>
                </a:spcBef>
                <a:buClr>
                  <a:srgbClr val="FF3300"/>
                </a:buClr>
                <a:defRPr>
                  <a:solidFill>
                    <a:schemeClr val="tx1"/>
                  </a:solidFill>
                  <a:latin typeface="Verdana" pitchFamily="34" charset="0"/>
                </a:defRPr>
              </a:lvl3pPr>
              <a:lvl4pPr marL="1600200" indent="-228600" defTabSz="762000" eaLnBrk="0" hangingPunct="0">
                <a:spcBef>
                  <a:spcPct val="20000"/>
                </a:spcBef>
                <a:buClr>
                  <a:srgbClr val="FF3300"/>
                </a:buClr>
                <a:defRPr>
                  <a:solidFill>
                    <a:schemeClr val="tx1"/>
                  </a:solidFill>
                  <a:latin typeface="Verdana" pitchFamily="34" charset="0"/>
                </a:defRPr>
              </a:lvl4pPr>
              <a:lvl5pPr marL="2057400" indent="-228600" defTabSz="762000" eaLnBrk="0" hangingPunct="0">
                <a:spcBef>
                  <a:spcPct val="20000"/>
                </a:spcBef>
                <a:buClr>
                  <a:srgbClr val="FF3300"/>
                </a:buClr>
                <a:defRPr>
                  <a:solidFill>
                    <a:schemeClr val="tx1"/>
                  </a:solidFill>
                  <a:latin typeface="Verdana" pitchFamily="34" charset="0"/>
                </a:defRPr>
              </a:lvl5pPr>
              <a:lvl6pPr marL="2514600" indent="-228600" defTabSz="762000" eaLnBrk="0" fontAlgn="base" hangingPunct="0">
                <a:spcBef>
                  <a:spcPct val="20000"/>
                </a:spcBef>
                <a:spcAft>
                  <a:spcPct val="0"/>
                </a:spcAft>
                <a:buClr>
                  <a:srgbClr val="FF3300"/>
                </a:buClr>
                <a:defRPr>
                  <a:solidFill>
                    <a:schemeClr val="tx1"/>
                  </a:solidFill>
                  <a:latin typeface="Verdana" pitchFamily="34" charset="0"/>
                </a:defRPr>
              </a:lvl6pPr>
              <a:lvl7pPr marL="2971800" indent="-228600" defTabSz="762000" eaLnBrk="0" fontAlgn="base" hangingPunct="0">
                <a:spcBef>
                  <a:spcPct val="20000"/>
                </a:spcBef>
                <a:spcAft>
                  <a:spcPct val="0"/>
                </a:spcAft>
                <a:buClr>
                  <a:srgbClr val="FF3300"/>
                </a:buClr>
                <a:defRPr>
                  <a:solidFill>
                    <a:schemeClr val="tx1"/>
                  </a:solidFill>
                  <a:latin typeface="Verdana" pitchFamily="34" charset="0"/>
                </a:defRPr>
              </a:lvl7pPr>
              <a:lvl8pPr marL="3429000" indent="-228600" defTabSz="762000" eaLnBrk="0" fontAlgn="base" hangingPunct="0">
                <a:spcBef>
                  <a:spcPct val="20000"/>
                </a:spcBef>
                <a:spcAft>
                  <a:spcPct val="0"/>
                </a:spcAft>
                <a:buClr>
                  <a:srgbClr val="FF3300"/>
                </a:buClr>
                <a:defRPr>
                  <a:solidFill>
                    <a:schemeClr val="tx1"/>
                  </a:solidFill>
                  <a:latin typeface="Verdana" pitchFamily="34" charset="0"/>
                </a:defRPr>
              </a:lvl8pPr>
              <a:lvl9pPr marL="3886200" indent="-228600" defTabSz="7620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sz="1600" b="1">
                  <a:latin typeface="Arial" pitchFamily="34" charset="0"/>
                </a:rPr>
                <a:t>Time</a:t>
              </a:r>
            </a:p>
          </p:txBody>
        </p:sp>
        <p:sp>
          <p:nvSpPr>
            <p:cNvPr id="40978" name="Text Box 14"/>
            <p:cNvSpPr txBox="1">
              <a:spLocks noChangeArrowheads="1"/>
            </p:cNvSpPr>
            <p:nvPr/>
          </p:nvSpPr>
          <p:spPr bwMode="auto">
            <a:xfrm>
              <a:off x="2016" y="2404"/>
              <a:ext cx="905"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Extinctions</a:t>
              </a:r>
            </a:p>
          </p:txBody>
        </p:sp>
        <p:sp>
          <p:nvSpPr>
            <p:cNvPr id="40979" name="Line 15"/>
            <p:cNvSpPr>
              <a:spLocks noChangeShapeType="1"/>
            </p:cNvSpPr>
            <p:nvPr/>
          </p:nvSpPr>
          <p:spPr bwMode="auto">
            <a:xfrm flipH="1" flipV="1">
              <a:off x="2360" y="2256"/>
              <a:ext cx="2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a:p>
          </p:txBody>
        </p:sp>
        <p:sp>
          <p:nvSpPr>
            <p:cNvPr id="40980" name="Line 16"/>
            <p:cNvSpPr>
              <a:spLocks noChangeShapeType="1"/>
            </p:cNvSpPr>
            <p:nvPr/>
          </p:nvSpPr>
          <p:spPr bwMode="auto">
            <a:xfrm flipH="1">
              <a:off x="1920" y="2632"/>
              <a:ext cx="296"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a:p>
          </p:txBody>
        </p:sp>
      </p:grpSp>
      <p:sp>
        <p:nvSpPr>
          <p:cNvPr id="40968" name="Text Box 17"/>
          <p:cNvSpPr txBox="1">
            <a:spLocks noChangeArrowheads="1"/>
          </p:cNvSpPr>
          <p:nvPr/>
        </p:nvSpPr>
        <p:spPr bwMode="auto">
          <a:xfrm>
            <a:off x="1192213" y="4921250"/>
            <a:ext cx="6515100" cy="11271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000">
                <a:solidFill>
                  <a:srgbClr val="FF0000"/>
                </a:solidFill>
              </a:rPr>
              <a:t>An Industry is a bundle of bundled practices that </a:t>
            </a:r>
          </a:p>
          <a:p>
            <a:pPr eaLnBrk="1" hangingPunct="1"/>
            <a:r>
              <a:rPr lang="en-GB" sz="2000">
                <a:solidFill>
                  <a:srgbClr val="FF0000"/>
                </a:solidFill>
              </a:rPr>
              <a:t>can co-evolve at the same rate - an “ecology” of </a:t>
            </a:r>
          </a:p>
          <a:p>
            <a:pPr eaLnBrk="1" hangingPunct="1"/>
            <a:r>
              <a:rPr lang="en-GB" sz="2000">
                <a:solidFill>
                  <a:srgbClr val="FF0000"/>
                </a:solidFill>
              </a:rPr>
              <a:t>possible species of organization</a:t>
            </a:r>
          </a:p>
        </p:txBody>
      </p:sp>
    </p:spTree>
    <p:extLst>
      <p:ext uri="{BB962C8B-B14F-4D97-AF65-F5344CB8AC3E}">
        <p14:creationId xmlns:p14="http://schemas.microsoft.com/office/powerpoint/2010/main" val="11737941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D6D73A6C-239B-4DE1-A457-C9AB7E0BB7CD}" type="slidenum">
              <a:rPr lang="en-GB" smtClean="0">
                <a:solidFill>
                  <a:schemeClr val="bg1"/>
                </a:solidFill>
              </a:rPr>
              <a:pPr>
                <a:spcBef>
                  <a:spcPct val="0"/>
                </a:spcBef>
                <a:buClrTx/>
              </a:pPr>
              <a:t>24</a:t>
            </a:fld>
            <a:endParaRPr lang="en-GB">
              <a:solidFill>
                <a:schemeClr val="bg1"/>
              </a:solidFill>
            </a:endParaRPr>
          </a:p>
        </p:txBody>
      </p:sp>
      <p:sp>
        <p:nvSpPr>
          <p:cNvPr id="41987"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EF61E144-CA70-4554-B837-F67F26C9CA42}" type="datetime3">
              <a:rPr lang="en-GB" smtClean="0">
                <a:solidFill>
                  <a:schemeClr val="bg1"/>
                </a:solidFill>
              </a:rPr>
              <a:pPr>
                <a:spcBef>
                  <a:spcPct val="0"/>
                </a:spcBef>
                <a:buClrTx/>
              </a:pPr>
              <a:t>6 October, 2016</a:t>
            </a:fld>
            <a:endParaRPr lang="en-GB">
              <a:solidFill>
                <a:schemeClr val="bg1"/>
              </a:solidFill>
            </a:endParaRPr>
          </a:p>
        </p:txBody>
      </p:sp>
      <p:sp>
        <p:nvSpPr>
          <p:cNvPr id="41988"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41989" name="Rectangle 2"/>
          <p:cNvSpPr>
            <a:spLocks noGrp="1" noChangeArrowheads="1"/>
          </p:cNvSpPr>
          <p:nvPr>
            <p:ph type="title"/>
          </p:nvPr>
        </p:nvSpPr>
        <p:spPr/>
        <p:txBody>
          <a:bodyPr/>
          <a:lstStyle/>
          <a:p>
            <a:pPr eaLnBrk="1" hangingPunct="1"/>
            <a:r>
              <a:rPr lang="en-GB" dirty="0"/>
              <a:t>Aerospace Supply Chains desired performance?</a:t>
            </a:r>
          </a:p>
        </p:txBody>
      </p:sp>
      <p:sp>
        <p:nvSpPr>
          <p:cNvPr id="41990" name="Rectangle 3"/>
          <p:cNvSpPr>
            <a:spLocks noGrp="1" noChangeArrowheads="1"/>
          </p:cNvSpPr>
          <p:nvPr>
            <p:ph type="body" idx="1"/>
          </p:nvPr>
        </p:nvSpPr>
        <p:spPr/>
        <p:txBody>
          <a:bodyPr/>
          <a:lstStyle/>
          <a:p>
            <a:pPr eaLnBrk="1" hangingPunct="1"/>
            <a:r>
              <a:rPr lang="en-GB" sz="2000"/>
              <a:t>Joint ESRC project with AMRC, Sheffield . A list of 27 possible practices was developed from a series of interviews</a:t>
            </a:r>
          </a:p>
          <a:p>
            <a:pPr eaLnBrk="1" hangingPunct="1">
              <a:buFontTx/>
              <a:buNone/>
            </a:pPr>
            <a:endParaRPr lang="en-GB" sz="2000"/>
          </a:p>
          <a:p>
            <a:pPr eaLnBrk="1" hangingPunct="1"/>
            <a:r>
              <a:rPr lang="en-GB" sz="2000"/>
              <a:t>The different dimensions of performance that matter to customers are:</a:t>
            </a:r>
          </a:p>
          <a:p>
            <a:pPr lvl="1" eaLnBrk="1" hangingPunct="1"/>
            <a:r>
              <a:rPr lang="en-GB"/>
              <a:t>Quality of fabrication</a:t>
            </a:r>
          </a:p>
          <a:p>
            <a:pPr lvl="1" eaLnBrk="1" hangingPunct="1"/>
            <a:endParaRPr lang="en-GB"/>
          </a:p>
          <a:p>
            <a:pPr lvl="1" eaLnBrk="1" hangingPunct="1"/>
            <a:r>
              <a:rPr lang="en-GB"/>
              <a:t>Cost efficiency</a:t>
            </a:r>
          </a:p>
          <a:p>
            <a:pPr lvl="1" eaLnBrk="1" hangingPunct="1"/>
            <a:endParaRPr lang="en-GB"/>
          </a:p>
          <a:p>
            <a:pPr lvl="1" eaLnBrk="1" hangingPunct="1"/>
            <a:r>
              <a:rPr lang="en-GB"/>
              <a:t>Reliability of Delivery</a:t>
            </a:r>
          </a:p>
          <a:p>
            <a:pPr lvl="1" eaLnBrk="1" hangingPunct="1"/>
            <a:endParaRPr lang="en-GB"/>
          </a:p>
          <a:p>
            <a:pPr lvl="1" eaLnBrk="1" hangingPunct="1"/>
            <a:r>
              <a:rPr lang="en-GB"/>
              <a:t>Level of Technology and innovativeness</a:t>
            </a:r>
          </a:p>
          <a:p>
            <a:pPr lvl="1" eaLnBrk="1" hangingPunct="1"/>
            <a:endParaRPr lang="en-GB"/>
          </a:p>
          <a:p>
            <a:pPr lvl="1" eaLnBrk="1" hangingPunct="1"/>
            <a:r>
              <a:rPr lang="en-GB"/>
              <a:t>Degree of Vision in the conception of a product</a:t>
            </a:r>
          </a:p>
          <a:p>
            <a:pPr lvl="1" eaLnBrk="1" hangingPunct="1"/>
            <a:endParaRPr lang="en-GB"/>
          </a:p>
        </p:txBody>
      </p:sp>
    </p:spTree>
    <p:extLst>
      <p:ext uri="{BB962C8B-B14F-4D97-AF65-F5344CB8AC3E}">
        <p14:creationId xmlns:p14="http://schemas.microsoft.com/office/powerpoint/2010/main" val="1979329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413325ED-1291-4511-8AE8-BB5F57298057}" type="slidenum">
              <a:rPr lang="en-GB" smtClean="0">
                <a:solidFill>
                  <a:schemeClr val="bg1"/>
                </a:solidFill>
              </a:rPr>
              <a:pPr>
                <a:spcBef>
                  <a:spcPct val="0"/>
                </a:spcBef>
                <a:buClrTx/>
              </a:pPr>
              <a:t>25</a:t>
            </a:fld>
            <a:endParaRPr lang="en-GB">
              <a:solidFill>
                <a:schemeClr val="bg1"/>
              </a:solidFill>
            </a:endParaRPr>
          </a:p>
        </p:txBody>
      </p:sp>
      <p:sp>
        <p:nvSpPr>
          <p:cNvPr id="43011"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C8D2C041-8570-4D62-A7D7-B282D2C9D96C}" type="datetime3">
              <a:rPr lang="en-GB" smtClean="0">
                <a:solidFill>
                  <a:schemeClr val="bg1"/>
                </a:solidFill>
              </a:rPr>
              <a:pPr>
                <a:spcBef>
                  <a:spcPct val="0"/>
                </a:spcBef>
                <a:buClrTx/>
              </a:pPr>
              <a:t>6 October, 2016</a:t>
            </a:fld>
            <a:endParaRPr lang="en-GB">
              <a:solidFill>
                <a:schemeClr val="bg1"/>
              </a:solidFill>
            </a:endParaRPr>
          </a:p>
        </p:txBody>
      </p:sp>
      <p:sp>
        <p:nvSpPr>
          <p:cNvPr id="43012"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43013" name="Rectangle 2"/>
          <p:cNvSpPr>
            <a:spLocks noGrp="1" noChangeArrowheads="1"/>
          </p:cNvSpPr>
          <p:nvPr>
            <p:ph type="title"/>
          </p:nvPr>
        </p:nvSpPr>
        <p:spPr/>
        <p:txBody>
          <a:bodyPr/>
          <a:lstStyle/>
          <a:p>
            <a:pPr eaLnBrk="1" hangingPunct="1"/>
            <a:r>
              <a:rPr lang="en-GB" dirty="0"/>
              <a:t>Aerospace Supply Chain Practices</a:t>
            </a:r>
          </a:p>
        </p:txBody>
      </p:sp>
      <p:graphicFrame>
        <p:nvGraphicFramePr>
          <p:cNvPr id="43014" name="Object 3"/>
          <p:cNvGraphicFramePr>
            <a:graphicFrameLocks noGrp="1" noChangeAspect="1"/>
          </p:cNvGraphicFramePr>
          <p:nvPr>
            <p:ph idx="1"/>
          </p:nvPr>
        </p:nvGraphicFramePr>
        <p:xfrm>
          <a:off x="304800" y="817563"/>
          <a:ext cx="3619500" cy="2957512"/>
        </p:xfrm>
        <a:graphic>
          <a:graphicData uri="http://schemas.openxmlformats.org/presentationml/2006/ole">
            <mc:AlternateContent xmlns:mc="http://schemas.openxmlformats.org/markup-compatibility/2006">
              <mc:Choice xmlns:v="urn:schemas-microsoft-com:vml" Requires="v">
                <p:oleObj spid="_x0000_s1000450" name="Document" r:id="rId3" imgW="4622591" imgH="3778774" progId="Word.Document.8">
                  <p:embed/>
                </p:oleObj>
              </mc:Choice>
              <mc:Fallback>
                <p:oleObj name="Document" r:id="rId3" imgW="4622591" imgH="3778774" progId="Word.Document.8">
                  <p:embed/>
                  <p:pic>
                    <p:nvPicPr>
                      <p:cNvPr id="4301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17563"/>
                        <a:ext cx="3619500" cy="29575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0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0038" y="3865563"/>
            <a:ext cx="6291262" cy="260508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Text Box 5"/>
          <p:cNvSpPr txBox="1">
            <a:spLocks noChangeArrowheads="1"/>
          </p:cNvSpPr>
          <p:nvPr/>
        </p:nvSpPr>
        <p:spPr bwMode="auto">
          <a:xfrm>
            <a:off x="4146550" y="1022350"/>
            <a:ext cx="4467225" cy="6969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Expected Dimensions of Performance</a:t>
            </a:r>
          </a:p>
          <a:p>
            <a:pPr eaLnBrk="1" hangingPunct="1"/>
            <a:r>
              <a:rPr lang="en-GB"/>
              <a:t>For the 27 Practices </a:t>
            </a:r>
          </a:p>
        </p:txBody>
      </p:sp>
      <p:sp>
        <p:nvSpPr>
          <p:cNvPr id="43017" name="Line 6"/>
          <p:cNvSpPr>
            <a:spLocks noChangeShapeType="1"/>
          </p:cNvSpPr>
          <p:nvPr/>
        </p:nvSpPr>
        <p:spPr bwMode="auto">
          <a:xfrm flipH="1">
            <a:off x="3251200" y="1587500"/>
            <a:ext cx="1536700"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a:p>
        </p:txBody>
      </p:sp>
      <p:sp>
        <p:nvSpPr>
          <p:cNvPr id="43018" name="Text Box 7"/>
          <p:cNvSpPr txBox="1">
            <a:spLocks noChangeArrowheads="1"/>
          </p:cNvSpPr>
          <p:nvPr/>
        </p:nvSpPr>
        <p:spPr bwMode="auto">
          <a:xfrm>
            <a:off x="347663" y="4349750"/>
            <a:ext cx="2093912" cy="6969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Pair Interactions</a:t>
            </a:r>
          </a:p>
          <a:p>
            <a:pPr eaLnBrk="1" hangingPunct="1"/>
            <a:r>
              <a:rPr lang="en-GB"/>
              <a:t>Synergy/Conflict</a:t>
            </a:r>
          </a:p>
        </p:txBody>
      </p:sp>
      <p:sp>
        <p:nvSpPr>
          <p:cNvPr id="43019" name="Line 8"/>
          <p:cNvSpPr>
            <a:spLocks noChangeShapeType="1"/>
          </p:cNvSpPr>
          <p:nvPr/>
        </p:nvSpPr>
        <p:spPr bwMode="auto">
          <a:xfrm>
            <a:off x="2616200" y="4610100"/>
            <a:ext cx="1257300" cy="292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a:p>
        </p:txBody>
      </p:sp>
    </p:spTree>
    <p:extLst>
      <p:ext uri="{BB962C8B-B14F-4D97-AF65-F5344CB8AC3E}">
        <p14:creationId xmlns:p14="http://schemas.microsoft.com/office/powerpoint/2010/main" val="299866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5E29E58E-40B1-495A-BDC4-630621C6ECD5}" type="slidenum">
              <a:rPr lang="en-GB" smtClean="0">
                <a:solidFill>
                  <a:schemeClr val="bg1"/>
                </a:solidFill>
              </a:rPr>
              <a:pPr>
                <a:spcBef>
                  <a:spcPct val="0"/>
                </a:spcBef>
                <a:buClrTx/>
              </a:pPr>
              <a:t>26</a:t>
            </a:fld>
            <a:endParaRPr lang="en-GB">
              <a:solidFill>
                <a:schemeClr val="bg1"/>
              </a:solidFill>
            </a:endParaRPr>
          </a:p>
        </p:txBody>
      </p:sp>
      <p:sp>
        <p:nvSpPr>
          <p:cNvPr id="44035"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86242E7C-1AB1-4AC6-A191-A4DC67EC13FF}" type="datetime3">
              <a:rPr lang="en-GB" smtClean="0">
                <a:solidFill>
                  <a:schemeClr val="bg1"/>
                </a:solidFill>
              </a:rPr>
              <a:pPr>
                <a:spcBef>
                  <a:spcPct val="0"/>
                </a:spcBef>
                <a:buClrTx/>
              </a:pPr>
              <a:t>6 October, 2016</a:t>
            </a:fld>
            <a:endParaRPr lang="en-GB">
              <a:solidFill>
                <a:schemeClr val="bg1"/>
              </a:solidFill>
            </a:endParaRPr>
          </a:p>
        </p:txBody>
      </p:sp>
      <p:sp>
        <p:nvSpPr>
          <p:cNvPr id="44036"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44037" name="Rectangle 2"/>
          <p:cNvSpPr>
            <a:spLocks noGrp="1" noChangeArrowheads="1"/>
          </p:cNvSpPr>
          <p:nvPr>
            <p:ph type="title"/>
          </p:nvPr>
        </p:nvSpPr>
        <p:spPr/>
        <p:txBody>
          <a:bodyPr/>
          <a:lstStyle/>
          <a:p>
            <a:pPr eaLnBrk="1" hangingPunct="1"/>
            <a:r>
              <a:rPr lang="en-GB" dirty="0"/>
              <a:t>The Synergetic Practices for each Quality:</a:t>
            </a:r>
          </a:p>
        </p:txBody>
      </p:sp>
      <p:pic>
        <p:nvPicPr>
          <p:cNvPr id="440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 y="1062038"/>
            <a:ext cx="79248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36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 Innovate:  Household Agent Profiles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7E67D2-9DA8-4D4E-A241-C182E3BA182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1099931" y="1925898"/>
            <a:ext cx="1736035" cy="834887"/>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Living</a:t>
            </a:r>
          </a:p>
        </p:txBody>
      </p:sp>
      <p:sp>
        <p:nvSpPr>
          <p:cNvPr id="13" name="Oval 12"/>
          <p:cNvSpPr/>
          <p:nvPr/>
        </p:nvSpPr>
        <p:spPr>
          <a:xfrm>
            <a:off x="5940758" y="1925898"/>
            <a:ext cx="2129814" cy="834887"/>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ysClr val="windowText" lastClr="000000"/>
                </a:solidFill>
                <a:effectLst/>
                <a:uLnTx/>
                <a:uFillTx/>
              </a:rPr>
              <a:t>Mobility</a:t>
            </a:r>
          </a:p>
        </p:txBody>
      </p:sp>
      <p:sp>
        <p:nvSpPr>
          <p:cNvPr id="14" name="Oval 13"/>
          <p:cNvSpPr/>
          <p:nvPr/>
        </p:nvSpPr>
        <p:spPr>
          <a:xfrm>
            <a:off x="1099931" y="4748357"/>
            <a:ext cx="1736035" cy="834887"/>
          </a:xfrm>
          <a:prstGeom prst="ellips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Food</a:t>
            </a:r>
          </a:p>
        </p:txBody>
      </p:sp>
      <p:sp>
        <p:nvSpPr>
          <p:cNvPr id="15" name="Oval 14"/>
          <p:cNvSpPr/>
          <p:nvPr/>
        </p:nvSpPr>
        <p:spPr>
          <a:xfrm>
            <a:off x="5940758" y="4748358"/>
            <a:ext cx="1964160" cy="834887"/>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Energy</a:t>
            </a:r>
          </a:p>
        </p:txBody>
      </p:sp>
      <p:sp>
        <p:nvSpPr>
          <p:cNvPr id="16" name="TextBox 15"/>
          <p:cNvSpPr txBox="1"/>
          <p:nvPr/>
        </p:nvSpPr>
        <p:spPr>
          <a:xfrm>
            <a:off x="2144406" y="1442108"/>
            <a:ext cx="10734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Space</a:t>
            </a:r>
          </a:p>
        </p:txBody>
      </p:sp>
      <p:sp>
        <p:nvSpPr>
          <p:cNvPr id="17" name="TextBox 16"/>
          <p:cNvSpPr txBox="1"/>
          <p:nvPr/>
        </p:nvSpPr>
        <p:spPr>
          <a:xfrm>
            <a:off x="514235" y="2830730"/>
            <a:ext cx="12031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Location</a:t>
            </a:r>
          </a:p>
        </p:txBody>
      </p:sp>
      <p:sp>
        <p:nvSpPr>
          <p:cNvPr id="18" name="TextBox 17"/>
          <p:cNvSpPr txBox="1"/>
          <p:nvPr/>
        </p:nvSpPr>
        <p:spPr>
          <a:xfrm>
            <a:off x="29812" y="2277739"/>
            <a:ext cx="107342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Type</a:t>
            </a:r>
          </a:p>
        </p:txBody>
      </p:sp>
      <p:sp>
        <p:nvSpPr>
          <p:cNvPr id="19" name="TextBox 18"/>
          <p:cNvSpPr txBox="1"/>
          <p:nvPr/>
        </p:nvSpPr>
        <p:spPr>
          <a:xfrm>
            <a:off x="4369650" y="2483786"/>
            <a:ext cx="171321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Fuel Consumption</a:t>
            </a:r>
          </a:p>
        </p:txBody>
      </p:sp>
      <p:sp>
        <p:nvSpPr>
          <p:cNvPr id="20" name="TextBox 19"/>
          <p:cNvSpPr txBox="1"/>
          <p:nvPr/>
        </p:nvSpPr>
        <p:spPr>
          <a:xfrm>
            <a:off x="5877811" y="3050605"/>
            <a:ext cx="186193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Km travelled</a:t>
            </a:r>
          </a:p>
        </p:txBody>
      </p:sp>
      <p:sp>
        <p:nvSpPr>
          <p:cNvPr id="21" name="TextBox 20"/>
          <p:cNvSpPr txBox="1"/>
          <p:nvPr/>
        </p:nvSpPr>
        <p:spPr>
          <a:xfrm>
            <a:off x="7557882" y="2747533"/>
            <a:ext cx="12879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Efficiency</a:t>
            </a:r>
          </a:p>
        </p:txBody>
      </p:sp>
      <p:sp>
        <p:nvSpPr>
          <p:cNvPr id="22" name="TextBox 21"/>
          <p:cNvSpPr txBox="1"/>
          <p:nvPr/>
        </p:nvSpPr>
        <p:spPr>
          <a:xfrm>
            <a:off x="4596371" y="1839759"/>
            <a:ext cx="13583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Emissions</a:t>
            </a:r>
          </a:p>
        </p:txBody>
      </p:sp>
      <p:sp>
        <p:nvSpPr>
          <p:cNvPr id="23" name="TextBox 22"/>
          <p:cNvSpPr txBox="1"/>
          <p:nvPr/>
        </p:nvSpPr>
        <p:spPr>
          <a:xfrm>
            <a:off x="7904918" y="1810564"/>
            <a:ext cx="83360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Fuel</a:t>
            </a:r>
          </a:p>
        </p:txBody>
      </p:sp>
      <p:sp>
        <p:nvSpPr>
          <p:cNvPr id="24" name="TextBox 23"/>
          <p:cNvSpPr txBox="1"/>
          <p:nvPr/>
        </p:nvSpPr>
        <p:spPr>
          <a:xfrm>
            <a:off x="6064758" y="1238945"/>
            <a:ext cx="176691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Access/Mode</a:t>
            </a:r>
          </a:p>
        </p:txBody>
      </p:sp>
      <p:sp>
        <p:nvSpPr>
          <p:cNvPr id="25" name="TextBox 24"/>
          <p:cNvSpPr txBox="1"/>
          <p:nvPr/>
        </p:nvSpPr>
        <p:spPr>
          <a:xfrm>
            <a:off x="8070572" y="4931413"/>
            <a:ext cx="97497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Source</a:t>
            </a:r>
          </a:p>
        </p:txBody>
      </p:sp>
      <p:sp>
        <p:nvSpPr>
          <p:cNvPr id="26" name="TextBox 25"/>
          <p:cNvSpPr txBox="1"/>
          <p:nvPr/>
        </p:nvSpPr>
        <p:spPr>
          <a:xfrm>
            <a:off x="6203199" y="3917360"/>
            <a:ext cx="142721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Domestic Emissions</a:t>
            </a:r>
          </a:p>
        </p:txBody>
      </p:sp>
      <p:sp>
        <p:nvSpPr>
          <p:cNvPr id="27" name="TextBox 26"/>
          <p:cNvSpPr txBox="1"/>
          <p:nvPr/>
        </p:nvSpPr>
        <p:spPr>
          <a:xfrm>
            <a:off x="4832892" y="4990997"/>
            <a:ext cx="9270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Usage</a:t>
            </a:r>
          </a:p>
        </p:txBody>
      </p:sp>
      <p:cxnSp>
        <p:nvCxnSpPr>
          <p:cNvPr id="29" name="Straight Arrow Connector 28"/>
          <p:cNvCxnSpPr/>
          <p:nvPr/>
        </p:nvCxnSpPr>
        <p:spPr>
          <a:xfrm flipV="1">
            <a:off x="7831670" y="5121578"/>
            <a:ext cx="393779" cy="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5" idx="2"/>
          </p:cNvCxnSpPr>
          <p:nvPr/>
        </p:nvCxnSpPr>
        <p:spPr>
          <a:xfrm flipH="1">
            <a:off x="5579164" y="5165802"/>
            <a:ext cx="361594"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5" idx="0"/>
            <a:endCxn id="26" idx="2"/>
          </p:cNvCxnSpPr>
          <p:nvPr/>
        </p:nvCxnSpPr>
        <p:spPr>
          <a:xfrm flipH="1" flipV="1">
            <a:off x="6916804" y="4563691"/>
            <a:ext cx="6034" cy="18466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808776" y="1580477"/>
            <a:ext cx="1" cy="33217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6808777" y="2771443"/>
            <a:ext cx="1" cy="332170"/>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7630409" y="1981978"/>
            <a:ext cx="327517" cy="219323"/>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3" idx="5"/>
          </p:cNvCxnSpPr>
          <p:nvPr/>
        </p:nvCxnSpPr>
        <p:spPr>
          <a:xfrm>
            <a:off x="7758668" y="2638519"/>
            <a:ext cx="26035" cy="168432"/>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3" idx="3"/>
          </p:cNvCxnSpPr>
          <p:nvPr/>
        </p:nvCxnSpPr>
        <p:spPr>
          <a:xfrm flipH="1">
            <a:off x="5787926" y="2638519"/>
            <a:ext cx="464736" cy="146176"/>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5621841" y="2068515"/>
            <a:ext cx="332169" cy="196365"/>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081072" y="2032693"/>
            <a:ext cx="1401635"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Household Waste</a:t>
            </a:r>
          </a:p>
        </p:txBody>
      </p:sp>
      <p:sp>
        <p:nvSpPr>
          <p:cNvPr id="71" name="TextBox 70"/>
          <p:cNvSpPr txBox="1"/>
          <p:nvPr/>
        </p:nvSpPr>
        <p:spPr>
          <a:xfrm>
            <a:off x="415472" y="1470427"/>
            <a:ext cx="144592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Occupancy</a:t>
            </a:r>
          </a:p>
        </p:txBody>
      </p:sp>
      <p:sp>
        <p:nvSpPr>
          <p:cNvPr id="72" name="TextBox 71"/>
          <p:cNvSpPr txBox="1"/>
          <p:nvPr/>
        </p:nvSpPr>
        <p:spPr>
          <a:xfrm>
            <a:off x="2246241" y="4291069"/>
            <a:ext cx="176254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Preparation</a:t>
            </a:r>
          </a:p>
        </p:txBody>
      </p:sp>
      <p:sp>
        <p:nvSpPr>
          <p:cNvPr id="73" name="TextBox 72"/>
          <p:cNvSpPr txBox="1"/>
          <p:nvPr/>
        </p:nvSpPr>
        <p:spPr>
          <a:xfrm>
            <a:off x="106012" y="5350468"/>
            <a:ext cx="107342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Waste</a:t>
            </a:r>
          </a:p>
        </p:txBody>
      </p:sp>
      <p:sp>
        <p:nvSpPr>
          <p:cNvPr id="74" name="TextBox 73"/>
          <p:cNvSpPr txBox="1"/>
          <p:nvPr/>
        </p:nvSpPr>
        <p:spPr>
          <a:xfrm>
            <a:off x="206063" y="3993545"/>
            <a:ext cx="133781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Source (location)</a:t>
            </a:r>
          </a:p>
        </p:txBody>
      </p:sp>
      <p:sp>
        <p:nvSpPr>
          <p:cNvPr id="75" name="TextBox 74"/>
          <p:cNvSpPr txBox="1"/>
          <p:nvPr/>
        </p:nvSpPr>
        <p:spPr>
          <a:xfrm>
            <a:off x="1172815" y="5866294"/>
            <a:ext cx="17625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Food Consumed</a:t>
            </a:r>
          </a:p>
        </p:txBody>
      </p:sp>
      <p:sp>
        <p:nvSpPr>
          <p:cNvPr id="76" name="TextBox 75"/>
          <p:cNvSpPr txBox="1"/>
          <p:nvPr/>
        </p:nvSpPr>
        <p:spPr>
          <a:xfrm>
            <a:off x="2915479" y="5260079"/>
            <a:ext cx="168089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Source (production)</a:t>
            </a:r>
          </a:p>
        </p:txBody>
      </p:sp>
      <p:cxnSp>
        <p:nvCxnSpPr>
          <p:cNvPr id="77" name="Straight Arrow Connector 76"/>
          <p:cNvCxnSpPr>
            <a:stCxn id="14" idx="1"/>
          </p:cNvCxnSpPr>
          <p:nvPr/>
        </p:nvCxnSpPr>
        <p:spPr>
          <a:xfrm flipH="1" flipV="1">
            <a:off x="1180664" y="4563691"/>
            <a:ext cx="173503" cy="30693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14" idx="7"/>
          </p:cNvCxnSpPr>
          <p:nvPr/>
        </p:nvCxnSpPr>
        <p:spPr>
          <a:xfrm flipV="1">
            <a:off x="2581730" y="4639876"/>
            <a:ext cx="127118" cy="23074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769704" y="5300745"/>
            <a:ext cx="397564" cy="20640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14" idx="4"/>
          </p:cNvCxnSpPr>
          <p:nvPr/>
        </p:nvCxnSpPr>
        <p:spPr>
          <a:xfrm flipH="1">
            <a:off x="1967948" y="5583244"/>
            <a:ext cx="1" cy="32316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861391" y="5358955"/>
            <a:ext cx="332526" cy="14617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1992263" y="2888132"/>
            <a:ext cx="168740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Construction</a:t>
            </a:r>
          </a:p>
        </p:txBody>
      </p:sp>
      <p:cxnSp>
        <p:nvCxnSpPr>
          <p:cNvPr id="96" name="Straight Arrow Connector 95"/>
          <p:cNvCxnSpPr/>
          <p:nvPr/>
        </p:nvCxnSpPr>
        <p:spPr>
          <a:xfrm flipH="1" flipV="1">
            <a:off x="1172815" y="1798865"/>
            <a:ext cx="332169" cy="19636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807518" y="2467516"/>
            <a:ext cx="332170" cy="1627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2407360" y="2702104"/>
            <a:ext cx="273759" cy="23009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1338899" y="2711607"/>
            <a:ext cx="262164" cy="17652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2407360" y="1772055"/>
            <a:ext cx="145597" cy="19636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2835968" y="2293719"/>
            <a:ext cx="302353" cy="1"/>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428812" y="797391"/>
            <a:ext cx="54879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rPr>
              <a:t>End User Innovation – for Sustainability</a:t>
            </a:r>
          </a:p>
        </p:txBody>
      </p:sp>
    </p:spTree>
    <p:extLst>
      <p:ext uri="{BB962C8B-B14F-4D97-AF65-F5344CB8AC3E}">
        <p14:creationId xmlns:p14="http://schemas.microsoft.com/office/powerpoint/2010/main" val="419766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Innovations:</a:t>
            </a:r>
          </a:p>
        </p:txBody>
      </p:sp>
      <p:sp>
        <p:nvSpPr>
          <p:cNvPr id="3" name="Content Placeholder 2"/>
          <p:cNvSpPr>
            <a:spLocks noGrp="1"/>
          </p:cNvSpPr>
          <p:nvPr>
            <p:ph idx="1"/>
          </p:nvPr>
        </p:nvSpPr>
        <p:spPr/>
        <p:txBody>
          <a:bodyPr/>
          <a:lstStyle/>
          <a:p>
            <a:r>
              <a:rPr lang="en-GB" dirty="0"/>
              <a:t>Living:</a:t>
            </a:r>
          </a:p>
          <a:p>
            <a:pPr lvl="1"/>
            <a:r>
              <a:rPr lang="en-GB" dirty="0"/>
              <a:t>Coop Living; More Insulation; Size Reduction; Household Waste</a:t>
            </a:r>
          </a:p>
          <a:p>
            <a:r>
              <a:rPr lang="en-GB" dirty="0"/>
              <a:t>Food:</a:t>
            </a:r>
          </a:p>
          <a:p>
            <a:pPr lvl="1"/>
            <a:r>
              <a:rPr lang="en-GB" dirty="0"/>
              <a:t>Change Source; Reduce Consumption; Reduce Waste; Reduce preparation</a:t>
            </a:r>
          </a:p>
          <a:p>
            <a:r>
              <a:rPr lang="en-GB" dirty="0"/>
              <a:t>Mobility:</a:t>
            </a:r>
          </a:p>
          <a:p>
            <a:pPr lvl="1"/>
            <a:r>
              <a:rPr lang="en-GB" dirty="0"/>
              <a:t>Reduce Travel; Increase Efficiency; E-Cars; Change Mode</a:t>
            </a:r>
          </a:p>
          <a:p>
            <a:r>
              <a:rPr lang="en-GB" dirty="0"/>
              <a:t>Energy:</a:t>
            </a:r>
          </a:p>
          <a:p>
            <a:pPr lvl="1"/>
            <a:r>
              <a:rPr lang="en-GB" dirty="0"/>
              <a:t>Reduce Consumption; Switch Source (PV) Green Energy</a:t>
            </a:r>
          </a:p>
        </p:txBody>
      </p:sp>
      <p:sp>
        <p:nvSpPr>
          <p:cNvPr id="4" name="Slide Number Placeholder 3"/>
          <p:cNvSpPr>
            <a:spLocks noGrp="1"/>
          </p:cNvSpPr>
          <p:nvPr>
            <p:ph type="sldNum" sz="quarter" idx="10"/>
          </p:nvPr>
        </p:nvSpPr>
        <p:spPr/>
        <p:txBody>
          <a:bodyPr/>
          <a:lstStyle/>
          <a:p>
            <a:r>
              <a:rPr lang="en-GB"/>
              <a:t>Page </a:t>
            </a:r>
            <a:fld id="{9397664F-268B-4201-9A46-8102026DCEA2}" type="slidenum">
              <a:rPr lang="en-GB" smtClean="0"/>
              <a:pPr/>
              <a:t>28</a:t>
            </a:fld>
            <a:endParaRPr lang="en-GB"/>
          </a:p>
        </p:txBody>
      </p:sp>
      <p:sp>
        <p:nvSpPr>
          <p:cNvPr id="5" name="Date Placeholder 4"/>
          <p:cNvSpPr>
            <a:spLocks noGrp="1"/>
          </p:cNvSpPr>
          <p:nvPr>
            <p:ph type="dt" sz="half" idx="11"/>
          </p:nvPr>
        </p:nvSpPr>
        <p:spPr/>
        <p:txBody>
          <a:bodyPr/>
          <a:lstStyle/>
          <a:p>
            <a:fld id="{6A999D01-28D3-4D2F-A52B-44443E0B1E53}"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Tree>
    <p:extLst>
      <p:ext uri="{BB962C8B-B14F-4D97-AF65-F5344CB8AC3E}">
        <p14:creationId xmlns:p14="http://schemas.microsoft.com/office/powerpoint/2010/main" val="2371702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7E67D2-9DA8-4D4E-A241-C182E3BA182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0" name="Title 1"/>
          <p:cNvSpPr>
            <a:spLocks noGrp="1"/>
          </p:cNvSpPr>
          <p:nvPr>
            <p:ph type="title"/>
          </p:nvPr>
        </p:nvSpPr>
        <p:spPr>
          <a:xfrm>
            <a:off x="304525" y="152333"/>
            <a:ext cx="5737188" cy="531913"/>
          </a:xfrm>
        </p:spPr>
        <p:txBody>
          <a:bodyPr>
            <a:normAutofit/>
          </a:bodyPr>
          <a:lstStyle/>
          <a:p>
            <a:r>
              <a:rPr lang="en-GB" dirty="0"/>
              <a:t>Cross-Domain Impacts</a:t>
            </a:r>
          </a:p>
        </p:txBody>
      </p:sp>
      <p:grpSp>
        <p:nvGrpSpPr>
          <p:cNvPr id="2" name="Group 1"/>
          <p:cNvGrpSpPr/>
          <p:nvPr/>
        </p:nvGrpSpPr>
        <p:grpSpPr>
          <a:xfrm>
            <a:off x="205351" y="1123292"/>
            <a:ext cx="8938649" cy="5175908"/>
            <a:chOff x="205351" y="1123292"/>
            <a:chExt cx="8755785" cy="5009722"/>
          </a:xfrm>
        </p:grpSpPr>
        <p:sp>
          <p:nvSpPr>
            <p:cNvPr id="36" name="Freeform 35"/>
            <p:cNvSpPr/>
            <p:nvPr/>
          </p:nvSpPr>
          <p:spPr>
            <a:xfrm>
              <a:off x="548141" y="2240158"/>
              <a:ext cx="6513962" cy="2849980"/>
            </a:xfrm>
            <a:custGeom>
              <a:avLst/>
              <a:gdLst>
                <a:gd name="connsiteX0" fmla="*/ 20667 w 6817553"/>
                <a:gd name="connsiteY0" fmla="*/ 1452321 h 2912950"/>
                <a:gd name="connsiteX1" fmla="*/ 251486 w 6817553"/>
                <a:gd name="connsiteY1" fmla="*/ 626697 h 2912950"/>
                <a:gd name="connsiteX2" fmla="*/ 890678 w 6817553"/>
                <a:gd name="connsiteY2" fmla="*/ 102915 h 2912950"/>
                <a:gd name="connsiteX3" fmla="*/ 1485482 w 6817553"/>
                <a:gd name="connsiteY3" fmla="*/ 14138 h 2912950"/>
                <a:gd name="connsiteX4" fmla="*/ 2275595 w 6817553"/>
                <a:gd name="connsiteY4" fmla="*/ 280468 h 2912950"/>
                <a:gd name="connsiteX5" fmla="*/ 2808255 w 6817553"/>
                <a:gd name="connsiteY5" fmla="*/ 697719 h 2912950"/>
                <a:gd name="connsiteX6" fmla="*/ 3385304 w 6817553"/>
                <a:gd name="connsiteY6" fmla="*/ 830884 h 2912950"/>
                <a:gd name="connsiteX7" fmla="*/ 4166539 w 6817553"/>
                <a:gd name="connsiteY7" fmla="*/ 600064 h 2912950"/>
                <a:gd name="connsiteX8" fmla="*/ 4805731 w 6817553"/>
                <a:gd name="connsiteY8" fmla="*/ 111793 h 2912950"/>
                <a:gd name="connsiteX9" fmla="*/ 5427168 w 6817553"/>
                <a:gd name="connsiteY9" fmla="*/ 5261 h 2912950"/>
                <a:gd name="connsiteX10" fmla="*/ 6146259 w 6817553"/>
                <a:gd name="connsiteY10" fmla="*/ 218325 h 2912950"/>
                <a:gd name="connsiteX11" fmla="*/ 6696675 w 6817553"/>
                <a:gd name="connsiteY11" fmla="*/ 822006 h 2912950"/>
                <a:gd name="connsiteX12" fmla="*/ 6812084 w 6817553"/>
                <a:gd name="connsiteY12" fmla="*/ 1470076 h 2912950"/>
                <a:gd name="connsiteX13" fmla="*/ 6590142 w 6817553"/>
                <a:gd name="connsiteY13" fmla="*/ 2269066 h 2912950"/>
                <a:gd name="connsiteX14" fmla="*/ 6101871 w 6817553"/>
                <a:gd name="connsiteY14" fmla="*/ 2704072 h 2912950"/>
                <a:gd name="connsiteX15" fmla="*/ 5462678 w 6817553"/>
                <a:gd name="connsiteY15" fmla="*/ 2890503 h 2912950"/>
                <a:gd name="connsiteX16" fmla="*/ 4574911 w 6817553"/>
                <a:gd name="connsiteY16" fmla="*/ 2641928 h 2912950"/>
                <a:gd name="connsiteX17" fmla="*/ 3971230 w 6817553"/>
                <a:gd name="connsiteY17" fmla="*/ 2198045 h 2912950"/>
                <a:gd name="connsiteX18" fmla="*/ 3403059 w 6817553"/>
                <a:gd name="connsiteY18" fmla="*/ 2056002 h 2912950"/>
                <a:gd name="connsiteX19" fmla="*/ 2737234 w 6817553"/>
                <a:gd name="connsiteY19" fmla="*/ 2251311 h 2912950"/>
                <a:gd name="connsiteX20" fmla="*/ 2311106 w 6817553"/>
                <a:gd name="connsiteY20" fmla="*/ 2606418 h 2912950"/>
                <a:gd name="connsiteX21" fmla="*/ 1769568 w 6817553"/>
                <a:gd name="connsiteY21" fmla="*/ 2881626 h 2912950"/>
                <a:gd name="connsiteX22" fmla="*/ 1050476 w 6817553"/>
                <a:gd name="connsiteY22" fmla="*/ 2854993 h 2912950"/>
                <a:gd name="connsiteX23" fmla="*/ 358018 w 6817553"/>
                <a:gd name="connsiteY23" fmla="*/ 2419987 h 2912950"/>
                <a:gd name="connsiteX24" fmla="*/ 47300 w 6817553"/>
                <a:gd name="connsiteY24" fmla="*/ 1807427 h 2912950"/>
                <a:gd name="connsiteX25" fmla="*/ 20667 w 6817553"/>
                <a:gd name="connsiteY25" fmla="*/ 1452321 h 2912950"/>
                <a:gd name="connsiteX0" fmla="*/ 20667 w 6817553"/>
                <a:gd name="connsiteY0" fmla="*/ 1452321 h 2912950"/>
                <a:gd name="connsiteX1" fmla="*/ 251486 w 6817553"/>
                <a:gd name="connsiteY1" fmla="*/ 626697 h 2912950"/>
                <a:gd name="connsiteX2" fmla="*/ 890678 w 6817553"/>
                <a:gd name="connsiteY2" fmla="*/ 102915 h 2912950"/>
                <a:gd name="connsiteX3" fmla="*/ 1485482 w 6817553"/>
                <a:gd name="connsiteY3" fmla="*/ 14138 h 2912950"/>
                <a:gd name="connsiteX4" fmla="*/ 2275595 w 6817553"/>
                <a:gd name="connsiteY4" fmla="*/ 280468 h 2912950"/>
                <a:gd name="connsiteX5" fmla="*/ 2808255 w 6817553"/>
                <a:gd name="connsiteY5" fmla="*/ 697719 h 2912950"/>
                <a:gd name="connsiteX6" fmla="*/ 3385304 w 6817553"/>
                <a:gd name="connsiteY6" fmla="*/ 830884 h 2912950"/>
                <a:gd name="connsiteX7" fmla="*/ 4166539 w 6817553"/>
                <a:gd name="connsiteY7" fmla="*/ 600064 h 2912950"/>
                <a:gd name="connsiteX8" fmla="*/ 4805731 w 6817553"/>
                <a:gd name="connsiteY8" fmla="*/ 111793 h 2912950"/>
                <a:gd name="connsiteX9" fmla="*/ 5427168 w 6817553"/>
                <a:gd name="connsiteY9" fmla="*/ 5261 h 2912950"/>
                <a:gd name="connsiteX10" fmla="*/ 6146259 w 6817553"/>
                <a:gd name="connsiteY10" fmla="*/ 218325 h 2912950"/>
                <a:gd name="connsiteX11" fmla="*/ 6696675 w 6817553"/>
                <a:gd name="connsiteY11" fmla="*/ 822006 h 2912950"/>
                <a:gd name="connsiteX12" fmla="*/ 6812084 w 6817553"/>
                <a:gd name="connsiteY12" fmla="*/ 1470076 h 2912950"/>
                <a:gd name="connsiteX13" fmla="*/ 6590142 w 6817553"/>
                <a:gd name="connsiteY13" fmla="*/ 2269066 h 2912950"/>
                <a:gd name="connsiteX14" fmla="*/ 6101871 w 6817553"/>
                <a:gd name="connsiteY14" fmla="*/ 2704072 h 2912950"/>
                <a:gd name="connsiteX15" fmla="*/ 5462678 w 6817553"/>
                <a:gd name="connsiteY15" fmla="*/ 2890503 h 2912950"/>
                <a:gd name="connsiteX16" fmla="*/ 4974407 w 6817553"/>
                <a:gd name="connsiteY16" fmla="*/ 2846115 h 2912950"/>
                <a:gd name="connsiteX17" fmla="*/ 4574911 w 6817553"/>
                <a:gd name="connsiteY17" fmla="*/ 2641928 h 2912950"/>
                <a:gd name="connsiteX18" fmla="*/ 3971230 w 6817553"/>
                <a:gd name="connsiteY18" fmla="*/ 2198045 h 2912950"/>
                <a:gd name="connsiteX19" fmla="*/ 3403059 w 6817553"/>
                <a:gd name="connsiteY19" fmla="*/ 2056002 h 2912950"/>
                <a:gd name="connsiteX20" fmla="*/ 2737234 w 6817553"/>
                <a:gd name="connsiteY20" fmla="*/ 2251311 h 2912950"/>
                <a:gd name="connsiteX21" fmla="*/ 2311106 w 6817553"/>
                <a:gd name="connsiteY21" fmla="*/ 2606418 h 2912950"/>
                <a:gd name="connsiteX22" fmla="*/ 1769568 w 6817553"/>
                <a:gd name="connsiteY22" fmla="*/ 2881626 h 2912950"/>
                <a:gd name="connsiteX23" fmla="*/ 1050476 w 6817553"/>
                <a:gd name="connsiteY23" fmla="*/ 2854993 h 2912950"/>
                <a:gd name="connsiteX24" fmla="*/ 358018 w 6817553"/>
                <a:gd name="connsiteY24" fmla="*/ 2419987 h 2912950"/>
                <a:gd name="connsiteX25" fmla="*/ 47300 w 6817553"/>
                <a:gd name="connsiteY25" fmla="*/ 1807427 h 2912950"/>
                <a:gd name="connsiteX26" fmla="*/ 20667 w 6817553"/>
                <a:gd name="connsiteY26" fmla="*/ 1452321 h 2912950"/>
                <a:gd name="connsiteX0" fmla="*/ 7783 w 6804669"/>
                <a:gd name="connsiteY0" fmla="*/ 1452321 h 2912950"/>
                <a:gd name="connsiteX1" fmla="*/ 52171 w 6804669"/>
                <a:gd name="connsiteY1" fmla="*/ 1026193 h 2912950"/>
                <a:gd name="connsiteX2" fmla="*/ 238602 w 6804669"/>
                <a:gd name="connsiteY2" fmla="*/ 626697 h 2912950"/>
                <a:gd name="connsiteX3" fmla="*/ 877794 w 6804669"/>
                <a:gd name="connsiteY3" fmla="*/ 102915 h 2912950"/>
                <a:gd name="connsiteX4" fmla="*/ 1472598 w 6804669"/>
                <a:gd name="connsiteY4" fmla="*/ 14138 h 2912950"/>
                <a:gd name="connsiteX5" fmla="*/ 2262711 w 6804669"/>
                <a:gd name="connsiteY5" fmla="*/ 280468 h 2912950"/>
                <a:gd name="connsiteX6" fmla="*/ 2795371 w 6804669"/>
                <a:gd name="connsiteY6" fmla="*/ 697719 h 2912950"/>
                <a:gd name="connsiteX7" fmla="*/ 3372420 w 6804669"/>
                <a:gd name="connsiteY7" fmla="*/ 830884 h 2912950"/>
                <a:gd name="connsiteX8" fmla="*/ 4153655 w 6804669"/>
                <a:gd name="connsiteY8" fmla="*/ 600064 h 2912950"/>
                <a:gd name="connsiteX9" fmla="*/ 4792847 w 6804669"/>
                <a:gd name="connsiteY9" fmla="*/ 111793 h 2912950"/>
                <a:gd name="connsiteX10" fmla="*/ 5414284 w 6804669"/>
                <a:gd name="connsiteY10" fmla="*/ 5261 h 2912950"/>
                <a:gd name="connsiteX11" fmla="*/ 6133375 w 6804669"/>
                <a:gd name="connsiteY11" fmla="*/ 218325 h 2912950"/>
                <a:gd name="connsiteX12" fmla="*/ 6683791 w 6804669"/>
                <a:gd name="connsiteY12" fmla="*/ 822006 h 2912950"/>
                <a:gd name="connsiteX13" fmla="*/ 6799200 w 6804669"/>
                <a:gd name="connsiteY13" fmla="*/ 1470076 h 2912950"/>
                <a:gd name="connsiteX14" fmla="*/ 6577258 w 6804669"/>
                <a:gd name="connsiteY14" fmla="*/ 2269066 h 2912950"/>
                <a:gd name="connsiteX15" fmla="*/ 6088987 w 6804669"/>
                <a:gd name="connsiteY15" fmla="*/ 2704072 h 2912950"/>
                <a:gd name="connsiteX16" fmla="*/ 5449794 w 6804669"/>
                <a:gd name="connsiteY16" fmla="*/ 2890503 h 2912950"/>
                <a:gd name="connsiteX17" fmla="*/ 4961523 w 6804669"/>
                <a:gd name="connsiteY17" fmla="*/ 2846115 h 2912950"/>
                <a:gd name="connsiteX18" fmla="*/ 4562027 w 6804669"/>
                <a:gd name="connsiteY18" fmla="*/ 2641928 h 2912950"/>
                <a:gd name="connsiteX19" fmla="*/ 3958346 w 6804669"/>
                <a:gd name="connsiteY19" fmla="*/ 2198045 h 2912950"/>
                <a:gd name="connsiteX20" fmla="*/ 3390175 w 6804669"/>
                <a:gd name="connsiteY20" fmla="*/ 2056002 h 2912950"/>
                <a:gd name="connsiteX21" fmla="*/ 2724350 w 6804669"/>
                <a:gd name="connsiteY21" fmla="*/ 2251311 h 2912950"/>
                <a:gd name="connsiteX22" fmla="*/ 2298222 w 6804669"/>
                <a:gd name="connsiteY22" fmla="*/ 2606418 h 2912950"/>
                <a:gd name="connsiteX23" fmla="*/ 1756684 w 6804669"/>
                <a:gd name="connsiteY23" fmla="*/ 2881626 h 2912950"/>
                <a:gd name="connsiteX24" fmla="*/ 1037592 w 6804669"/>
                <a:gd name="connsiteY24" fmla="*/ 2854993 h 2912950"/>
                <a:gd name="connsiteX25" fmla="*/ 345134 w 6804669"/>
                <a:gd name="connsiteY25" fmla="*/ 2419987 h 2912950"/>
                <a:gd name="connsiteX26" fmla="*/ 34416 w 6804669"/>
                <a:gd name="connsiteY26" fmla="*/ 1807427 h 2912950"/>
                <a:gd name="connsiteX27" fmla="*/ 7783 w 6804669"/>
                <a:gd name="connsiteY27" fmla="*/ 1452321 h 2912950"/>
                <a:gd name="connsiteX0" fmla="*/ 7783 w 6804669"/>
                <a:gd name="connsiteY0" fmla="*/ 1452321 h 2912950"/>
                <a:gd name="connsiteX1" fmla="*/ 52171 w 6804669"/>
                <a:gd name="connsiteY1" fmla="*/ 1026193 h 2912950"/>
                <a:gd name="connsiteX2" fmla="*/ 238602 w 6804669"/>
                <a:gd name="connsiteY2" fmla="*/ 626697 h 2912950"/>
                <a:gd name="connsiteX3" fmla="*/ 877794 w 6804669"/>
                <a:gd name="connsiteY3" fmla="*/ 102915 h 2912950"/>
                <a:gd name="connsiteX4" fmla="*/ 1472598 w 6804669"/>
                <a:gd name="connsiteY4" fmla="*/ 14138 h 2912950"/>
                <a:gd name="connsiteX5" fmla="*/ 1898726 w 6804669"/>
                <a:gd name="connsiteY5" fmla="*/ 76282 h 2912950"/>
                <a:gd name="connsiteX6" fmla="*/ 2262711 w 6804669"/>
                <a:gd name="connsiteY6" fmla="*/ 280468 h 2912950"/>
                <a:gd name="connsiteX7" fmla="*/ 2795371 w 6804669"/>
                <a:gd name="connsiteY7" fmla="*/ 697719 h 2912950"/>
                <a:gd name="connsiteX8" fmla="*/ 3372420 w 6804669"/>
                <a:gd name="connsiteY8" fmla="*/ 830884 h 2912950"/>
                <a:gd name="connsiteX9" fmla="*/ 4153655 w 6804669"/>
                <a:gd name="connsiteY9" fmla="*/ 600064 h 2912950"/>
                <a:gd name="connsiteX10" fmla="*/ 4792847 w 6804669"/>
                <a:gd name="connsiteY10" fmla="*/ 111793 h 2912950"/>
                <a:gd name="connsiteX11" fmla="*/ 5414284 w 6804669"/>
                <a:gd name="connsiteY11" fmla="*/ 5261 h 2912950"/>
                <a:gd name="connsiteX12" fmla="*/ 6133375 w 6804669"/>
                <a:gd name="connsiteY12" fmla="*/ 218325 h 2912950"/>
                <a:gd name="connsiteX13" fmla="*/ 6683791 w 6804669"/>
                <a:gd name="connsiteY13" fmla="*/ 822006 h 2912950"/>
                <a:gd name="connsiteX14" fmla="*/ 6799200 w 6804669"/>
                <a:gd name="connsiteY14" fmla="*/ 1470076 h 2912950"/>
                <a:gd name="connsiteX15" fmla="*/ 6577258 w 6804669"/>
                <a:gd name="connsiteY15" fmla="*/ 2269066 h 2912950"/>
                <a:gd name="connsiteX16" fmla="*/ 6088987 w 6804669"/>
                <a:gd name="connsiteY16" fmla="*/ 2704072 h 2912950"/>
                <a:gd name="connsiteX17" fmla="*/ 5449794 w 6804669"/>
                <a:gd name="connsiteY17" fmla="*/ 2890503 h 2912950"/>
                <a:gd name="connsiteX18" fmla="*/ 4961523 w 6804669"/>
                <a:gd name="connsiteY18" fmla="*/ 2846115 h 2912950"/>
                <a:gd name="connsiteX19" fmla="*/ 4562027 w 6804669"/>
                <a:gd name="connsiteY19" fmla="*/ 2641928 h 2912950"/>
                <a:gd name="connsiteX20" fmla="*/ 3958346 w 6804669"/>
                <a:gd name="connsiteY20" fmla="*/ 2198045 h 2912950"/>
                <a:gd name="connsiteX21" fmla="*/ 3390175 w 6804669"/>
                <a:gd name="connsiteY21" fmla="*/ 2056002 h 2912950"/>
                <a:gd name="connsiteX22" fmla="*/ 2724350 w 6804669"/>
                <a:gd name="connsiteY22" fmla="*/ 2251311 h 2912950"/>
                <a:gd name="connsiteX23" fmla="*/ 2298222 w 6804669"/>
                <a:gd name="connsiteY23" fmla="*/ 2606418 h 2912950"/>
                <a:gd name="connsiteX24" fmla="*/ 1756684 w 6804669"/>
                <a:gd name="connsiteY24" fmla="*/ 2881626 h 2912950"/>
                <a:gd name="connsiteX25" fmla="*/ 1037592 w 6804669"/>
                <a:gd name="connsiteY25" fmla="*/ 2854993 h 2912950"/>
                <a:gd name="connsiteX26" fmla="*/ 345134 w 6804669"/>
                <a:gd name="connsiteY26" fmla="*/ 2419987 h 2912950"/>
                <a:gd name="connsiteX27" fmla="*/ 34416 w 6804669"/>
                <a:gd name="connsiteY27" fmla="*/ 1807427 h 2912950"/>
                <a:gd name="connsiteX28" fmla="*/ 7783 w 6804669"/>
                <a:gd name="connsiteY28" fmla="*/ 1452321 h 2912950"/>
                <a:gd name="connsiteX0" fmla="*/ 7783 w 6804669"/>
                <a:gd name="connsiteY0" fmla="*/ 1452321 h 2912950"/>
                <a:gd name="connsiteX1" fmla="*/ 52171 w 6804669"/>
                <a:gd name="connsiteY1" fmla="*/ 1026193 h 2912950"/>
                <a:gd name="connsiteX2" fmla="*/ 238602 w 6804669"/>
                <a:gd name="connsiteY2" fmla="*/ 626697 h 2912950"/>
                <a:gd name="connsiteX3" fmla="*/ 877794 w 6804669"/>
                <a:gd name="connsiteY3" fmla="*/ 102915 h 2912950"/>
                <a:gd name="connsiteX4" fmla="*/ 1472598 w 6804669"/>
                <a:gd name="connsiteY4" fmla="*/ 14138 h 2912950"/>
                <a:gd name="connsiteX5" fmla="*/ 1898726 w 6804669"/>
                <a:gd name="connsiteY5" fmla="*/ 76282 h 2912950"/>
                <a:gd name="connsiteX6" fmla="*/ 2262711 w 6804669"/>
                <a:gd name="connsiteY6" fmla="*/ 280468 h 2912950"/>
                <a:gd name="connsiteX7" fmla="*/ 2822004 w 6804669"/>
                <a:gd name="connsiteY7" fmla="*/ 653330 h 2912950"/>
                <a:gd name="connsiteX8" fmla="*/ 3372420 w 6804669"/>
                <a:gd name="connsiteY8" fmla="*/ 830884 h 2912950"/>
                <a:gd name="connsiteX9" fmla="*/ 4153655 w 6804669"/>
                <a:gd name="connsiteY9" fmla="*/ 600064 h 2912950"/>
                <a:gd name="connsiteX10" fmla="*/ 4792847 w 6804669"/>
                <a:gd name="connsiteY10" fmla="*/ 111793 h 2912950"/>
                <a:gd name="connsiteX11" fmla="*/ 5414284 w 6804669"/>
                <a:gd name="connsiteY11" fmla="*/ 5261 h 2912950"/>
                <a:gd name="connsiteX12" fmla="*/ 6133375 w 6804669"/>
                <a:gd name="connsiteY12" fmla="*/ 218325 h 2912950"/>
                <a:gd name="connsiteX13" fmla="*/ 6683791 w 6804669"/>
                <a:gd name="connsiteY13" fmla="*/ 822006 h 2912950"/>
                <a:gd name="connsiteX14" fmla="*/ 6799200 w 6804669"/>
                <a:gd name="connsiteY14" fmla="*/ 1470076 h 2912950"/>
                <a:gd name="connsiteX15" fmla="*/ 6577258 w 6804669"/>
                <a:gd name="connsiteY15" fmla="*/ 2269066 h 2912950"/>
                <a:gd name="connsiteX16" fmla="*/ 6088987 w 6804669"/>
                <a:gd name="connsiteY16" fmla="*/ 2704072 h 2912950"/>
                <a:gd name="connsiteX17" fmla="*/ 5449794 w 6804669"/>
                <a:gd name="connsiteY17" fmla="*/ 2890503 h 2912950"/>
                <a:gd name="connsiteX18" fmla="*/ 4961523 w 6804669"/>
                <a:gd name="connsiteY18" fmla="*/ 2846115 h 2912950"/>
                <a:gd name="connsiteX19" fmla="*/ 4562027 w 6804669"/>
                <a:gd name="connsiteY19" fmla="*/ 2641928 h 2912950"/>
                <a:gd name="connsiteX20" fmla="*/ 3958346 w 6804669"/>
                <a:gd name="connsiteY20" fmla="*/ 2198045 h 2912950"/>
                <a:gd name="connsiteX21" fmla="*/ 3390175 w 6804669"/>
                <a:gd name="connsiteY21" fmla="*/ 2056002 h 2912950"/>
                <a:gd name="connsiteX22" fmla="*/ 2724350 w 6804669"/>
                <a:gd name="connsiteY22" fmla="*/ 2251311 h 2912950"/>
                <a:gd name="connsiteX23" fmla="*/ 2298222 w 6804669"/>
                <a:gd name="connsiteY23" fmla="*/ 2606418 h 2912950"/>
                <a:gd name="connsiteX24" fmla="*/ 1756684 w 6804669"/>
                <a:gd name="connsiteY24" fmla="*/ 2881626 h 2912950"/>
                <a:gd name="connsiteX25" fmla="*/ 1037592 w 6804669"/>
                <a:gd name="connsiteY25" fmla="*/ 2854993 h 2912950"/>
                <a:gd name="connsiteX26" fmla="*/ 345134 w 6804669"/>
                <a:gd name="connsiteY26" fmla="*/ 2419987 h 2912950"/>
                <a:gd name="connsiteX27" fmla="*/ 34416 w 6804669"/>
                <a:gd name="connsiteY27" fmla="*/ 1807427 h 2912950"/>
                <a:gd name="connsiteX28" fmla="*/ 7783 w 6804669"/>
                <a:gd name="connsiteY28" fmla="*/ 1452321 h 2912950"/>
                <a:gd name="connsiteX0" fmla="*/ 7783 w 6804669"/>
                <a:gd name="connsiteY0" fmla="*/ 1452321 h 2912950"/>
                <a:gd name="connsiteX1" fmla="*/ 52171 w 6804669"/>
                <a:gd name="connsiteY1" fmla="*/ 1026193 h 2912950"/>
                <a:gd name="connsiteX2" fmla="*/ 238602 w 6804669"/>
                <a:gd name="connsiteY2" fmla="*/ 626697 h 2912950"/>
                <a:gd name="connsiteX3" fmla="*/ 877794 w 6804669"/>
                <a:gd name="connsiteY3" fmla="*/ 102915 h 2912950"/>
                <a:gd name="connsiteX4" fmla="*/ 1472598 w 6804669"/>
                <a:gd name="connsiteY4" fmla="*/ 14138 h 2912950"/>
                <a:gd name="connsiteX5" fmla="*/ 1898726 w 6804669"/>
                <a:gd name="connsiteY5" fmla="*/ 76282 h 2912950"/>
                <a:gd name="connsiteX6" fmla="*/ 2262711 w 6804669"/>
                <a:gd name="connsiteY6" fmla="*/ 280468 h 2912950"/>
                <a:gd name="connsiteX7" fmla="*/ 2822004 w 6804669"/>
                <a:gd name="connsiteY7" fmla="*/ 653330 h 2912950"/>
                <a:gd name="connsiteX8" fmla="*/ 3363543 w 6804669"/>
                <a:gd name="connsiteY8" fmla="*/ 795374 h 2912950"/>
                <a:gd name="connsiteX9" fmla="*/ 4153655 w 6804669"/>
                <a:gd name="connsiteY9" fmla="*/ 600064 h 2912950"/>
                <a:gd name="connsiteX10" fmla="*/ 4792847 w 6804669"/>
                <a:gd name="connsiteY10" fmla="*/ 111793 h 2912950"/>
                <a:gd name="connsiteX11" fmla="*/ 5414284 w 6804669"/>
                <a:gd name="connsiteY11" fmla="*/ 5261 h 2912950"/>
                <a:gd name="connsiteX12" fmla="*/ 6133375 w 6804669"/>
                <a:gd name="connsiteY12" fmla="*/ 218325 h 2912950"/>
                <a:gd name="connsiteX13" fmla="*/ 6683791 w 6804669"/>
                <a:gd name="connsiteY13" fmla="*/ 822006 h 2912950"/>
                <a:gd name="connsiteX14" fmla="*/ 6799200 w 6804669"/>
                <a:gd name="connsiteY14" fmla="*/ 1470076 h 2912950"/>
                <a:gd name="connsiteX15" fmla="*/ 6577258 w 6804669"/>
                <a:gd name="connsiteY15" fmla="*/ 2269066 h 2912950"/>
                <a:gd name="connsiteX16" fmla="*/ 6088987 w 6804669"/>
                <a:gd name="connsiteY16" fmla="*/ 2704072 h 2912950"/>
                <a:gd name="connsiteX17" fmla="*/ 5449794 w 6804669"/>
                <a:gd name="connsiteY17" fmla="*/ 2890503 h 2912950"/>
                <a:gd name="connsiteX18" fmla="*/ 4961523 w 6804669"/>
                <a:gd name="connsiteY18" fmla="*/ 2846115 h 2912950"/>
                <a:gd name="connsiteX19" fmla="*/ 4562027 w 6804669"/>
                <a:gd name="connsiteY19" fmla="*/ 2641928 h 2912950"/>
                <a:gd name="connsiteX20" fmla="*/ 3958346 w 6804669"/>
                <a:gd name="connsiteY20" fmla="*/ 2198045 h 2912950"/>
                <a:gd name="connsiteX21" fmla="*/ 3390175 w 6804669"/>
                <a:gd name="connsiteY21" fmla="*/ 2056002 h 2912950"/>
                <a:gd name="connsiteX22" fmla="*/ 2724350 w 6804669"/>
                <a:gd name="connsiteY22" fmla="*/ 2251311 h 2912950"/>
                <a:gd name="connsiteX23" fmla="*/ 2298222 w 6804669"/>
                <a:gd name="connsiteY23" fmla="*/ 2606418 h 2912950"/>
                <a:gd name="connsiteX24" fmla="*/ 1756684 w 6804669"/>
                <a:gd name="connsiteY24" fmla="*/ 2881626 h 2912950"/>
                <a:gd name="connsiteX25" fmla="*/ 1037592 w 6804669"/>
                <a:gd name="connsiteY25" fmla="*/ 2854993 h 2912950"/>
                <a:gd name="connsiteX26" fmla="*/ 345134 w 6804669"/>
                <a:gd name="connsiteY26" fmla="*/ 2419987 h 2912950"/>
                <a:gd name="connsiteX27" fmla="*/ 34416 w 6804669"/>
                <a:gd name="connsiteY27" fmla="*/ 1807427 h 2912950"/>
                <a:gd name="connsiteX28" fmla="*/ 7783 w 6804669"/>
                <a:gd name="connsiteY28" fmla="*/ 1452321 h 2912950"/>
                <a:gd name="connsiteX0" fmla="*/ 7783 w 6804669"/>
                <a:gd name="connsiteY0" fmla="*/ 1451826 h 2912455"/>
                <a:gd name="connsiteX1" fmla="*/ 52171 w 6804669"/>
                <a:gd name="connsiteY1" fmla="*/ 1025698 h 2912455"/>
                <a:gd name="connsiteX2" fmla="*/ 238602 w 6804669"/>
                <a:gd name="connsiteY2" fmla="*/ 626202 h 2912455"/>
                <a:gd name="connsiteX3" fmla="*/ 877794 w 6804669"/>
                <a:gd name="connsiteY3" fmla="*/ 102420 h 2912455"/>
                <a:gd name="connsiteX4" fmla="*/ 1472598 w 6804669"/>
                <a:gd name="connsiteY4" fmla="*/ 13643 h 2912455"/>
                <a:gd name="connsiteX5" fmla="*/ 1898726 w 6804669"/>
                <a:gd name="connsiteY5" fmla="*/ 75787 h 2912455"/>
                <a:gd name="connsiteX6" fmla="*/ 2262711 w 6804669"/>
                <a:gd name="connsiteY6" fmla="*/ 279973 h 2912455"/>
                <a:gd name="connsiteX7" fmla="*/ 2822004 w 6804669"/>
                <a:gd name="connsiteY7" fmla="*/ 652835 h 2912455"/>
                <a:gd name="connsiteX8" fmla="*/ 3363543 w 6804669"/>
                <a:gd name="connsiteY8" fmla="*/ 794879 h 2912455"/>
                <a:gd name="connsiteX9" fmla="*/ 4135900 w 6804669"/>
                <a:gd name="connsiteY9" fmla="*/ 564058 h 2912455"/>
                <a:gd name="connsiteX10" fmla="*/ 4792847 w 6804669"/>
                <a:gd name="connsiteY10" fmla="*/ 111298 h 2912455"/>
                <a:gd name="connsiteX11" fmla="*/ 5414284 w 6804669"/>
                <a:gd name="connsiteY11" fmla="*/ 4766 h 2912455"/>
                <a:gd name="connsiteX12" fmla="*/ 6133375 w 6804669"/>
                <a:gd name="connsiteY12" fmla="*/ 217830 h 2912455"/>
                <a:gd name="connsiteX13" fmla="*/ 6683791 w 6804669"/>
                <a:gd name="connsiteY13" fmla="*/ 821511 h 2912455"/>
                <a:gd name="connsiteX14" fmla="*/ 6799200 w 6804669"/>
                <a:gd name="connsiteY14" fmla="*/ 1469581 h 2912455"/>
                <a:gd name="connsiteX15" fmla="*/ 6577258 w 6804669"/>
                <a:gd name="connsiteY15" fmla="*/ 2268571 h 2912455"/>
                <a:gd name="connsiteX16" fmla="*/ 6088987 w 6804669"/>
                <a:gd name="connsiteY16" fmla="*/ 2703577 h 2912455"/>
                <a:gd name="connsiteX17" fmla="*/ 5449794 w 6804669"/>
                <a:gd name="connsiteY17" fmla="*/ 2890008 h 2912455"/>
                <a:gd name="connsiteX18" fmla="*/ 4961523 w 6804669"/>
                <a:gd name="connsiteY18" fmla="*/ 2845620 h 2912455"/>
                <a:gd name="connsiteX19" fmla="*/ 4562027 w 6804669"/>
                <a:gd name="connsiteY19" fmla="*/ 2641433 h 2912455"/>
                <a:gd name="connsiteX20" fmla="*/ 3958346 w 6804669"/>
                <a:gd name="connsiteY20" fmla="*/ 2197550 h 2912455"/>
                <a:gd name="connsiteX21" fmla="*/ 3390175 w 6804669"/>
                <a:gd name="connsiteY21" fmla="*/ 2055507 h 2912455"/>
                <a:gd name="connsiteX22" fmla="*/ 2724350 w 6804669"/>
                <a:gd name="connsiteY22" fmla="*/ 2250816 h 2912455"/>
                <a:gd name="connsiteX23" fmla="*/ 2298222 w 6804669"/>
                <a:gd name="connsiteY23" fmla="*/ 2605923 h 2912455"/>
                <a:gd name="connsiteX24" fmla="*/ 1756684 w 6804669"/>
                <a:gd name="connsiteY24" fmla="*/ 2881131 h 2912455"/>
                <a:gd name="connsiteX25" fmla="*/ 1037592 w 6804669"/>
                <a:gd name="connsiteY25" fmla="*/ 2854498 h 2912455"/>
                <a:gd name="connsiteX26" fmla="*/ 345134 w 6804669"/>
                <a:gd name="connsiteY26" fmla="*/ 2419492 h 2912455"/>
                <a:gd name="connsiteX27" fmla="*/ 34416 w 6804669"/>
                <a:gd name="connsiteY27" fmla="*/ 1806932 h 2912455"/>
                <a:gd name="connsiteX28" fmla="*/ 7783 w 6804669"/>
                <a:gd name="connsiteY28" fmla="*/ 1451826 h 2912455"/>
                <a:gd name="connsiteX0" fmla="*/ 7783 w 6804669"/>
                <a:gd name="connsiteY0" fmla="*/ 1451826 h 2912455"/>
                <a:gd name="connsiteX1" fmla="*/ 52171 w 6804669"/>
                <a:gd name="connsiteY1" fmla="*/ 1025698 h 2912455"/>
                <a:gd name="connsiteX2" fmla="*/ 238602 w 6804669"/>
                <a:gd name="connsiteY2" fmla="*/ 626202 h 2912455"/>
                <a:gd name="connsiteX3" fmla="*/ 877794 w 6804669"/>
                <a:gd name="connsiteY3" fmla="*/ 102420 h 2912455"/>
                <a:gd name="connsiteX4" fmla="*/ 1472598 w 6804669"/>
                <a:gd name="connsiteY4" fmla="*/ 13643 h 2912455"/>
                <a:gd name="connsiteX5" fmla="*/ 1898726 w 6804669"/>
                <a:gd name="connsiteY5" fmla="*/ 75787 h 2912455"/>
                <a:gd name="connsiteX6" fmla="*/ 2262711 w 6804669"/>
                <a:gd name="connsiteY6" fmla="*/ 279973 h 2912455"/>
                <a:gd name="connsiteX7" fmla="*/ 2822004 w 6804669"/>
                <a:gd name="connsiteY7" fmla="*/ 652835 h 2912455"/>
                <a:gd name="connsiteX8" fmla="*/ 3363543 w 6804669"/>
                <a:gd name="connsiteY8" fmla="*/ 794879 h 2912455"/>
                <a:gd name="connsiteX9" fmla="*/ 4135900 w 6804669"/>
                <a:gd name="connsiteY9" fmla="*/ 564058 h 2912455"/>
                <a:gd name="connsiteX10" fmla="*/ 4792847 w 6804669"/>
                <a:gd name="connsiteY10" fmla="*/ 111298 h 2912455"/>
                <a:gd name="connsiteX11" fmla="*/ 5414284 w 6804669"/>
                <a:gd name="connsiteY11" fmla="*/ 4766 h 2912455"/>
                <a:gd name="connsiteX12" fmla="*/ 6133375 w 6804669"/>
                <a:gd name="connsiteY12" fmla="*/ 217830 h 2912455"/>
                <a:gd name="connsiteX13" fmla="*/ 6683791 w 6804669"/>
                <a:gd name="connsiteY13" fmla="*/ 821511 h 2912455"/>
                <a:gd name="connsiteX14" fmla="*/ 6799200 w 6804669"/>
                <a:gd name="connsiteY14" fmla="*/ 1469581 h 2912455"/>
                <a:gd name="connsiteX15" fmla="*/ 6577258 w 6804669"/>
                <a:gd name="connsiteY15" fmla="*/ 2268571 h 2912455"/>
                <a:gd name="connsiteX16" fmla="*/ 6088987 w 6804669"/>
                <a:gd name="connsiteY16" fmla="*/ 2703577 h 2912455"/>
                <a:gd name="connsiteX17" fmla="*/ 5449794 w 6804669"/>
                <a:gd name="connsiteY17" fmla="*/ 2890008 h 2912455"/>
                <a:gd name="connsiteX18" fmla="*/ 4961523 w 6804669"/>
                <a:gd name="connsiteY18" fmla="*/ 2845620 h 2912455"/>
                <a:gd name="connsiteX19" fmla="*/ 4562027 w 6804669"/>
                <a:gd name="connsiteY19" fmla="*/ 2641433 h 2912455"/>
                <a:gd name="connsiteX20" fmla="*/ 3958346 w 6804669"/>
                <a:gd name="connsiteY20" fmla="*/ 2197550 h 2912455"/>
                <a:gd name="connsiteX21" fmla="*/ 3425686 w 6804669"/>
                <a:gd name="connsiteY21" fmla="*/ 2099895 h 2912455"/>
                <a:gd name="connsiteX22" fmla="*/ 2724350 w 6804669"/>
                <a:gd name="connsiteY22" fmla="*/ 2250816 h 2912455"/>
                <a:gd name="connsiteX23" fmla="*/ 2298222 w 6804669"/>
                <a:gd name="connsiteY23" fmla="*/ 2605923 h 2912455"/>
                <a:gd name="connsiteX24" fmla="*/ 1756684 w 6804669"/>
                <a:gd name="connsiteY24" fmla="*/ 2881131 h 2912455"/>
                <a:gd name="connsiteX25" fmla="*/ 1037592 w 6804669"/>
                <a:gd name="connsiteY25" fmla="*/ 2854498 h 2912455"/>
                <a:gd name="connsiteX26" fmla="*/ 345134 w 6804669"/>
                <a:gd name="connsiteY26" fmla="*/ 2419492 h 2912455"/>
                <a:gd name="connsiteX27" fmla="*/ 34416 w 6804669"/>
                <a:gd name="connsiteY27" fmla="*/ 1806932 h 2912455"/>
                <a:gd name="connsiteX28" fmla="*/ 7783 w 6804669"/>
                <a:gd name="connsiteY28" fmla="*/ 1451826 h 2912455"/>
                <a:gd name="connsiteX0" fmla="*/ 7783 w 6804669"/>
                <a:gd name="connsiteY0" fmla="*/ 1451826 h 2912455"/>
                <a:gd name="connsiteX1" fmla="*/ 52171 w 6804669"/>
                <a:gd name="connsiteY1" fmla="*/ 1025698 h 2912455"/>
                <a:gd name="connsiteX2" fmla="*/ 238602 w 6804669"/>
                <a:gd name="connsiteY2" fmla="*/ 626202 h 2912455"/>
                <a:gd name="connsiteX3" fmla="*/ 877794 w 6804669"/>
                <a:gd name="connsiteY3" fmla="*/ 102420 h 2912455"/>
                <a:gd name="connsiteX4" fmla="*/ 1472598 w 6804669"/>
                <a:gd name="connsiteY4" fmla="*/ 13643 h 2912455"/>
                <a:gd name="connsiteX5" fmla="*/ 1898726 w 6804669"/>
                <a:gd name="connsiteY5" fmla="*/ 75787 h 2912455"/>
                <a:gd name="connsiteX6" fmla="*/ 2262711 w 6804669"/>
                <a:gd name="connsiteY6" fmla="*/ 279973 h 2912455"/>
                <a:gd name="connsiteX7" fmla="*/ 2822004 w 6804669"/>
                <a:gd name="connsiteY7" fmla="*/ 652835 h 2912455"/>
                <a:gd name="connsiteX8" fmla="*/ 3363543 w 6804669"/>
                <a:gd name="connsiteY8" fmla="*/ 794879 h 2912455"/>
                <a:gd name="connsiteX9" fmla="*/ 4135900 w 6804669"/>
                <a:gd name="connsiteY9" fmla="*/ 564058 h 2912455"/>
                <a:gd name="connsiteX10" fmla="*/ 4792847 w 6804669"/>
                <a:gd name="connsiteY10" fmla="*/ 111298 h 2912455"/>
                <a:gd name="connsiteX11" fmla="*/ 5414284 w 6804669"/>
                <a:gd name="connsiteY11" fmla="*/ 4766 h 2912455"/>
                <a:gd name="connsiteX12" fmla="*/ 6133375 w 6804669"/>
                <a:gd name="connsiteY12" fmla="*/ 217830 h 2912455"/>
                <a:gd name="connsiteX13" fmla="*/ 6683791 w 6804669"/>
                <a:gd name="connsiteY13" fmla="*/ 821511 h 2912455"/>
                <a:gd name="connsiteX14" fmla="*/ 6799200 w 6804669"/>
                <a:gd name="connsiteY14" fmla="*/ 1469581 h 2912455"/>
                <a:gd name="connsiteX15" fmla="*/ 6577258 w 6804669"/>
                <a:gd name="connsiteY15" fmla="*/ 2268571 h 2912455"/>
                <a:gd name="connsiteX16" fmla="*/ 6088987 w 6804669"/>
                <a:gd name="connsiteY16" fmla="*/ 2703577 h 2912455"/>
                <a:gd name="connsiteX17" fmla="*/ 5449794 w 6804669"/>
                <a:gd name="connsiteY17" fmla="*/ 2890008 h 2912455"/>
                <a:gd name="connsiteX18" fmla="*/ 4961523 w 6804669"/>
                <a:gd name="connsiteY18" fmla="*/ 2845620 h 2912455"/>
                <a:gd name="connsiteX19" fmla="*/ 4562027 w 6804669"/>
                <a:gd name="connsiteY19" fmla="*/ 2641433 h 2912455"/>
                <a:gd name="connsiteX20" fmla="*/ 3967224 w 6804669"/>
                <a:gd name="connsiteY20" fmla="*/ 2233060 h 2912455"/>
                <a:gd name="connsiteX21" fmla="*/ 3425686 w 6804669"/>
                <a:gd name="connsiteY21" fmla="*/ 2099895 h 2912455"/>
                <a:gd name="connsiteX22" fmla="*/ 2724350 w 6804669"/>
                <a:gd name="connsiteY22" fmla="*/ 2250816 h 2912455"/>
                <a:gd name="connsiteX23" fmla="*/ 2298222 w 6804669"/>
                <a:gd name="connsiteY23" fmla="*/ 2605923 h 2912455"/>
                <a:gd name="connsiteX24" fmla="*/ 1756684 w 6804669"/>
                <a:gd name="connsiteY24" fmla="*/ 2881131 h 2912455"/>
                <a:gd name="connsiteX25" fmla="*/ 1037592 w 6804669"/>
                <a:gd name="connsiteY25" fmla="*/ 2854498 h 2912455"/>
                <a:gd name="connsiteX26" fmla="*/ 345134 w 6804669"/>
                <a:gd name="connsiteY26" fmla="*/ 2419492 h 2912455"/>
                <a:gd name="connsiteX27" fmla="*/ 34416 w 6804669"/>
                <a:gd name="connsiteY27" fmla="*/ 1806932 h 2912455"/>
                <a:gd name="connsiteX28" fmla="*/ 7783 w 6804669"/>
                <a:gd name="connsiteY28" fmla="*/ 1451826 h 2912455"/>
                <a:gd name="connsiteX0" fmla="*/ 1467 w 6824986"/>
                <a:gd name="connsiteY0" fmla="*/ 1451826 h 2912455"/>
                <a:gd name="connsiteX1" fmla="*/ 72488 w 6824986"/>
                <a:gd name="connsiteY1" fmla="*/ 1025698 h 2912455"/>
                <a:gd name="connsiteX2" fmla="*/ 258919 w 6824986"/>
                <a:gd name="connsiteY2" fmla="*/ 626202 h 2912455"/>
                <a:gd name="connsiteX3" fmla="*/ 898111 w 6824986"/>
                <a:gd name="connsiteY3" fmla="*/ 102420 h 2912455"/>
                <a:gd name="connsiteX4" fmla="*/ 1492915 w 6824986"/>
                <a:gd name="connsiteY4" fmla="*/ 13643 h 2912455"/>
                <a:gd name="connsiteX5" fmla="*/ 1919043 w 6824986"/>
                <a:gd name="connsiteY5" fmla="*/ 75787 h 2912455"/>
                <a:gd name="connsiteX6" fmla="*/ 2283028 w 6824986"/>
                <a:gd name="connsiteY6" fmla="*/ 279973 h 2912455"/>
                <a:gd name="connsiteX7" fmla="*/ 2842321 w 6824986"/>
                <a:gd name="connsiteY7" fmla="*/ 652835 h 2912455"/>
                <a:gd name="connsiteX8" fmla="*/ 3383860 w 6824986"/>
                <a:gd name="connsiteY8" fmla="*/ 794879 h 2912455"/>
                <a:gd name="connsiteX9" fmla="*/ 4156217 w 6824986"/>
                <a:gd name="connsiteY9" fmla="*/ 564058 h 2912455"/>
                <a:gd name="connsiteX10" fmla="*/ 4813164 w 6824986"/>
                <a:gd name="connsiteY10" fmla="*/ 111298 h 2912455"/>
                <a:gd name="connsiteX11" fmla="*/ 5434601 w 6824986"/>
                <a:gd name="connsiteY11" fmla="*/ 4766 h 2912455"/>
                <a:gd name="connsiteX12" fmla="*/ 6153692 w 6824986"/>
                <a:gd name="connsiteY12" fmla="*/ 217830 h 2912455"/>
                <a:gd name="connsiteX13" fmla="*/ 6704108 w 6824986"/>
                <a:gd name="connsiteY13" fmla="*/ 821511 h 2912455"/>
                <a:gd name="connsiteX14" fmla="*/ 6819517 w 6824986"/>
                <a:gd name="connsiteY14" fmla="*/ 1469581 h 2912455"/>
                <a:gd name="connsiteX15" fmla="*/ 6597575 w 6824986"/>
                <a:gd name="connsiteY15" fmla="*/ 2268571 h 2912455"/>
                <a:gd name="connsiteX16" fmla="*/ 6109304 w 6824986"/>
                <a:gd name="connsiteY16" fmla="*/ 2703577 h 2912455"/>
                <a:gd name="connsiteX17" fmla="*/ 5470111 w 6824986"/>
                <a:gd name="connsiteY17" fmla="*/ 2890008 h 2912455"/>
                <a:gd name="connsiteX18" fmla="*/ 4981840 w 6824986"/>
                <a:gd name="connsiteY18" fmla="*/ 2845620 h 2912455"/>
                <a:gd name="connsiteX19" fmla="*/ 4582344 w 6824986"/>
                <a:gd name="connsiteY19" fmla="*/ 2641433 h 2912455"/>
                <a:gd name="connsiteX20" fmla="*/ 3987541 w 6824986"/>
                <a:gd name="connsiteY20" fmla="*/ 2233060 h 2912455"/>
                <a:gd name="connsiteX21" fmla="*/ 3446003 w 6824986"/>
                <a:gd name="connsiteY21" fmla="*/ 2099895 h 2912455"/>
                <a:gd name="connsiteX22" fmla="*/ 2744667 w 6824986"/>
                <a:gd name="connsiteY22" fmla="*/ 2250816 h 2912455"/>
                <a:gd name="connsiteX23" fmla="*/ 2318539 w 6824986"/>
                <a:gd name="connsiteY23" fmla="*/ 2605923 h 2912455"/>
                <a:gd name="connsiteX24" fmla="*/ 1777001 w 6824986"/>
                <a:gd name="connsiteY24" fmla="*/ 2881131 h 2912455"/>
                <a:gd name="connsiteX25" fmla="*/ 1057909 w 6824986"/>
                <a:gd name="connsiteY25" fmla="*/ 2854498 h 2912455"/>
                <a:gd name="connsiteX26" fmla="*/ 365451 w 6824986"/>
                <a:gd name="connsiteY26" fmla="*/ 2419492 h 2912455"/>
                <a:gd name="connsiteX27" fmla="*/ 54733 w 6824986"/>
                <a:gd name="connsiteY27" fmla="*/ 1806932 h 2912455"/>
                <a:gd name="connsiteX28" fmla="*/ 1467 w 6824986"/>
                <a:gd name="connsiteY28" fmla="*/ 1451826 h 2912455"/>
                <a:gd name="connsiteX0" fmla="*/ 1467 w 6824986"/>
                <a:gd name="connsiteY0" fmla="*/ 1451826 h 2912455"/>
                <a:gd name="connsiteX1" fmla="*/ 72488 w 6824986"/>
                <a:gd name="connsiteY1" fmla="*/ 1025698 h 2912455"/>
                <a:gd name="connsiteX2" fmla="*/ 258919 w 6824986"/>
                <a:gd name="connsiteY2" fmla="*/ 564059 h 2912455"/>
                <a:gd name="connsiteX3" fmla="*/ 898111 w 6824986"/>
                <a:gd name="connsiteY3" fmla="*/ 102420 h 2912455"/>
                <a:gd name="connsiteX4" fmla="*/ 1492915 w 6824986"/>
                <a:gd name="connsiteY4" fmla="*/ 13643 h 2912455"/>
                <a:gd name="connsiteX5" fmla="*/ 1919043 w 6824986"/>
                <a:gd name="connsiteY5" fmla="*/ 75787 h 2912455"/>
                <a:gd name="connsiteX6" fmla="*/ 2283028 w 6824986"/>
                <a:gd name="connsiteY6" fmla="*/ 279973 h 2912455"/>
                <a:gd name="connsiteX7" fmla="*/ 2842321 w 6824986"/>
                <a:gd name="connsiteY7" fmla="*/ 652835 h 2912455"/>
                <a:gd name="connsiteX8" fmla="*/ 3383860 w 6824986"/>
                <a:gd name="connsiteY8" fmla="*/ 794879 h 2912455"/>
                <a:gd name="connsiteX9" fmla="*/ 4156217 w 6824986"/>
                <a:gd name="connsiteY9" fmla="*/ 564058 h 2912455"/>
                <a:gd name="connsiteX10" fmla="*/ 4813164 w 6824986"/>
                <a:gd name="connsiteY10" fmla="*/ 111298 h 2912455"/>
                <a:gd name="connsiteX11" fmla="*/ 5434601 w 6824986"/>
                <a:gd name="connsiteY11" fmla="*/ 4766 h 2912455"/>
                <a:gd name="connsiteX12" fmla="*/ 6153692 w 6824986"/>
                <a:gd name="connsiteY12" fmla="*/ 217830 h 2912455"/>
                <a:gd name="connsiteX13" fmla="*/ 6704108 w 6824986"/>
                <a:gd name="connsiteY13" fmla="*/ 821511 h 2912455"/>
                <a:gd name="connsiteX14" fmla="*/ 6819517 w 6824986"/>
                <a:gd name="connsiteY14" fmla="*/ 1469581 h 2912455"/>
                <a:gd name="connsiteX15" fmla="*/ 6597575 w 6824986"/>
                <a:gd name="connsiteY15" fmla="*/ 2268571 h 2912455"/>
                <a:gd name="connsiteX16" fmla="*/ 6109304 w 6824986"/>
                <a:gd name="connsiteY16" fmla="*/ 2703577 h 2912455"/>
                <a:gd name="connsiteX17" fmla="*/ 5470111 w 6824986"/>
                <a:gd name="connsiteY17" fmla="*/ 2890008 h 2912455"/>
                <a:gd name="connsiteX18" fmla="*/ 4981840 w 6824986"/>
                <a:gd name="connsiteY18" fmla="*/ 2845620 h 2912455"/>
                <a:gd name="connsiteX19" fmla="*/ 4582344 w 6824986"/>
                <a:gd name="connsiteY19" fmla="*/ 2641433 h 2912455"/>
                <a:gd name="connsiteX20" fmla="*/ 3987541 w 6824986"/>
                <a:gd name="connsiteY20" fmla="*/ 2233060 h 2912455"/>
                <a:gd name="connsiteX21" fmla="*/ 3446003 w 6824986"/>
                <a:gd name="connsiteY21" fmla="*/ 2099895 h 2912455"/>
                <a:gd name="connsiteX22" fmla="*/ 2744667 w 6824986"/>
                <a:gd name="connsiteY22" fmla="*/ 2250816 h 2912455"/>
                <a:gd name="connsiteX23" fmla="*/ 2318539 w 6824986"/>
                <a:gd name="connsiteY23" fmla="*/ 2605923 h 2912455"/>
                <a:gd name="connsiteX24" fmla="*/ 1777001 w 6824986"/>
                <a:gd name="connsiteY24" fmla="*/ 2881131 h 2912455"/>
                <a:gd name="connsiteX25" fmla="*/ 1057909 w 6824986"/>
                <a:gd name="connsiteY25" fmla="*/ 2854498 h 2912455"/>
                <a:gd name="connsiteX26" fmla="*/ 365451 w 6824986"/>
                <a:gd name="connsiteY26" fmla="*/ 2419492 h 2912455"/>
                <a:gd name="connsiteX27" fmla="*/ 54733 w 6824986"/>
                <a:gd name="connsiteY27" fmla="*/ 1806932 h 2912455"/>
                <a:gd name="connsiteX28" fmla="*/ 1467 w 6824986"/>
                <a:gd name="connsiteY28" fmla="*/ 1451826 h 2912455"/>
                <a:gd name="connsiteX0" fmla="*/ 1146 w 6824665"/>
                <a:gd name="connsiteY0" fmla="*/ 1451826 h 2912455"/>
                <a:gd name="connsiteX1" fmla="*/ 36656 w 6824665"/>
                <a:gd name="connsiteY1" fmla="*/ 1025698 h 2912455"/>
                <a:gd name="connsiteX2" fmla="*/ 258598 w 6824665"/>
                <a:gd name="connsiteY2" fmla="*/ 564059 h 2912455"/>
                <a:gd name="connsiteX3" fmla="*/ 897790 w 6824665"/>
                <a:gd name="connsiteY3" fmla="*/ 102420 h 2912455"/>
                <a:gd name="connsiteX4" fmla="*/ 1492594 w 6824665"/>
                <a:gd name="connsiteY4" fmla="*/ 13643 h 2912455"/>
                <a:gd name="connsiteX5" fmla="*/ 1918722 w 6824665"/>
                <a:gd name="connsiteY5" fmla="*/ 75787 h 2912455"/>
                <a:gd name="connsiteX6" fmla="*/ 2282707 w 6824665"/>
                <a:gd name="connsiteY6" fmla="*/ 279973 h 2912455"/>
                <a:gd name="connsiteX7" fmla="*/ 2842000 w 6824665"/>
                <a:gd name="connsiteY7" fmla="*/ 652835 h 2912455"/>
                <a:gd name="connsiteX8" fmla="*/ 3383539 w 6824665"/>
                <a:gd name="connsiteY8" fmla="*/ 794879 h 2912455"/>
                <a:gd name="connsiteX9" fmla="*/ 4155896 w 6824665"/>
                <a:gd name="connsiteY9" fmla="*/ 564058 h 2912455"/>
                <a:gd name="connsiteX10" fmla="*/ 4812843 w 6824665"/>
                <a:gd name="connsiteY10" fmla="*/ 111298 h 2912455"/>
                <a:gd name="connsiteX11" fmla="*/ 5434280 w 6824665"/>
                <a:gd name="connsiteY11" fmla="*/ 4766 h 2912455"/>
                <a:gd name="connsiteX12" fmla="*/ 6153371 w 6824665"/>
                <a:gd name="connsiteY12" fmla="*/ 217830 h 2912455"/>
                <a:gd name="connsiteX13" fmla="*/ 6703787 w 6824665"/>
                <a:gd name="connsiteY13" fmla="*/ 821511 h 2912455"/>
                <a:gd name="connsiteX14" fmla="*/ 6819196 w 6824665"/>
                <a:gd name="connsiteY14" fmla="*/ 1469581 h 2912455"/>
                <a:gd name="connsiteX15" fmla="*/ 6597254 w 6824665"/>
                <a:gd name="connsiteY15" fmla="*/ 2268571 h 2912455"/>
                <a:gd name="connsiteX16" fmla="*/ 6108983 w 6824665"/>
                <a:gd name="connsiteY16" fmla="*/ 2703577 h 2912455"/>
                <a:gd name="connsiteX17" fmla="*/ 5469790 w 6824665"/>
                <a:gd name="connsiteY17" fmla="*/ 2890008 h 2912455"/>
                <a:gd name="connsiteX18" fmla="*/ 4981519 w 6824665"/>
                <a:gd name="connsiteY18" fmla="*/ 2845620 h 2912455"/>
                <a:gd name="connsiteX19" fmla="*/ 4582023 w 6824665"/>
                <a:gd name="connsiteY19" fmla="*/ 2641433 h 2912455"/>
                <a:gd name="connsiteX20" fmla="*/ 3987220 w 6824665"/>
                <a:gd name="connsiteY20" fmla="*/ 2233060 h 2912455"/>
                <a:gd name="connsiteX21" fmla="*/ 3445682 w 6824665"/>
                <a:gd name="connsiteY21" fmla="*/ 2099895 h 2912455"/>
                <a:gd name="connsiteX22" fmla="*/ 2744346 w 6824665"/>
                <a:gd name="connsiteY22" fmla="*/ 2250816 h 2912455"/>
                <a:gd name="connsiteX23" fmla="*/ 2318218 w 6824665"/>
                <a:gd name="connsiteY23" fmla="*/ 2605923 h 2912455"/>
                <a:gd name="connsiteX24" fmla="*/ 1776680 w 6824665"/>
                <a:gd name="connsiteY24" fmla="*/ 2881131 h 2912455"/>
                <a:gd name="connsiteX25" fmla="*/ 1057588 w 6824665"/>
                <a:gd name="connsiteY25" fmla="*/ 2854498 h 2912455"/>
                <a:gd name="connsiteX26" fmla="*/ 365130 w 6824665"/>
                <a:gd name="connsiteY26" fmla="*/ 2419492 h 2912455"/>
                <a:gd name="connsiteX27" fmla="*/ 54412 w 6824665"/>
                <a:gd name="connsiteY27" fmla="*/ 1806932 h 2912455"/>
                <a:gd name="connsiteX28" fmla="*/ 1146 w 6824665"/>
                <a:gd name="connsiteY28" fmla="*/ 1451826 h 2912455"/>
                <a:gd name="connsiteX0" fmla="*/ 1146 w 6821949"/>
                <a:gd name="connsiteY0" fmla="*/ 1451826 h 2912455"/>
                <a:gd name="connsiteX1" fmla="*/ 36656 w 6821949"/>
                <a:gd name="connsiteY1" fmla="*/ 1025698 h 2912455"/>
                <a:gd name="connsiteX2" fmla="*/ 258598 w 6821949"/>
                <a:gd name="connsiteY2" fmla="*/ 564059 h 2912455"/>
                <a:gd name="connsiteX3" fmla="*/ 897790 w 6821949"/>
                <a:gd name="connsiteY3" fmla="*/ 102420 h 2912455"/>
                <a:gd name="connsiteX4" fmla="*/ 1492594 w 6821949"/>
                <a:gd name="connsiteY4" fmla="*/ 13643 h 2912455"/>
                <a:gd name="connsiteX5" fmla="*/ 1918722 w 6821949"/>
                <a:gd name="connsiteY5" fmla="*/ 75787 h 2912455"/>
                <a:gd name="connsiteX6" fmla="*/ 2282707 w 6821949"/>
                <a:gd name="connsiteY6" fmla="*/ 279973 h 2912455"/>
                <a:gd name="connsiteX7" fmla="*/ 2842000 w 6821949"/>
                <a:gd name="connsiteY7" fmla="*/ 652835 h 2912455"/>
                <a:gd name="connsiteX8" fmla="*/ 3383539 w 6821949"/>
                <a:gd name="connsiteY8" fmla="*/ 794879 h 2912455"/>
                <a:gd name="connsiteX9" fmla="*/ 4155896 w 6821949"/>
                <a:gd name="connsiteY9" fmla="*/ 564058 h 2912455"/>
                <a:gd name="connsiteX10" fmla="*/ 4812843 w 6821949"/>
                <a:gd name="connsiteY10" fmla="*/ 111298 h 2912455"/>
                <a:gd name="connsiteX11" fmla="*/ 5434280 w 6821949"/>
                <a:gd name="connsiteY11" fmla="*/ 4766 h 2912455"/>
                <a:gd name="connsiteX12" fmla="*/ 6153371 w 6821949"/>
                <a:gd name="connsiteY12" fmla="*/ 217830 h 2912455"/>
                <a:gd name="connsiteX13" fmla="*/ 6703787 w 6821949"/>
                <a:gd name="connsiteY13" fmla="*/ 821511 h 2912455"/>
                <a:gd name="connsiteX14" fmla="*/ 6819196 w 6821949"/>
                <a:gd name="connsiteY14" fmla="*/ 1469581 h 2912455"/>
                <a:gd name="connsiteX15" fmla="*/ 6641642 w 6821949"/>
                <a:gd name="connsiteY15" fmla="*/ 2179794 h 2912455"/>
                <a:gd name="connsiteX16" fmla="*/ 6108983 w 6821949"/>
                <a:gd name="connsiteY16" fmla="*/ 2703577 h 2912455"/>
                <a:gd name="connsiteX17" fmla="*/ 5469790 w 6821949"/>
                <a:gd name="connsiteY17" fmla="*/ 2890008 h 2912455"/>
                <a:gd name="connsiteX18" fmla="*/ 4981519 w 6821949"/>
                <a:gd name="connsiteY18" fmla="*/ 2845620 h 2912455"/>
                <a:gd name="connsiteX19" fmla="*/ 4582023 w 6821949"/>
                <a:gd name="connsiteY19" fmla="*/ 2641433 h 2912455"/>
                <a:gd name="connsiteX20" fmla="*/ 3987220 w 6821949"/>
                <a:gd name="connsiteY20" fmla="*/ 2233060 h 2912455"/>
                <a:gd name="connsiteX21" fmla="*/ 3445682 w 6821949"/>
                <a:gd name="connsiteY21" fmla="*/ 2099895 h 2912455"/>
                <a:gd name="connsiteX22" fmla="*/ 2744346 w 6821949"/>
                <a:gd name="connsiteY22" fmla="*/ 2250816 h 2912455"/>
                <a:gd name="connsiteX23" fmla="*/ 2318218 w 6821949"/>
                <a:gd name="connsiteY23" fmla="*/ 2605923 h 2912455"/>
                <a:gd name="connsiteX24" fmla="*/ 1776680 w 6821949"/>
                <a:gd name="connsiteY24" fmla="*/ 2881131 h 2912455"/>
                <a:gd name="connsiteX25" fmla="*/ 1057588 w 6821949"/>
                <a:gd name="connsiteY25" fmla="*/ 2854498 h 2912455"/>
                <a:gd name="connsiteX26" fmla="*/ 365130 w 6821949"/>
                <a:gd name="connsiteY26" fmla="*/ 2419492 h 2912455"/>
                <a:gd name="connsiteX27" fmla="*/ 54412 w 6821949"/>
                <a:gd name="connsiteY27" fmla="*/ 1806932 h 2912455"/>
                <a:gd name="connsiteX28" fmla="*/ 1146 w 6821949"/>
                <a:gd name="connsiteY28" fmla="*/ 1451826 h 2912455"/>
                <a:gd name="connsiteX0" fmla="*/ 1146 w 6821949"/>
                <a:gd name="connsiteY0" fmla="*/ 1451826 h 2912455"/>
                <a:gd name="connsiteX1" fmla="*/ 36656 w 6821949"/>
                <a:gd name="connsiteY1" fmla="*/ 1025698 h 2912455"/>
                <a:gd name="connsiteX2" fmla="*/ 258598 w 6821949"/>
                <a:gd name="connsiteY2" fmla="*/ 564059 h 2912455"/>
                <a:gd name="connsiteX3" fmla="*/ 897790 w 6821949"/>
                <a:gd name="connsiteY3" fmla="*/ 102420 h 2912455"/>
                <a:gd name="connsiteX4" fmla="*/ 1492594 w 6821949"/>
                <a:gd name="connsiteY4" fmla="*/ 13643 h 2912455"/>
                <a:gd name="connsiteX5" fmla="*/ 1918722 w 6821949"/>
                <a:gd name="connsiteY5" fmla="*/ 75787 h 2912455"/>
                <a:gd name="connsiteX6" fmla="*/ 2282707 w 6821949"/>
                <a:gd name="connsiteY6" fmla="*/ 279973 h 2912455"/>
                <a:gd name="connsiteX7" fmla="*/ 2842000 w 6821949"/>
                <a:gd name="connsiteY7" fmla="*/ 652835 h 2912455"/>
                <a:gd name="connsiteX8" fmla="*/ 3392417 w 6821949"/>
                <a:gd name="connsiteY8" fmla="*/ 741613 h 2912455"/>
                <a:gd name="connsiteX9" fmla="*/ 4155896 w 6821949"/>
                <a:gd name="connsiteY9" fmla="*/ 564058 h 2912455"/>
                <a:gd name="connsiteX10" fmla="*/ 4812843 w 6821949"/>
                <a:gd name="connsiteY10" fmla="*/ 111298 h 2912455"/>
                <a:gd name="connsiteX11" fmla="*/ 5434280 w 6821949"/>
                <a:gd name="connsiteY11" fmla="*/ 4766 h 2912455"/>
                <a:gd name="connsiteX12" fmla="*/ 6153371 w 6821949"/>
                <a:gd name="connsiteY12" fmla="*/ 217830 h 2912455"/>
                <a:gd name="connsiteX13" fmla="*/ 6703787 w 6821949"/>
                <a:gd name="connsiteY13" fmla="*/ 821511 h 2912455"/>
                <a:gd name="connsiteX14" fmla="*/ 6819196 w 6821949"/>
                <a:gd name="connsiteY14" fmla="*/ 1469581 h 2912455"/>
                <a:gd name="connsiteX15" fmla="*/ 6641642 w 6821949"/>
                <a:gd name="connsiteY15" fmla="*/ 2179794 h 2912455"/>
                <a:gd name="connsiteX16" fmla="*/ 6108983 w 6821949"/>
                <a:gd name="connsiteY16" fmla="*/ 2703577 h 2912455"/>
                <a:gd name="connsiteX17" fmla="*/ 5469790 w 6821949"/>
                <a:gd name="connsiteY17" fmla="*/ 2890008 h 2912455"/>
                <a:gd name="connsiteX18" fmla="*/ 4981519 w 6821949"/>
                <a:gd name="connsiteY18" fmla="*/ 2845620 h 2912455"/>
                <a:gd name="connsiteX19" fmla="*/ 4582023 w 6821949"/>
                <a:gd name="connsiteY19" fmla="*/ 2641433 h 2912455"/>
                <a:gd name="connsiteX20" fmla="*/ 3987220 w 6821949"/>
                <a:gd name="connsiteY20" fmla="*/ 2233060 h 2912455"/>
                <a:gd name="connsiteX21" fmla="*/ 3445682 w 6821949"/>
                <a:gd name="connsiteY21" fmla="*/ 2099895 h 2912455"/>
                <a:gd name="connsiteX22" fmla="*/ 2744346 w 6821949"/>
                <a:gd name="connsiteY22" fmla="*/ 2250816 h 2912455"/>
                <a:gd name="connsiteX23" fmla="*/ 2318218 w 6821949"/>
                <a:gd name="connsiteY23" fmla="*/ 2605923 h 2912455"/>
                <a:gd name="connsiteX24" fmla="*/ 1776680 w 6821949"/>
                <a:gd name="connsiteY24" fmla="*/ 2881131 h 2912455"/>
                <a:gd name="connsiteX25" fmla="*/ 1057588 w 6821949"/>
                <a:gd name="connsiteY25" fmla="*/ 2854498 h 2912455"/>
                <a:gd name="connsiteX26" fmla="*/ 365130 w 6821949"/>
                <a:gd name="connsiteY26" fmla="*/ 2419492 h 2912455"/>
                <a:gd name="connsiteX27" fmla="*/ 54412 w 6821949"/>
                <a:gd name="connsiteY27" fmla="*/ 1806932 h 2912455"/>
                <a:gd name="connsiteX28" fmla="*/ 1146 w 6821949"/>
                <a:gd name="connsiteY28" fmla="*/ 1451826 h 2912455"/>
                <a:gd name="connsiteX0" fmla="*/ 1146 w 6821949"/>
                <a:gd name="connsiteY0" fmla="*/ 1451826 h 2912455"/>
                <a:gd name="connsiteX1" fmla="*/ 36656 w 6821949"/>
                <a:gd name="connsiteY1" fmla="*/ 1025698 h 2912455"/>
                <a:gd name="connsiteX2" fmla="*/ 258598 w 6821949"/>
                <a:gd name="connsiteY2" fmla="*/ 564059 h 2912455"/>
                <a:gd name="connsiteX3" fmla="*/ 897790 w 6821949"/>
                <a:gd name="connsiteY3" fmla="*/ 102420 h 2912455"/>
                <a:gd name="connsiteX4" fmla="*/ 1492594 w 6821949"/>
                <a:gd name="connsiteY4" fmla="*/ 13643 h 2912455"/>
                <a:gd name="connsiteX5" fmla="*/ 1918722 w 6821949"/>
                <a:gd name="connsiteY5" fmla="*/ 75787 h 2912455"/>
                <a:gd name="connsiteX6" fmla="*/ 2282707 w 6821949"/>
                <a:gd name="connsiteY6" fmla="*/ 279973 h 2912455"/>
                <a:gd name="connsiteX7" fmla="*/ 2886389 w 6821949"/>
                <a:gd name="connsiteY7" fmla="*/ 617324 h 2912455"/>
                <a:gd name="connsiteX8" fmla="*/ 3392417 w 6821949"/>
                <a:gd name="connsiteY8" fmla="*/ 741613 h 2912455"/>
                <a:gd name="connsiteX9" fmla="*/ 4155896 w 6821949"/>
                <a:gd name="connsiteY9" fmla="*/ 564058 h 2912455"/>
                <a:gd name="connsiteX10" fmla="*/ 4812843 w 6821949"/>
                <a:gd name="connsiteY10" fmla="*/ 111298 h 2912455"/>
                <a:gd name="connsiteX11" fmla="*/ 5434280 w 6821949"/>
                <a:gd name="connsiteY11" fmla="*/ 4766 h 2912455"/>
                <a:gd name="connsiteX12" fmla="*/ 6153371 w 6821949"/>
                <a:gd name="connsiteY12" fmla="*/ 217830 h 2912455"/>
                <a:gd name="connsiteX13" fmla="*/ 6703787 w 6821949"/>
                <a:gd name="connsiteY13" fmla="*/ 821511 h 2912455"/>
                <a:gd name="connsiteX14" fmla="*/ 6819196 w 6821949"/>
                <a:gd name="connsiteY14" fmla="*/ 1469581 h 2912455"/>
                <a:gd name="connsiteX15" fmla="*/ 6641642 w 6821949"/>
                <a:gd name="connsiteY15" fmla="*/ 2179794 h 2912455"/>
                <a:gd name="connsiteX16" fmla="*/ 6108983 w 6821949"/>
                <a:gd name="connsiteY16" fmla="*/ 2703577 h 2912455"/>
                <a:gd name="connsiteX17" fmla="*/ 5469790 w 6821949"/>
                <a:gd name="connsiteY17" fmla="*/ 2890008 h 2912455"/>
                <a:gd name="connsiteX18" fmla="*/ 4981519 w 6821949"/>
                <a:gd name="connsiteY18" fmla="*/ 2845620 h 2912455"/>
                <a:gd name="connsiteX19" fmla="*/ 4582023 w 6821949"/>
                <a:gd name="connsiteY19" fmla="*/ 2641433 h 2912455"/>
                <a:gd name="connsiteX20" fmla="*/ 3987220 w 6821949"/>
                <a:gd name="connsiteY20" fmla="*/ 2233060 h 2912455"/>
                <a:gd name="connsiteX21" fmla="*/ 3445682 w 6821949"/>
                <a:gd name="connsiteY21" fmla="*/ 2099895 h 2912455"/>
                <a:gd name="connsiteX22" fmla="*/ 2744346 w 6821949"/>
                <a:gd name="connsiteY22" fmla="*/ 2250816 h 2912455"/>
                <a:gd name="connsiteX23" fmla="*/ 2318218 w 6821949"/>
                <a:gd name="connsiteY23" fmla="*/ 2605923 h 2912455"/>
                <a:gd name="connsiteX24" fmla="*/ 1776680 w 6821949"/>
                <a:gd name="connsiteY24" fmla="*/ 2881131 h 2912455"/>
                <a:gd name="connsiteX25" fmla="*/ 1057588 w 6821949"/>
                <a:gd name="connsiteY25" fmla="*/ 2854498 h 2912455"/>
                <a:gd name="connsiteX26" fmla="*/ 365130 w 6821949"/>
                <a:gd name="connsiteY26" fmla="*/ 2419492 h 2912455"/>
                <a:gd name="connsiteX27" fmla="*/ 54412 w 6821949"/>
                <a:gd name="connsiteY27" fmla="*/ 1806932 h 2912455"/>
                <a:gd name="connsiteX28" fmla="*/ 1146 w 6821949"/>
                <a:gd name="connsiteY28" fmla="*/ 1451826 h 2912455"/>
                <a:gd name="connsiteX0" fmla="*/ 1146 w 6821949"/>
                <a:gd name="connsiteY0" fmla="*/ 1451826 h 2912455"/>
                <a:gd name="connsiteX1" fmla="*/ 36656 w 6821949"/>
                <a:gd name="connsiteY1" fmla="*/ 1025698 h 2912455"/>
                <a:gd name="connsiteX2" fmla="*/ 258598 w 6821949"/>
                <a:gd name="connsiteY2" fmla="*/ 564059 h 2912455"/>
                <a:gd name="connsiteX3" fmla="*/ 897790 w 6821949"/>
                <a:gd name="connsiteY3" fmla="*/ 102420 h 2912455"/>
                <a:gd name="connsiteX4" fmla="*/ 1492594 w 6821949"/>
                <a:gd name="connsiteY4" fmla="*/ 13643 h 2912455"/>
                <a:gd name="connsiteX5" fmla="*/ 1918722 w 6821949"/>
                <a:gd name="connsiteY5" fmla="*/ 75787 h 2912455"/>
                <a:gd name="connsiteX6" fmla="*/ 2282707 w 6821949"/>
                <a:gd name="connsiteY6" fmla="*/ 279973 h 2912455"/>
                <a:gd name="connsiteX7" fmla="*/ 2886389 w 6821949"/>
                <a:gd name="connsiteY7" fmla="*/ 617324 h 2912455"/>
                <a:gd name="connsiteX8" fmla="*/ 3436805 w 6821949"/>
                <a:gd name="connsiteY8" fmla="*/ 723858 h 2912455"/>
                <a:gd name="connsiteX9" fmla="*/ 4155896 w 6821949"/>
                <a:gd name="connsiteY9" fmla="*/ 564058 h 2912455"/>
                <a:gd name="connsiteX10" fmla="*/ 4812843 w 6821949"/>
                <a:gd name="connsiteY10" fmla="*/ 111298 h 2912455"/>
                <a:gd name="connsiteX11" fmla="*/ 5434280 w 6821949"/>
                <a:gd name="connsiteY11" fmla="*/ 4766 h 2912455"/>
                <a:gd name="connsiteX12" fmla="*/ 6153371 w 6821949"/>
                <a:gd name="connsiteY12" fmla="*/ 217830 h 2912455"/>
                <a:gd name="connsiteX13" fmla="*/ 6703787 w 6821949"/>
                <a:gd name="connsiteY13" fmla="*/ 821511 h 2912455"/>
                <a:gd name="connsiteX14" fmla="*/ 6819196 w 6821949"/>
                <a:gd name="connsiteY14" fmla="*/ 1469581 h 2912455"/>
                <a:gd name="connsiteX15" fmla="*/ 6641642 w 6821949"/>
                <a:gd name="connsiteY15" fmla="*/ 2179794 h 2912455"/>
                <a:gd name="connsiteX16" fmla="*/ 6108983 w 6821949"/>
                <a:gd name="connsiteY16" fmla="*/ 2703577 h 2912455"/>
                <a:gd name="connsiteX17" fmla="*/ 5469790 w 6821949"/>
                <a:gd name="connsiteY17" fmla="*/ 2890008 h 2912455"/>
                <a:gd name="connsiteX18" fmla="*/ 4981519 w 6821949"/>
                <a:gd name="connsiteY18" fmla="*/ 2845620 h 2912455"/>
                <a:gd name="connsiteX19" fmla="*/ 4582023 w 6821949"/>
                <a:gd name="connsiteY19" fmla="*/ 2641433 h 2912455"/>
                <a:gd name="connsiteX20" fmla="*/ 3987220 w 6821949"/>
                <a:gd name="connsiteY20" fmla="*/ 2233060 h 2912455"/>
                <a:gd name="connsiteX21" fmla="*/ 3445682 w 6821949"/>
                <a:gd name="connsiteY21" fmla="*/ 2099895 h 2912455"/>
                <a:gd name="connsiteX22" fmla="*/ 2744346 w 6821949"/>
                <a:gd name="connsiteY22" fmla="*/ 2250816 h 2912455"/>
                <a:gd name="connsiteX23" fmla="*/ 2318218 w 6821949"/>
                <a:gd name="connsiteY23" fmla="*/ 2605923 h 2912455"/>
                <a:gd name="connsiteX24" fmla="*/ 1776680 w 6821949"/>
                <a:gd name="connsiteY24" fmla="*/ 2881131 h 2912455"/>
                <a:gd name="connsiteX25" fmla="*/ 1057588 w 6821949"/>
                <a:gd name="connsiteY25" fmla="*/ 2854498 h 2912455"/>
                <a:gd name="connsiteX26" fmla="*/ 365130 w 6821949"/>
                <a:gd name="connsiteY26" fmla="*/ 2419492 h 2912455"/>
                <a:gd name="connsiteX27" fmla="*/ 54412 w 6821949"/>
                <a:gd name="connsiteY27" fmla="*/ 1806932 h 2912455"/>
                <a:gd name="connsiteX28" fmla="*/ 1146 w 6821949"/>
                <a:gd name="connsiteY28" fmla="*/ 1451826 h 291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21949" h="2912455">
                  <a:moveTo>
                    <a:pt x="1146" y="1451826"/>
                  </a:moveTo>
                  <a:cubicBezTo>
                    <a:pt x="-1813" y="1321620"/>
                    <a:pt x="-1814" y="1163302"/>
                    <a:pt x="36656" y="1025698"/>
                  </a:cubicBezTo>
                  <a:cubicBezTo>
                    <a:pt x="75126" y="888094"/>
                    <a:pt x="115076" y="717939"/>
                    <a:pt x="258598" y="564059"/>
                  </a:cubicBezTo>
                  <a:cubicBezTo>
                    <a:pt x="402120" y="410179"/>
                    <a:pt x="692124" y="194156"/>
                    <a:pt x="897790" y="102420"/>
                  </a:cubicBezTo>
                  <a:cubicBezTo>
                    <a:pt x="1103456" y="10684"/>
                    <a:pt x="1322439" y="18082"/>
                    <a:pt x="1492594" y="13643"/>
                  </a:cubicBezTo>
                  <a:cubicBezTo>
                    <a:pt x="1662749" y="9204"/>
                    <a:pt x="1787037" y="31399"/>
                    <a:pt x="1918722" y="75787"/>
                  </a:cubicBezTo>
                  <a:cubicBezTo>
                    <a:pt x="2050407" y="120175"/>
                    <a:pt x="2121429" y="189717"/>
                    <a:pt x="2282707" y="279973"/>
                  </a:cubicBezTo>
                  <a:cubicBezTo>
                    <a:pt x="2443985" y="370229"/>
                    <a:pt x="2694039" y="543343"/>
                    <a:pt x="2886389" y="617324"/>
                  </a:cubicBezTo>
                  <a:cubicBezTo>
                    <a:pt x="3078739" y="691305"/>
                    <a:pt x="3225221" y="732736"/>
                    <a:pt x="3436805" y="723858"/>
                  </a:cubicBezTo>
                  <a:cubicBezTo>
                    <a:pt x="3648389" y="714980"/>
                    <a:pt x="3926556" y="666151"/>
                    <a:pt x="4155896" y="564058"/>
                  </a:cubicBezTo>
                  <a:cubicBezTo>
                    <a:pt x="4385236" y="461965"/>
                    <a:pt x="4599779" y="204513"/>
                    <a:pt x="4812843" y="111298"/>
                  </a:cubicBezTo>
                  <a:cubicBezTo>
                    <a:pt x="5025907" y="18083"/>
                    <a:pt x="5210859" y="-12989"/>
                    <a:pt x="5434280" y="4766"/>
                  </a:cubicBezTo>
                  <a:cubicBezTo>
                    <a:pt x="5657701" y="22521"/>
                    <a:pt x="5941787" y="81706"/>
                    <a:pt x="6153371" y="217830"/>
                  </a:cubicBezTo>
                  <a:cubicBezTo>
                    <a:pt x="6364955" y="353954"/>
                    <a:pt x="6592816" y="612886"/>
                    <a:pt x="6703787" y="821511"/>
                  </a:cubicBezTo>
                  <a:cubicBezTo>
                    <a:pt x="6814758" y="1030136"/>
                    <a:pt x="6829553" y="1243201"/>
                    <a:pt x="6819196" y="1469581"/>
                  </a:cubicBezTo>
                  <a:cubicBezTo>
                    <a:pt x="6808839" y="1695961"/>
                    <a:pt x="6760011" y="1974128"/>
                    <a:pt x="6641642" y="2179794"/>
                  </a:cubicBezTo>
                  <a:cubicBezTo>
                    <a:pt x="6523273" y="2385460"/>
                    <a:pt x="6304292" y="2585208"/>
                    <a:pt x="6108983" y="2703577"/>
                  </a:cubicBezTo>
                  <a:cubicBezTo>
                    <a:pt x="5913674" y="2821946"/>
                    <a:pt x="5657701" y="2866334"/>
                    <a:pt x="5469790" y="2890008"/>
                  </a:cubicBezTo>
                  <a:cubicBezTo>
                    <a:pt x="5281879" y="2913682"/>
                    <a:pt x="5129480" y="2887049"/>
                    <a:pt x="4981519" y="2845620"/>
                  </a:cubicBezTo>
                  <a:cubicBezTo>
                    <a:pt x="4833558" y="2804191"/>
                    <a:pt x="4747740" y="2743526"/>
                    <a:pt x="4582023" y="2641433"/>
                  </a:cubicBezTo>
                  <a:cubicBezTo>
                    <a:pt x="4416306" y="2539340"/>
                    <a:pt x="4176610" y="2323316"/>
                    <a:pt x="3987220" y="2233060"/>
                  </a:cubicBezTo>
                  <a:cubicBezTo>
                    <a:pt x="3797830" y="2142804"/>
                    <a:pt x="3652828" y="2096936"/>
                    <a:pt x="3445682" y="2099895"/>
                  </a:cubicBezTo>
                  <a:cubicBezTo>
                    <a:pt x="3238536" y="2102854"/>
                    <a:pt x="2932257" y="2166478"/>
                    <a:pt x="2744346" y="2250816"/>
                  </a:cubicBezTo>
                  <a:cubicBezTo>
                    <a:pt x="2556435" y="2335154"/>
                    <a:pt x="2479496" y="2500871"/>
                    <a:pt x="2318218" y="2605923"/>
                  </a:cubicBezTo>
                  <a:cubicBezTo>
                    <a:pt x="2156940" y="2710975"/>
                    <a:pt x="1986785" y="2839702"/>
                    <a:pt x="1776680" y="2881131"/>
                  </a:cubicBezTo>
                  <a:cubicBezTo>
                    <a:pt x="1566575" y="2922560"/>
                    <a:pt x="1292846" y="2931438"/>
                    <a:pt x="1057588" y="2854498"/>
                  </a:cubicBezTo>
                  <a:cubicBezTo>
                    <a:pt x="822330" y="2777558"/>
                    <a:pt x="532326" y="2594086"/>
                    <a:pt x="365130" y="2419492"/>
                  </a:cubicBezTo>
                  <a:cubicBezTo>
                    <a:pt x="197934" y="2244898"/>
                    <a:pt x="115076" y="1968210"/>
                    <a:pt x="54412" y="1806932"/>
                  </a:cubicBezTo>
                  <a:cubicBezTo>
                    <a:pt x="-6252" y="1645654"/>
                    <a:pt x="4105" y="1582032"/>
                    <a:pt x="1146" y="1451826"/>
                  </a:cubicBezTo>
                  <a:close/>
                </a:path>
              </a:pathLst>
            </a:custGeom>
            <a:noFill/>
            <a:ln w="38100" cap="rnd">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ysClr val="windowText" lastClr="000000"/>
                </a:solidFill>
                <a:effectLst/>
                <a:uLnTx/>
                <a:uFillTx/>
              </a:endParaRPr>
            </a:p>
          </p:txBody>
        </p:sp>
        <p:sp>
          <p:nvSpPr>
            <p:cNvPr id="37" name="Rounded Rectangle 36"/>
            <p:cNvSpPr/>
            <p:nvPr/>
          </p:nvSpPr>
          <p:spPr>
            <a:xfrm>
              <a:off x="205351" y="3625009"/>
              <a:ext cx="7219836" cy="2504861"/>
            </a:xfrm>
            <a:prstGeom prst="roundRect">
              <a:avLst/>
            </a:prstGeom>
            <a:noFill/>
            <a:ln w="38100">
              <a:solidFill>
                <a:srgbClr val="A8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ysClr val="windowText" lastClr="000000"/>
                </a:solidFill>
                <a:effectLst/>
                <a:uLnTx/>
                <a:uFillTx/>
              </a:endParaRPr>
            </a:p>
          </p:txBody>
        </p:sp>
        <p:sp>
          <p:nvSpPr>
            <p:cNvPr id="38" name="Rounded Rectangle 7"/>
            <p:cNvSpPr/>
            <p:nvPr/>
          </p:nvSpPr>
          <p:spPr>
            <a:xfrm>
              <a:off x="3805121" y="1123292"/>
              <a:ext cx="3620067" cy="5009722"/>
            </a:xfrm>
            <a:custGeom>
              <a:avLst/>
              <a:gdLst>
                <a:gd name="connsiteX0" fmla="*/ 0 w 3791227"/>
                <a:gd name="connsiteY0" fmla="*/ 631884 h 5119541"/>
                <a:gd name="connsiteX1" fmla="*/ 631884 w 3791227"/>
                <a:gd name="connsiteY1" fmla="*/ 0 h 5119541"/>
                <a:gd name="connsiteX2" fmla="*/ 3159343 w 3791227"/>
                <a:gd name="connsiteY2" fmla="*/ 0 h 5119541"/>
                <a:gd name="connsiteX3" fmla="*/ 3791227 w 3791227"/>
                <a:gd name="connsiteY3" fmla="*/ 631884 h 5119541"/>
                <a:gd name="connsiteX4" fmla="*/ 3791227 w 3791227"/>
                <a:gd name="connsiteY4" fmla="*/ 4487657 h 5119541"/>
                <a:gd name="connsiteX5" fmla="*/ 3159343 w 3791227"/>
                <a:gd name="connsiteY5" fmla="*/ 5119541 h 5119541"/>
                <a:gd name="connsiteX6" fmla="*/ 631884 w 3791227"/>
                <a:gd name="connsiteY6" fmla="*/ 5119541 h 5119541"/>
                <a:gd name="connsiteX7" fmla="*/ 0 w 3791227"/>
                <a:gd name="connsiteY7" fmla="*/ 4487657 h 5119541"/>
                <a:gd name="connsiteX8" fmla="*/ 0 w 3791227"/>
                <a:gd name="connsiteY8" fmla="*/ 631884 h 5119541"/>
                <a:gd name="connsiteX0" fmla="*/ 0 w 3791227"/>
                <a:gd name="connsiteY0" fmla="*/ 631884 h 5119541"/>
                <a:gd name="connsiteX1" fmla="*/ 631884 w 3791227"/>
                <a:gd name="connsiteY1" fmla="*/ 0 h 5119541"/>
                <a:gd name="connsiteX2" fmla="*/ 3159343 w 3791227"/>
                <a:gd name="connsiteY2" fmla="*/ 0 h 5119541"/>
                <a:gd name="connsiteX3" fmla="*/ 3791227 w 3791227"/>
                <a:gd name="connsiteY3" fmla="*/ 631884 h 5119541"/>
                <a:gd name="connsiteX4" fmla="*/ 3791227 w 3791227"/>
                <a:gd name="connsiteY4" fmla="*/ 4674088 h 5119541"/>
                <a:gd name="connsiteX5" fmla="*/ 3159343 w 3791227"/>
                <a:gd name="connsiteY5" fmla="*/ 5119541 h 5119541"/>
                <a:gd name="connsiteX6" fmla="*/ 631884 w 3791227"/>
                <a:gd name="connsiteY6" fmla="*/ 5119541 h 5119541"/>
                <a:gd name="connsiteX7" fmla="*/ 0 w 3791227"/>
                <a:gd name="connsiteY7" fmla="*/ 4487657 h 5119541"/>
                <a:gd name="connsiteX8" fmla="*/ 0 w 3791227"/>
                <a:gd name="connsiteY8" fmla="*/ 631884 h 5119541"/>
                <a:gd name="connsiteX0" fmla="*/ 0 w 3791227"/>
                <a:gd name="connsiteY0" fmla="*/ 631884 h 5119541"/>
                <a:gd name="connsiteX1" fmla="*/ 631884 w 3791227"/>
                <a:gd name="connsiteY1" fmla="*/ 0 h 5119541"/>
                <a:gd name="connsiteX2" fmla="*/ 3159343 w 3791227"/>
                <a:gd name="connsiteY2" fmla="*/ 0 h 5119541"/>
                <a:gd name="connsiteX3" fmla="*/ 3791227 w 3791227"/>
                <a:gd name="connsiteY3" fmla="*/ 631884 h 5119541"/>
                <a:gd name="connsiteX4" fmla="*/ 3782349 w 3791227"/>
                <a:gd name="connsiteY4" fmla="*/ 4629700 h 5119541"/>
                <a:gd name="connsiteX5" fmla="*/ 3159343 w 3791227"/>
                <a:gd name="connsiteY5" fmla="*/ 5119541 h 5119541"/>
                <a:gd name="connsiteX6" fmla="*/ 631884 w 3791227"/>
                <a:gd name="connsiteY6" fmla="*/ 5119541 h 5119541"/>
                <a:gd name="connsiteX7" fmla="*/ 0 w 3791227"/>
                <a:gd name="connsiteY7" fmla="*/ 4487657 h 5119541"/>
                <a:gd name="connsiteX8" fmla="*/ 0 w 3791227"/>
                <a:gd name="connsiteY8" fmla="*/ 631884 h 5119541"/>
                <a:gd name="connsiteX0" fmla="*/ 0 w 3791227"/>
                <a:gd name="connsiteY0" fmla="*/ 631884 h 5119541"/>
                <a:gd name="connsiteX1" fmla="*/ 631884 w 3791227"/>
                <a:gd name="connsiteY1" fmla="*/ 0 h 5119541"/>
                <a:gd name="connsiteX2" fmla="*/ 3159343 w 3791227"/>
                <a:gd name="connsiteY2" fmla="*/ 0 h 5119541"/>
                <a:gd name="connsiteX3" fmla="*/ 3791227 w 3791227"/>
                <a:gd name="connsiteY3" fmla="*/ 631884 h 5119541"/>
                <a:gd name="connsiteX4" fmla="*/ 3782349 w 3791227"/>
                <a:gd name="connsiteY4" fmla="*/ 4629700 h 5119541"/>
                <a:gd name="connsiteX5" fmla="*/ 3283631 w 3791227"/>
                <a:gd name="connsiteY5" fmla="*/ 5119541 h 5119541"/>
                <a:gd name="connsiteX6" fmla="*/ 631884 w 3791227"/>
                <a:gd name="connsiteY6" fmla="*/ 5119541 h 5119541"/>
                <a:gd name="connsiteX7" fmla="*/ 0 w 3791227"/>
                <a:gd name="connsiteY7" fmla="*/ 4487657 h 5119541"/>
                <a:gd name="connsiteX8" fmla="*/ 0 w 3791227"/>
                <a:gd name="connsiteY8" fmla="*/ 631884 h 511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27" h="5119541">
                  <a:moveTo>
                    <a:pt x="0" y="631884"/>
                  </a:moveTo>
                  <a:cubicBezTo>
                    <a:pt x="0" y="282904"/>
                    <a:pt x="282904" y="0"/>
                    <a:pt x="631884" y="0"/>
                  </a:cubicBezTo>
                  <a:lnTo>
                    <a:pt x="3159343" y="0"/>
                  </a:lnTo>
                  <a:cubicBezTo>
                    <a:pt x="3508323" y="0"/>
                    <a:pt x="3791227" y="282904"/>
                    <a:pt x="3791227" y="631884"/>
                  </a:cubicBezTo>
                  <a:cubicBezTo>
                    <a:pt x="3788268" y="1964489"/>
                    <a:pt x="3785308" y="3297095"/>
                    <a:pt x="3782349" y="4629700"/>
                  </a:cubicBezTo>
                  <a:cubicBezTo>
                    <a:pt x="3782349" y="4978680"/>
                    <a:pt x="3632611" y="5119541"/>
                    <a:pt x="3283631" y="5119541"/>
                  </a:cubicBezTo>
                  <a:lnTo>
                    <a:pt x="631884" y="5119541"/>
                  </a:lnTo>
                  <a:cubicBezTo>
                    <a:pt x="282904" y="5119541"/>
                    <a:pt x="0" y="4836637"/>
                    <a:pt x="0" y="4487657"/>
                  </a:cubicBezTo>
                  <a:lnTo>
                    <a:pt x="0" y="631884"/>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ysClr val="windowText" lastClr="000000"/>
                </a:solidFill>
                <a:effectLst/>
                <a:uLnTx/>
                <a:uFillTx/>
              </a:endParaRPr>
            </a:p>
          </p:txBody>
        </p:sp>
        <p:sp>
          <p:nvSpPr>
            <p:cNvPr id="39" name="Oval 38"/>
            <p:cNvSpPr/>
            <p:nvPr/>
          </p:nvSpPr>
          <p:spPr>
            <a:xfrm>
              <a:off x="1566897" y="1511487"/>
              <a:ext cx="4430375" cy="4123020"/>
            </a:xfrm>
            <a:prstGeom prst="ellipse">
              <a:avLst/>
            </a:prstGeom>
            <a:noFill/>
            <a:ln w="38100">
              <a:solidFill>
                <a:srgbClr val="00743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sysClr val="windowText" lastClr="000000"/>
                </a:solidFill>
                <a:effectLst/>
                <a:uLnTx/>
                <a:uFillTx/>
              </a:endParaRPr>
            </a:p>
          </p:txBody>
        </p:sp>
        <p:sp>
          <p:nvSpPr>
            <p:cNvPr id="43" name="Rounded Rectangle 42"/>
            <p:cNvSpPr/>
            <p:nvPr/>
          </p:nvSpPr>
          <p:spPr>
            <a:xfrm>
              <a:off x="1843264" y="2622284"/>
              <a:ext cx="796144" cy="355807"/>
            </a:xfrm>
            <a:prstGeom prst="roundRect">
              <a:avLst/>
            </a:prstGeom>
            <a:noFill/>
            <a:ln w="158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Food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Waste</a:t>
              </a:r>
            </a:p>
          </p:txBody>
        </p:sp>
        <p:sp>
          <p:nvSpPr>
            <p:cNvPr id="44" name="Rounded Rectangle 43"/>
            <p:cNvSpPr/>
            <p:nvPr/>
          </p:nvSpPr>
          <p:spPr>
            <a:xfrm>
              <a:off x="2808045" y="1748861"/>
              <a:ext cx="1043000" cy="355807"/>
            </a:xfrm>
            <a:prstGeom prst="roundRect">
              <a:avLst/>
            </a:prstGeom>
            <a:noFill/>
            <a:ln w="158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Food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Consumed</a:t>
              </a:r>
            </a:p>
          </p:txBody>
        </p:sp>
        <p:sp>
          <p:nvSpPr>
            <p:cNvPr id="50" name="Rounded Rectangle 49"/>
            <p:cNvSpPr/>
            <p:nvPr/>
          </p:nvSpPr>
          <p:spPr>
            <a:xfrm>
              <a:off x="3880623" y="1856858"/>
              <a:ext cx="1129744" cy="331667"/>
            </a:xfrm>
            <a:prstGeom prst="roundRect">
              <a:avLst/>
            </a:prstGeom>
            <a:noFill/>
            <a:ln w="158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Preparation</a:t>
              </a:r>
            </a:p>
          </p:txBody>
        </p:sp>
        <p:sp>
          <p:nvSpPr>
            <p:cNvPr id="51" name="Rounded Rectangle 50"/>
            <p:cNvSpPr/>
            <p:nvPr/>
          </p:nvSpPr>
          <p:spPr>
            <a:xfrm>
              <a:off x="3880623" y="2240105"/>
              <a:ext cx="784800" cy="361633"/>
            </a:xfrm>
            <a:prstGeom prst="roundRect">
              <a:avLst/>
            </a:prstGeom>
            <a:noFill/>
            <a:ln w="158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Food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Source</a:t>
              </a:r>
              <a:r>
                <a:rPr kumimoji="0" lang="en-GB" sz="1000" b="0" i="0" u="none" strike="noStrike" kern="0" cap="none" spc="0" normalizeH="0" baseline="0" noProof="0" dirty="0">
                  <a:ln>
                    <a:noFill/>
                  </a:ln>
                  <a:solidFill>
                    <a:schemeClr val="tx1"/>
                  </a:solidFill>
                  <a:effectLst/>
                  <a:uLnTx/>
                  <a:uFillTx/>
                </a:rPr>
                <a:t>(1)</a:t>
              </a:r>
            </a:p>
          </p:txBody>
        </p:sp>
        <p:sp>
          <p:nvSpPr>
            <p:cNvPr id="52" name="Rounded Rectangle 51"/>
            <p:cNvSpPr/>
            <p:nvPr/>
          </p:nvSpPr>
          <p:spPr>
            <a:xfrm>
              <a:off x="2990038" y="4579562"/>
              <a:ext cx="784800" cy="361633"/>
            </a:xfrm>
            <a:prstGeom prst="roundRect">
              <a:avLst/>
            </a:prstGeom>
            <a:noFill/>
            <a:ln w="15875">
              <a:solidFill>
                <a:srgbClr val="0099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Food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Source</a:t>
              </a:r>
              <a:r>
                <a:rPr kumimoji="0" lang="en-GB" sz="1000" b="0" i="0" u="none" strike="noStrike" kern="0" cap="none" spc="0" normalizeH="0" baseline="0" noProof="0" dirty="0">
                  <a:ln>
                    <a:noFill/>
                  </a:ln>
                  <a:solidFill>
                    <a:schemeClr val="tx1"/>
                  </a:solidFill>
                  <a:effectLst/>
                  <a:uLnTx/>
                  <a:uFillTx/>
                </a:rPr>
                <a:t>(2)</a:t>
              </a:r>
            </a:p>
          </p:txBody>
        </p:sp>
        <p:sp>
          <p:nvSpPr>
            <p:cNvPr id="22" name="Rounded Rectangle 21"/>
            <p:cNvSpPr/>
            <p:nvPr/>
          </p:nvSpPr>
          <p:spPr>
            <a:xfrm>
              <a:off x="4591254" y="1278072"/>
              <a:ext cx="1023900" cy="268443"/>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Energy Use</a:t>
              </a:r>
            </a:p>
          </p:txBody>
        </p:sp>
        <p:sp>
          <p:nvSpPr>
            <p:cNvPr id="23" name="Rounded Rectangle 22"/>
            <p:cNvSpPr/>
            <p:nvPr/>
          </p:nvSpPr>
          <p:spPr>
            <a:xfrm>
              <a:off x="6020496" y="1543883"/>
              <a:ext cx="1074650" cy="358505"/>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Domestic Source</a:t>
              </a:r>
            </a:p>
          </p:txBody>
        </p:sp>
        <p:sp>
          <p:nvSpPr>
            <p:cNvPr id="24" name="Rounded Rectangle 23"/>
            <p:cNvSpPr/>
            <p:nvPr/>
          </p:nvSpPr>
          <p:spPr>
            <a:xfrm>
              <a:off x="6436471" y="1963611"/>
              <a:ext cx="945842" cy="468211"/>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Domestic Emissions</a:t>
              </a:r>
            </a:p>
          </p:txBody>
        </p:sp>
        <p:sp>
          <p:nvSpPr>
            <p:cNvPr id="25" name="Rounded Rectangle 24"/>
            <p:cNvSpPr/>
            <p:nvPr/>
          </p:nvSpPr>
          <p:spPr>
            <a:xfrm>
              <a:off x="450761" y="3162257"/>
              <a:ext cx="1090558" cy="355807"/>
            </a:xfrm>
            <a:prstGeom prst="roundRect">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Household Waste</a:t>
              </a:r>
            </a:p>
          </p:txBody>
        </p:sp>
        <p:sp>
          <p:nvSpPr>
            <p:cNvPr id="26" name="Rounded Rectangle 25"/>
            <p:cNvSpPr/>
            <p:nvPr/>
          </p:nvSpPr>
          <p:spPr>
            <a:xfrm>
              <a:off x="3885713" y="3702506"/>
              <a:ext cx="892800" cy="267442"/>
            </a:xfrm>
            <a:prstGeom prst="roundRect">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Location</a:t>
              </a:r>
            </a:p>
          </p:txBody>
        </p:sp>
        <p:sp>
          <p:nvSpPr>
            <p:cNvPr id="27" name="Rounded Rectangle 26"/>
            <p:cNvSpPr/>
            <p:nvPr/>
          </p:nvSpPr>
          <p:spPr>
            <a:xfrm>
              <a:off x="4712713" y="4361698"/>
              <a:ext cx="1098076" cy="215861"/>
            </a:xfrm>
            <a:prstGeom prst="roundRect">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Occupancy</a:t>
              </a:r>
            </a:p>
          </p:txBody>
        </p:sp>
        <p:sp>
          <p:nvSpPr>
            <p:cNvPr id="28" name="Rounded Rectangle 27"/>
            <p:cNvSpPr/>
            <p:nvPr/>
          </p:nvSpPr>
          <p:spPr>
            <a:xfrm>
              <a:off x="5323732" y="3887806"/>
              <a:ext cx="595311" cy="267442"/>
            </a:xfrm>
            <a:prstGeom prst="roundRect">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Type</a:t>
              </a:r>
            </a:p>
          </p:txBody>
        </p:sp>
        <p:sp>
          <p:nvSpPr>
            <p:cNvPr id="29" name="Rounded Rectangle 28"/>
            <p:cNvSpPr/>
            <p:nvPr/>
          </p:nvSpPr>
          <p:spPr>
            <a:xfrm>
              <a:off x="5916273" y="2766644"/>
              <a:ext cx="755437" cy="338636"/>
            </a:xfrm>
            <a:prstGeom prst="roundRect">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Space</a:t>
              </a:r>
            </a:p>
          </p:txBody>
        </p:sp>
        <p:sp>
          <p:nvSpPr>
            <p:cNvPr id="30" name="Rounded Rectangle 29"/>
            <p:cNvSpPr/>
            <p:nvPr/>
          </p:nvSpPr>
          <p:spPr>
            <a:xfrm>
              <a:off x="6045752" y="3268645"/>
              <a:ext cx="1004400" cy="267442"/>
            </a:xfrm>
            <a:prstGeom prst="roundRect">
              <a:avLst/>
            </a:prstGeom>
            <a:noFill/>
            <a:ln w="158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Construction</a:t>
              </a:r>
            </a:p>
          </p:txBody>
        </p:sp>
        <p:sp>
          <p:nvSpPr>
            <p:cNvPr id="31" name="Rounded Rectangle 30"/>
            <p:cNvSpPr/>
            <p:nvPr/>
          </p:nvSpPr>
          <p:spPr>
            <a:xfrm>
              <a:off x="275087" y="4629139"/>
              <a:ext cx="606926" cy="267442"/>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Fuel</a:t>
              </a:r>
            </a:p>
          </p:txBody>
        </p:sp>
        <p:sp>
          <p:nvSpPr>
            <p:cNvPr id="32" name="Rounded Rectangle 31"/>
            <p:cNvSpPr/>
            <p:nvPr/>
          </p:nvSpPr>
          <p:spPr>
            <a:xfrm>
              <a:off x="304524" y="5631612"/>
              <a:ext cx="1003563" cy="225538"/>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Efficiency</a:t>
              </a:r>
            </a:p>
          </p:txBody>
        </p:sp>
        <p:sp>
          <p:nvSpPr>
            <p:cNvPr id="33" name="Rounded Rectangle 32"/>
            <p:cNvSpPr/>
            <p:nvPr/>
          </p:nvSpPr>
          <p:spPr>
            <a:xfrm>
              <a:off x="991723" y="5173235"/>
              <a:ext cx="897973" cy="267442"/>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Emissions</a:t>
              </a:r>
            </a:p>
          </p:txBody>
        </p:sp>
        <p:sp>
          <p:nvSpPr>
            <p:cNvPr id="34" name="Rounded Rectangle 33"/>
            <p:cNvSpPr/>
            <p:nvPr/>
          </p:nvSpPr>
          <p:spPr>
            <a:xfrm>
              <a:off x="1683971" y="5665293"/>
              <a:ext cx="1191912" cy="267442"/>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Km Travelled</a:t>
              </a:r>
            </a:p>
          </p:txBody>
        </p:sp>
        <p:sp>
          <p:nvSpPr>
            <p:cNvPr id="35" name="Rounded Rectangle 34"/>
            <p:cNvSpPr/>
            <p:nvPr/>
          </p:nvSpPr>
          <p:spPr>
            <a:xfrm>
              <a:off x="2865877" y="5070655"/>
              <a:ext cx="1014745" cy="361633"/>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Transport Access</a:t>
              </a:r>
              <a:endParaRPr kumimoji="0" lang="en-GB" sz="1000" b="0" i="0" u="none" strike="noStrike" kern="0" cap="none" spc="0" normalizeH="0" baseline="0" noProof="0" dirty="0">
                <a:ln>
                  <a:noFill/>
                </a:ln>
                <a:solidFill>
                  <a:schemeClr val="tx1"/>
                </a:solidFill>
                <a:effectLst/>
                <a:uLnTx/>
                <a:uFillTx/>
              </a:endParaRPr>
            </a:p>
          </p:txBody>
        </p:sp>
        <p:sp>
          <p:nvSpPr>
            <p:cNvPr id="41" name="Rounded Rectangle 40"/>
            <p:cNvSpPr/>
            <p:nvPr/>
          </p:nvSpPr>
          <p:spPr>
            <a:xfrm>
              <a:off x="5919043" y="5436317"/>
              <a:ext cx="1227540" cy="396379"/>
            </a:xfrm>
            <a:prstGeom prst="roundRect">
              <a:avLst/>
            </a:prstGeom>
            <a:noFill/>
            <a:ln w="158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1"/>
                  </a:solidFill>
                  <a:effectLst/>
                  <a:uLnTx/>
                  <a:uFillTx/>
                </a:rPr>
                <a:t>Fuel Consumption</a:t>
              </a:r>
            </a:p>
          </p:txBody>
        </p:sp>
        <p:cxnSp>
          <p:nvCxnSpPr>
            <p:cNvPr id="3" name="Elbow Connector 2"/>
            <p:cNvCxnSpPr>
              <a:stCxn id="44" idx="2"/>
              <a:endCxn id="43" idx="0"/>
            </p:cNvCxnSpPr>
            <p:nvPr/>
          </p:nvCxnSpPr>
          <p:spPr>
            <a:xfrm rot="5400000">
              <a:off x="2526633" y="1819372"/>
              <a:ext cx="517616" cy="1088209"/>
            </a:xfrm>
            <a:prstGeom prst="bentConnector3">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43" idx="1"/>
              <a:endCxn id="25" idx="0"/>
            </p:cNvCxnSpPr>
            <p:nvPr/>
          </p:nvCxnSpPr>
          <p:spPr>
            <a:xfrm rot="10800000" flipV="1">
              <a:off x="996040" y="2800187"/>
              <a:ext cx="847224" cy="362069"/>
            </a:xfrm>
            <a:prstGeom prst="bentConnector2">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1" idx="1"/>
              <a:endCxn id="43" idx="3"/>
            </p:cNvCxnSpPr>
            <p:nvPr/>
          </p:nvCxnSpPr>
          <p:spPr>
            <a:xfrm rot="10800000" flipV="1">
              <a:off x="2639409" y="2420922"/>
              <a:ext cx="1241215" cy="379266"/>
            </a:xfrm>
            <a:prstGeom prst="bentConnector3">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50" idx="0"/>
              <a:endCxn id="22" idx="1"/>
            </p:cNvCxnSpPr>
            <p:nvPr/>
          </p:nvCxnSpPr>
          <p:spPr>
            <a:xfrm rot="5400000" flipH="1" flipV="1">
              <a:off x="4296092" y="1561697"/>
              <a:ext cx="444564" cy="145759"/>
            </a:xfrm>
            <a:prstGeom prst="bentConnector2">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51" idx="3"/>
              <a:endCxn id="22" idx="2"/>
            </p:cNvCxnSpPr>
            <p:nvPr/>
          </p:nvCxnSpPr>
          <p:spPr>
            <a:xfrm flipV="1">
              <a:off x="4665423" y="1546515"/>
              <a:ext cx="437781" cy="874407"/>
            </a:xfrm>
            <a:prstGeom prst="bentConnector2">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a:stCxn id="50" idx="0"/>
              <a:endCxn id="24" idx="1"/>
            </p:cNvCxnSpPr>
            <p:nvPr/>
          </p:nvCxnSpPr>
          <p:spPr>
            <a:xfrm rot="16200000" flipH="1">
              <a:off x="5270553" y="1031799"/>
              <a:ext cx="340859" cy="1990976"/>
            </a:xfrm>
            <a:prstGeom prst="bentConnector4">
              <a:avLst>
                <a:gd name="adj1" fmla="val -67066"/>
                <a:gd name="adj2" fmla="val 64186"/>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52" idx="1"/>
              <a:endCxn id="34" idx="0"/>
            </p:cNvCxnSpPr>
            <p:nvPr/>
          </p:nvCxnSpPr>
          <p:spPr>
            <a:xfrm rot="10800000" flipV="1">
              <a:off x="2279928" y="4760379"/>
              <a:ext cx="710111" cy="904914"/>
            </a:xfrm>
            <a:prstGeom prst="bentConnector2">
              <a:avLst/>
            </a:prstGeom>
            <a:ln>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23" idx="1"/>
              <a:endCxn id="22" idx="3"/>
            </p:cNvCxnSpPr>
            <p:nvPr/>
          </p:nvCxnSpPr>
          <p:spPr>
            <a:xfrm rot="10800000">
              <a:off x="5615154" y="1412294"/>
              <a:ext cx="405342" cy="310842"/>
            </a:xfrm>
            <a:prstGeom prst="bentConnector3">
              <a:avLst>
                <a:gd name="adj1" fmla="val 50000"/>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22" idx="0"/>
              <a:endCxn id="24" idx="0"/>
            </p:cNvCxnSpPr>
            <p:nvPr/>
          </p:nvCxnSpPr>
          <p:spPr>
            <a:xfrm rot="16200000" flipH="1">
              <a:off x="5663528" y="717747"/>
              <a:ext cx="685539" cy="1806188"/>
            </a:xfrm>
            <a:prstGeom prst="bentConnector3">
              <a:avLst>
                <a:gd name="adj1" fmla="val -33346"/>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Elbow Connector 81"/>
            <p:cNvCxnSpPr/>
            <p:nvPr/>
          </p:nvCxnSpPr>
          <p:spPr>
            <a:xfrm>
              <a:off x="7223976" y="1856857"/>
              <a:ext cx="287166" cy="419728"/>
            </a:xfrm>
            <a:prstGeom prst="bentConnector3">
              <a:avLst>
                <a:gd name="adj1" fmla="val 179606"/>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6" name="Elbow Connector 85"/>
            <p:cNvCxnSpPr>
              <a:stCxn id="23" idx="2"/>
              <a:endCxn id="50" idx="3"/>
            </p:cNvCxnSpPr>
            <p:nvPr/>
          </p:nvCxnSpPr>
          <p:spPr>
            <a:xfrm rot="5400000">
              <a:off x="5723942" y="1188813"/>
              <a:ext cx="120304" cy="1547454"/>
            </a:xfrm>
            <a:prstGeom prst="bent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Elbow Connector 92"/>
            <p:cNvCxnSpPr>
              <a:stCxn id="31" idx="3"/>
              <a:endCxn id="33" idx="0"/>
            </p:cNvCxnSpPr>
            <p:nvPr/>
          </p:nvCxnSpPr>
          <p:spPr>
            <a:xfrm>
              <a:off x="882013" y="4762860"/>
              <a:ext cx="558697" cy="410375"/>
            </a:xfrm>
            <a:prstGeom prst="bentConnector2">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97" name="Elbow Connector 96"/>
            <p:cNvCxnSpPr>
              <a:stCxn id="31" idx="1"/>
              <a:endCxn id="41" idx="3"/>
            </p:cNvCxnSpPr>
            <p:nvPr/>
          </p:nvCxnSpPr>
          <p:spPr>
            <a:xfrm rot="10800000" flipH="1" flipV="1">
              <a:off x="275087" y="4762859"/>
              <a:ext cx="6871496" cy="871647"/>
            </a:xfrm>
            <a:prstGeom prst="bentConnector5">
              <a:avLst>
                <a:gd name="adj1" fmla="val -3327"/>
                <a:gd name="adj2" fmla="val 46302"/>
                <a:gd name="adj3" fmla="val 103327"/>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02" name="Elbow Connector 101"/>
            <p:cNvCxnSpPr>
              <a:stCxn id="32" idx="3"/>
              <a:endCxn id="41" idx="2"/>
            </p:cNvCxnSpPr>
            <p:nvPr/>
          </p:nvCxnSpPr>
          <p:spPr>
            <a:xfrm>
              <a:off x="1308087" y="5744381"/>
              <a:ext cx="5224726" cy="88315"/>
            </a:xfrm>
            <a:prstGeom prst="bentConnector4">
              <a:avLst>
                <a:gd name="adj1" fmla="val 44126"/>
                <a:gd name="adj2" fmla="val 358846"/>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17" name="Elbow Connector 116"/>
            <p:cNvCxnSpPr>
              <a:stCxn id="34" idx="1"/>
              <a:endCxn id="33" idx="2"/>
            </p:cNvCxnSpPr>
            <p:nvPr/>
          </p:nvCxnSpPr>
          <p:spPr>
            <a:xfrm rot="10800000">
              <a:off x="1440711" y="5440678"/>
              <a:ext cx="243261" cy="358337"/>
            </a:xfrm>
            <a:prstGeom prst="bentConnector2">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Elbow Connector 120"/>
            <p:cNvCxnSpPr>
              <a:stCxn id="34" idx="2"/>
              <a:endCxn id="41" idx="1"/>
            </p:cNvCxnSpPr>
            <p:nvPr/>
          </p:nvCxnSpPr>
          <p:spPr>
            <a:xfrm rot="5400000" flipH="1" flipV="1">
              <a:off x="3950371" y="3964063"/>
              <a:ext cx="298228" cy="3639116"/>
            </a:xfrm>
            <a:prstGeom prst="bentConnector4">
              <a:avLst>
                <a:gd name="adj1" fmla="val -76653"/>
                <a:gd name="adj2" fmla="val 58188"/>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25" name="Elbow Connector 124"/>
            <p:cNvCxnSpPr>
              <a:stCxn id="35" idx="1"/>
              <a:endCxn id="31" idx="0"/>
            </p:cNvCxnSpPr>
            <p:nvPr/>
          </p:nvCxnSpPr>
          <p:spPr>
            <a:xfrm rot="10800000">
              <a:off x="578551" y="4629140"/>
              <a:ext cx="2287327" cy="622333"/>
            </a:xfrm>
            <a:prstGeom prst="bentConnector4">
              <a:avLst>
                <a:gd name="adj1" fmla="val 43366"/>
                <a:gd name="adj2" fmla="val 136733"/>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33" name="Elbow Connector 132"/>
            <p:cNvCxnSpPr>
              <a:stCxn id="35" idx="1"/>
              <a:endCxn id="33" idx="3"/>
            </p:cNvCxnSpPr>
            <p:nvPr/>
          </p:nvCxnSpPr>
          <p:spPr>
            <a:xfrm rot="10800000" flipV="1">
              <a:off x="1889697" y="5251472"/>
              <a:ext cx="976181" cy="55484"/>
            </a:xfrm>
            <a:prstGeom prst="bentConnector3">
              <a:avLst>
                <a:gd name="adj1" fmla="val 50000"/>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38" name="Elbow Connector 137"/>
            <p:cNvCxnSpPr/>
            <p:nvPr/>
          </p:nvCxnSpPr>
          <p:spPr>
            <a:xfrm rot="5400000">
              <a:off x="2958677" y="5349497"/>
              <a:ext cx="233008" cy="398595"/>
            </a:xfrm>
            <a:prstGeom prst="bentConnector2">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Elbow Connector 143"/>
            <p:cNvCxnSpPr>
              <a:stCxn id="35" idx="3"/>
              <a:endCxn id="32" idx="2"/>
            </p:cNvCxnSpPr>
            <p:nvPr/>
          </p:nvCxnSpPr>
          <p:spPr>
            <a:xfrm flipH="1">
              <a:off x="806306" y="5251472"/>
              <a:ext cx="3074316" cy="605678"/>
            </a:xfrm>
            <a:prstGeom prst="bentConnector4">
              <a:avLst>
                <a:gd name="adj1" fmla="val -7436"/>
                <a:gd name="adj2" fmla="val 137743"/>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62" name="Elbow Connector 161"/>
            <p:cNvCxnSpPr>
              <a:stCxn id="41" idx="0"/>
            </p:cNvCxnSpPr>
            <p:nvPr/>
          </p:nvCxnSpPr>
          <p:spPr>
            <a:xfrm rot="16200000" flipV="1">
              <a:off x="4033864" y="2937368"/>
              <a:ext cx="3889802" cy="1108096"/>
            </a:xfrm>
            <a:prstGeom prst="bentConnector3">
              <a:avLst>
                <a:gd name="adj1" fmla="val 50000"/>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71" name="Elbow Connector 170"/>
            <p:cNvCxnSpPr>
              <a:stCxn id="35" idx="0"/>
              <a:endCxn id="52" idx="3"/>
            </p:cNvCxnSpPr>
            <p:nvPr/>
          </p:nvCxnSpPr>
          <p:spPr>
            <a:xfrm rot="5400000" flipH="1" flipV="1">
              <a:off x="3418906" y="4714723"/>
              <a:ext cx="310276" cy="401588"/>
            </a:xfrm>
            <a:prstGeom prst="bentConnector4">
              <a:avLst>
                <a:gd name="adj1" fmla="val 20862"/>
                <a:gd name="adj2" fmla="val 156924"/>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75" name="Elbow Connector 174"/>
            <p:cNvCxnSpPr>
              <a:stCxn id="29" idx="0"/>
            </p:cNvCxnSpPr>
            <p:nvPr/>
          </p:nvCxnSpPr>
          <p:spPr>
            <a:xfrm rot="16200000" flipV="1">
              <a:off x="5734832" y="2207484"/>
              <a:ext cx="953038" cy="165282"/>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78" name="Elbow Connector 177"/>
            <p:cNvCxnSpPr>
              <a:stCxn id="29" idx="0"/>
            </p:cNvCxnSpPr>
            <p:nvPr/>
          </p:nvCxnSpPr>
          <p:spPr>
            <a:xfrm rot="16200000" flipV="1">
              <a:off x="5237800" y="1710452"/>
              <a:ext cx="1248998" cy="863386"/>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82" name="Elbow Connector 181"/>
            <p:cNvCxnSpPr>
              <a:stCxn id="30" idx="3"/>
              <a:endCxn id="22" idx="3"/>
            </p:cNvCxnSpPr>
            <p:nvPr/>
          </p:nvCxnSpPr>
          <p:spPr>
            <a:xfrm flipH="1" flipV="1">
              <a:off x="5615154" y="1412294"/>
              <a:ext cx="1434998" cy="1990072"/>
            </a:xfrm>
            <a:prstGeom prst="bentConnector3">
              <a:avLst>
                <a:gd name="adj1" fmla="val -46914"/>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83" name="Elbow Connector 182"/>
            <p:cNvCxnSpPr>
              <a:stCxn id="30" idx="3"/>
              <a:endCxn id="24" idx="2"/>
            </p:cNvCxnSpPr>
            <p:nvPr/>
          </p:nvCxnSpPr>
          <p:spPr>
            <a:xfrm flipH="1" flipV="1">
              <a:off x="6909392" y="2431822"/>
              <a:ext cx="140760" cy="970544"/>
            </a:xfrm>
            <a:prstGeom prst="bentConnector4">
              <a:avLst>
                <a:gd name="adj1" fmla="val -162404"/>
                <a:gd name="adj2" fmla="val 56889"/>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87" name="Elbow Connector 186"/>
            <p:cNvCxnSpPr>
              <a:stCxn id="26" idx="1"/>
              <a:endCxn id="52" idx="0"/>
            </p:cNvCxnSpPr>
            <p:nvPr/>
          </p:nvCxnSpPr>
          <p:spPr>
            <a:xfrm rot="10800000" flipV="1">
              <a:off x="3382439" y="3836226"/>
              <a:ext cx="503275" cy="743335"/>
            </a:xfrm>
            <a:prstGeom prst="bentConnector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88" name="Elbow Connector 187"/>
            <p:cNvCxnSpPr>
              <a:stCxn id="26" idx="3"/>
              <a:endCxn id="29" idx="1"/>
            </p:cNvCxnSpPr>
            <p:nvPr/>
          </p:nvCxnSpPr>
          <p:spPr>
            <a:xfrm flipV="1">
              <a:off x="4778513" y="2935962"/>
              <a:ext cx="1137760" cy="900265"/>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89" name="Elbow Connector 188"/>
            <p:cNvCxnSpPr>
              <a:stCxn id="28" idx="3"/>
              <a:endCxn id="30" idx="2"/>
            </p:cNvCxnSpPr>
            <p:nvPr/>
          </p:nvCxnSpPr>
          <p:spPr>
            <a:xfrm flipV="1">
              <a:off x="5919043" y="3536087"/>
              <a:ext cx="628909" cy="485440"/>
            </a:xfrm>
            <a:prstGeom prst="bentConnector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99" name="Elbow Connector 198"/>
            <p:cNvCxnSpPr>
              <a:stCxn id="26" idx="1"/>
            </p:cNvCxnSpPr>
            <p:nvPr/>
          </p:nvCxnSpPr>
          <p:spPr>
            <a:xfrm rot="10800000" flipV="1">
              <a:off x="2499919" y="3836227"/>
              <a:ext cx="1385795" cy="1829066"/>
            </a:xfrm>
            <a:prstGeom prst="bentConnector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00" name="Elbow Connector 199"/>
            <p:cNvCxnSpPr>
              <a:stCxn id="26" idx="2"/>
              <a:endCxn id="35" idx="3"/>
            </p:cNvCxnSpPr>
            <p:nvPr/>
          </p:nvCxnSpPr>
          <p:spPr>
            <a:xfrm rot="5400000">
              <a:off x="3465606" y="4384965"/>
              <a:ext cx="1281524" cy="451491"/>
            </a:xfrm>
            <a:prstGeom prst="bentConnector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3" name="Elbow Connector 212"/>
            <p:cNvCxnSpPr>
              <a:stCxn id="26" idx="0"/>
            </p:cNvCxnSpPr>
            <p:nvPr/>
          </p:nvCxnSpPr>
          <p:spPr>
            <a:xfrm rot="16200000" flipV="1">
              <a:off x="3687753" y="3058146"/>
              <a:ext cx="1100768" cy="187952"/>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26" idx="0"/>
            </p:cNvCxnSpPr>
            <p:nvPr/>
          </p:nvCxnSpPr>
          <p:spPr>
            <a:xfrm rot="5400000" flipH="1" flipV="1">
              <a:off x="4310238" y="1846837"/>
              <a:ext cx="1877544" cy="1833795"/>
            </a:xfrm>
            <a:prstGeom prst="bentConnector3">
              <a:avLst>
                <a:gd name="adj1" fmla="val 5402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5" name="Elbow Connector 214"/>
            <p:cNvCxnSpPr>
              <a:stCxn id="28" idx="1"/>
              <a:endCxn id="35" idx="3"/>
            </p:cNvCxnSpPr>
            <p:nvPr/>
          </p:nvCxnSpPr>
          <p:spPr>
            <a:xfrm rot="10800000" flipV="1">
              <a:off x="3880622" y="4021526"/>
              <a:ext cx="1443110" cy="1229945"/>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6" name="Elbow Connector 215"/>
            <p:cNvCxnSpPr/>
            <p:nvPr/>
          </p:nvCxnSpPr>
          <p:spPr>
            <a:xfrm rot="5400000">
              <a:off x="3518773" y="3616919"/>
              <a:ext cx="1643766" cy="2745505"/>
            </a:xfrm>
            <a:prstGeom prst="bentConnector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26" name="Elbow Connector 225"/>
            <p:cNvCxnSpPr>
              <a:stCxn id="27" idx="1"/>
              <a:endCxn id="25" idx="3"/>
            </p:cNvCxnSpPr>
            <p:nvPr/>
          </p:nvCxnSpPr>
          <p:spPr>
            <a:xfrm rot="10800000">
              <a:off x="1541319" y="3340161"/>
              <a:ext cx="3171394" cy="1129468"/>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27" name="Elbow Connector 226"/>
            <p:cNvCxnSpPr>
              <a:stCxn id="27" idx="2"/>
              <a:endCxn id="34" idx="2"/>
            </p:cNvCxnSpPr>
            <p:nvPr/>
          </p:nvCxnSpPr>
          <p:spPr>
            <a:xfrm rot="5400000">
              <a:off x="3093251" y="3764235"/>
              <a:ext cx="1355176" cy="2981824"/>
            </a:xfrm>
            <a:prstGeom prst="bentConnector3">
              <a:avLst>
                <a:gd name="adj1" fmla="val 116869"/>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28" name="Elbow Connector 227"/>
            <p:cNvCxnSpPr/>
            <p:nvPr/>
          </p:nvCxnSpPr>
          <p:spPr>
            <a:xfrm rot="5400000" flipH="1" flipV="1">
              <a:off x="3783889" y="2921741"/>
              <a:ext cx="2815183" cy="64732"/>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29" name="Elbow Connector 228"/>
            <p:cNvCxnSpPr>
              <a:stCxn id="27" idx="1"/>
              <a:endCxn id="44" idx="1"/>
            </p:cNvCxnSpPr>
            <p:nvPr/>
          </p:nvCxnSpPr>
          <p:spPr>
            <a:xfrm rot="10800000">
              <a:off x="2808045" y="1926765"/>
              <a:ext cx="1904668" cy="2542864"/>
            </a:xfrm>
            <a:prstGeom prst="bentConnector3">
              <a:avLst>
                <a:gd name="adj1" fmla="val 11200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66" name="Elbow Connector 265"/>
            <p:cNvCxnSpPr>
              <a:stCxn id="28" idx="3"/>
              <a:endCxn id="29" idx="3"/>
            </p:cNvCxnSpPr>
            <p:nvPr/>
          </p:nvCxnSpPr>
          <p:spPr>
            <a:xfrm flipV="1">
              <a:off x="5919043" y="2935962"/>
              <a:ext cx="752667" cy="1085565"/>
            </a:xfrm>
            <a:prstGeom prst="bentConnector3">
              <a:avLst>
                <a:gd name="adj1" fmla="val 13037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67" name="Elbow Connector 266"/>
            <p:cNvCxnSpPr>
              <a:stCxn id="28" idx="3"/>
              <a:endCxn id="23" idx="0"/>
            </p:cNvCxnSpPr>
            <p:nvPr/>
          </p:nvCxnSpPr>
          <p:spPr>
            <a:xfrm flipV="1">
              <a:off x="5919043" y="1543883"/>
              <a:ext cx="638778" cy="2477644"/>
            </a:xfrm>
            <a:prstGeom prst="bentConnector4">
              <a:avLst>
                <a:gd name="adj1" fmla="val 7941"/>
                <a:gd name="adj2" fmla="val 109227"/>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68" name="Elbow Connector 267"/>
            <p:cNvCxnSpPr>
              <a:stCxn id="28" idx="0"/>
              <a:endCxn id="51" idx="2"/>
            </p:cNvCxnSpPr>
            <p:nvPr/>
          </p:nvCxnSpPr>
          <p:spPr>
            <a:xfrm rot="16200000" flipV="1">
              <a:off x="4304172" y="2570589"/>
              <a:ext cx="1286068" cy="1348365"/>
            </a:xfrm>
            <a:prstGeom prst="bentConnector3">
              <a:avLst>
                <a:gd name="adj1" fmla="val 6435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69" name="Elbow Connector 268"/>
            <p:cNvCxnSpPr>
              <a:stCxn id="28" idx="0"/>
            </p:cNvCxnSpPr>
            <p:nvPr/>
          </p:nvCxnSpPr>
          <p:spPr>
            <a:xfrm rot="16200000" flipV="1">
              <a:off x="4432674" y="2699092"/>
              <a:ext cx="2341292" cy="36136"/>
            </a:xfrm>
            <a:prstGeom prst="bentConnector3">
              <a:avLst>
                <a:gd name="adj1" fmla="val 45342"/>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70" name="Elbow Connector 269"/>
            <p:cNvCxnSpPr>
              <a:stCxn id="28" idx="0"/>
              <a:endCxn id="43" idx="2"/>
            </p:cNvCxnSpPr>
            <p:nvPr/>
          </p:nvCxnSpPr>
          <p:spPr>
            <a:xfrm rot="16200000" flipV="1">
              <a:off x="3476505" y="1742923"/>
              <a:ext cx="909715" cy="3380052"/>
            </a:xfrm>
            <a:prstGeom prst="bentConnector3">
              <a:avLst>
                <a:gd name="adj1" fmla="val 50000"/>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7893321" y="1236069"/>
              <a:ext cx="1067815" cy="769543"/>
              <a:chOff x="7474591" y="2879326"/>
              <a:chExt cx="913002" cy="769543"/>
            </a:xfrm>
          </p:grpSpPr>
          <p:sp>
            <p:nvSpPr>
              <p:cNvPr id="78" name="Rectangle 77"/>
              <p:cNvSpPr/>
              <p:nvPr/>
            </p:nvSpPr>
            <p:spPr>
              <a:xfrm>
                <a:off x="7474591" y="2978091"/>
                <a:ext cx="234892" cy="92280"/>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9" name="Rectangle 78"/>
              <p:cNvSpPr/>
              <p:nvPr/>
            </p:nvSpPr>
            <p:spPr>
              <a:xfrm>
                <a:off x="7474591" y="3149325"/>
                <a:ext cx="234892" cy="9228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0" name="Rectangle 79"/>
              <p:cNvSpPr/>
              <p:nvPr/>
            </p:nvSpPr>
            <p:spPr>
              <a:xfrm>
                <a:off x="7474591" y="3313595"/>
                <a:ext cx="234892" cy="92280"/>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1" name="Rectangle 80"/>
              <p:cNvSpPr/>
              <p:nvPr/>
            </p:nvSpPr>
            <p:spPr>
              <a:xfrm>
                <a:off x="7474591" y="3471924"/>
                <a:ext cx="234892" cy="9228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3" name="TextBox 82"/>
              <p:cNvSpPr txBox="1"/>
              <p:nvPr/>
            </p:nvSpPr>
            <p:spPr>
              <a:xfrm>
                <a:off x="7642371" y="2879326"/>
                <a:ext cx="55367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B050"/>
                    </a:solidFill>
                    <a:effectLst/>
                    <a:uLnTx/>
                    <a:uFillTx/>
                  </a:rPr>
                  <a:t>Food</a:t>
                </a:r>
              </a:p>
            </p:txBody>
          </p:sp>
          <p:sp>
            <p:nvSpPr>
              <p:cNvPr id="84" name="TextBox 83"/>
              <p:cNvSpPr txBox="1"/>
              <p:nvPr/>
            </p:nvSpPr>
            <p:spPr>
              <a:xfrm>
                <a:off x="7650760" y="3048504"/>
                <a:ext cx="73683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C000"/>
                    </a:solidFill>
                    <a:effectLst/>
                    <a:uLnTx/>
                    <a:uFillTx/>
                  </a:rPr>
                  <a:t>Mobility</a:t>
                </a:r>
              </a:p>
            </p:txBody>
          </p:sp>
          <p:sp>
            <p:nvSpPr>
              <p:cNvPr id="85" name="TextBox 84"/>
              <p:cNvSpPr txBox="1"/>
              <p:nvPr/>
            </p:nvSpPr>
            <p:spPr>
              <a:xfrm>
                <a:off x="7653556" y="3209355"/>
                <a:ext cx="64315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70C0"/>
                    </a:solidFill>
                    <a:effectLst/>
                    <a:uLnTx/>
                    <a:uFillTx/>
                  </a:rPr>
                  <a:t>Living</a:t>
                </a:r>
              </a:p>
            </p:txBody>
          </p:sp>
          <p:sp>
            <p:nvSpPr>
              <p:cNvPr id="87" name="TextBox 86"/>
              <p:cNvSpPr txBox="1"/>
              <p:nvPr/>
            </p:nvSpPr>
            <p:spPr>
              <a:xfrm>
                <a:off x="7653555" y="3387259"/>
                <a:ext cx="734037"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0000"/>
                    </a:solidFill>
                    <a:effectLst/>
                    <a:uLnTx/>
                    <a:uFillTx/>
                  </a:rPr>
                  <a:t>Energy</a:t>
                </a:r>
              </a:p>
            </p:txBody>
          </p:sp>
        </p:grpSp>
      </p:grpSp>
      <p:graphicFrame>
        <p:nvGraphicFramePr>
          <p:cNvPr id="9" name="Table 8"/>
          <p:cNvGraphicFramePr>
            <a:graphicFrameLocks noGrp="1"/>
          </p:cNvGraphicFramePr>
          <p:nvPr/>
        </p:nvGraphicFramePr>
        <p:xfrm>
          <a:off x="863599" y="2146935"/>
          <a:ext cx="7493002" cy="3021330"/>
        </p:xfrm>
        <a:graphic>
          <a:graphicData uri="http://schemas.openxmlformats.org/drawingml/2006/table">
            <a:tbl>
              <a:tblPr/>
              <a:tblGrid>
                <a:gridCol w="1332935">
                  <a:extLst>
                    <a:ext uri="{9D8B030D-6E8A-4147-A177-3AD203B41FA5}">
                      <a16:colId xmlns:a16="http://schemas.microsoft.com/office/drawing/2014/main" val="1682070348"/>
                    </a:ext>
                  </a:extLst>
                </a:gridCol>
                <a:gridCol w="609342">
                  <a:extLst>
                    <a:ext uri="{9D8B030D-6E8A-4147-A177-3AD203B41FA5}">
                      <a16:colId xmlns:a16="http://schemas.microsoft.com/office/drawing/2014/main" val="3117680519"/>
                    </a:ext>
                  </a:extLst>
                </a:gridCol>
                <a:gridCol w="609342">
                  <a:extLst>
                    <a:ext uri="{9D8B030D-6E8A-4147-A177-3AD203B41FA5}">
                      <a16:colId xmlns:a16="http://schemas.microsoft.com/office/drawing/2014/main" val="2520940387"/>
                    </a:ext>
                  </a:extLst>
                </a:gridCol>
                <a:gridCol w="609342">
                  <a:extLst>
                    <a:ext uri="{9D8B030D-6E8A-4147-A177-3AD203B41FA5}">
                      <a16:colId xmlns:a16="http://schemas.microsoft.com/office/drawing/2014/main" val="505131126"/>
                    </a:ext>
                  </a:extLst>
                </a:gridCol>
                <a:gridCol w="609342">
                  <a:extLst>
                    <a:ext uri="{9D8B030D-6E8A-4147-A177-3AD203B41FA5}">
                      <a16:colId xmlns:a16="http://schemas.microsoft.com/office/drawing/2014/main" val="1216552995"/>
                    </a:ext>
                  </a:extLst>
                </a:gridCol>
                <a:gridCol w="609342">
                  <a:extLst>
                    <a:ext uri="{9D8B030D-6E8A-4147-A177-3AD203B41FA5}">
                      <a16:colId xmlns:a16="http://schemas.microsoft.com/office/drawing/2014/main" val="1664791442"/>
                    </a:ext>
                  </a:extLst>
                </a:gridCol>
                <a:gridCol w="609342">
                  <a:extLst>
                    <a:ext uri="{9D8B030D-6E8A-4147-A177-3AD203B41FA5}">
                      <a16:colId xmlns:a16="http://schemas.microsoft.com/office/drawing/2014/main" val="839905760"/>
                    </a:ext>
                  </a:extLst>
                </a:gridCol>
                <a:gridCol w="609342">
                  <a:extLst>
                    <a:ext uri="{9D8B030D-6E8A-4147-A177-3AD203B41FA5}">
                      <a16:colId xmlns:a16="http://schemas.microsoft.com/office/drawing/2014/main" val="3476769806"/>
                    </a:ext>
                  </a:extLst>
                </a:gridCol>
                <a:gridCol w="609342">
                  <a:extLst>
                    <a:ext uri="{9D8B030D-6E8A-4147-A177-3AD203B41FA5}">
                      <a16:colId xmlns:a16="http://schemas.microsoft.com/office/drawing/2014/main" val="3698880655"/>
                    </a:ext>
                  </a:extLst>
                </a:gridCol>
                <a:gridCol w="609342">
                  <a:extLst>
                    <a:ext uri="{9D8B030D-6E8A-4147-A177-3AD203B41FA5}">
                      <a16:colId xmlns:a16="http://schemas.microsoft.com/office/drawing/2014/main" val="350048737"/>
                    </a:ext>
                  </a:extLst>
                </a:gridCol>
                <a:gridCol w="675989">
                  <a:extLst>
                    <a:ext uri="{9D8B030D-6E8A-4147-A177-3AD203B41FA5}">
                      <a16:colId xmlns:a16="http://schemas.microsoft.com/office/drawing/2014/main" val="1935418974"/>
                    </a:ext>
                  </a:extLst>
                </a:gridCol>
              </a:tblGrid>
              <a:tr h="200025">
                <a:tc>
                  <a:txBody>
                    <a:bodyPr/>
                    <a:lstStyle/>
                    <a:p>
                      <a:pPr algn="l" fontAlgn="b"/>
                      <a:r>
                        <a:rPr lang="en-GB" sz="1100" b="0" i="0" u="none" strike="noStrike">
                          <a:solidFill>
                            <a:srgbClr val="000000"/>
                          </a:solidFill>
                          <a:effectLst/>
                          <a:latin typeface="Calibri" panose="020F0502020204030204" pitchFamily="34" charset="0"/>
                        </a:rPr>
                        <a:t>UK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PV% Dom En</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Dom Energy</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Dom Emiss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Mob Emiss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Diesel</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Petrol</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Waste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food consumed</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dirty="0">
                          <a:solidFill>
                            <a:srgbClr val="000000"/>
                          </a:solidFill>
                          <a:effectLst/>
                          <a:latin typeface="Calibri" panose="020F0502020204030204" pitchFamily="34" charset="0"/>
                        </a:rPr>
                        <a:t>Food Waste</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100" b="0" i="0" u="none" strike="noStrike">
                          <a:solidFill>
                            <a:srgbClr val="000000"/>
                          </a:solidFill>
                          <a:effectLst/>
                          <a:latin typeface="Calibri" panose="020F0502020204030204" pitchFamily="34" charset="0"/>
                        </a:rPr>
                        <a:t>Total Emis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81937912"/>
                  </a:ext>
                </a:extLst>
              </a:tr>
              <a:tr h="190500">
                <a:tc>
                  <a:txBody>
                    <a:bodyPr/>
                    <a:lstStyle/>
                    <a:p>
                      <a:pPr algn="l" fontAlgn="b"/>
                      <a:r>
                        <a:rPr lang="en-GB" sz="1100" b="0" i="0" u="none" strike="noStrike">
                          <a:solidFill>
                            <a:srgbClr val="000000"/>
                          </a:solidFill>
                          <a:effectLst/>
                          <a:latin typeface="Calibri" panose="020F0502020204030204" pitchFamily="34" charset="0"/>
                        </a:rPr>
                        <a:t>Coop Living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n-GB" sz="1100" b="0" i="0" u="none" strike="noStrike">
                          <a:solidFill>
                            <a:srgbClr val="000000"/>
                          </a:solidFill>
                          <a:effectLst/>
                          <a:latin typeface="Calibri" panose="020F0502020204030204" pitchFamily="34" charset="0"/>
                        </a:rPr>
                        <a:t>15%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32%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48%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18%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18%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33%</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992858024"/>
                  </a:ext>
                </a:extLst>
              </a:tr>
              <a:tr h="190500">
                <a:tc>
                  <a:txBody>
                    <a:bodyPr/>
                    <a:lstStyle/>
                    <a:p>
                      <a:pPr algn="l" fontAlgn="b"/>
                      <a:r>
                        <a:rPr lang="en-GB" sz="1100" b="0" i="0" u="none" strike="noStrike">
                          <a:solidFill>
                            <a:srgbClr val="000000"/>
                          </a:solidFill>
                          <a:effectLst/>
                          <a:latin typeface="Calibri" panose="020F0502020204030204" pitchFamily="34" charset="0"/>
                        </a:rPr>
                        <a:t>Improved Con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39%</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4024363121"/>
                  </a:ext>
                </a:extLst>
              </a:tr>
              <a:tr h="190500">
                <a:tc>
                  <a:txBody>
                    <a:bodyPr/>
                    <a:lstStyle/>
                    <a:p>
                      <a:pPr algn="l" fontAlgn="b"/>
                      <a:r>
                        <a:rPr lang="en-GB" sz="1100" b="0" i="0" u="none" strike="noStrike">
                          <a:solidFill>
                            <a:srgbClr val="000000"/>
                          </a:solidFill>
                          <a:effectLst/>
                          <a:latin typeface="Calibri" panose="020F0502020204030204" pitchFamily="34" charset="0"/>
                        </a:rPr>
                        <a:t>Reduced Waste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68641620"/>
                  </a:ext>
                </a:extLst>
              </a:tr>
              <a:tr h="190500">
                <a:tc>
                  <a:txBody>
                    <a:bodyPr/>
                    <a:lstStyle/>
                    <a:p>
                      <a:pPr algn="l" fontAlgn="b"/>
                      <a:r>
                        <a:rPr lang="en-GB" sz="1100" b="0" i="0" u="none" strike="noStrike">
                          <a:solidFill>
                            <a:srgbClr val="000000"/>
                          </a:solidFill>
                          <a:effectLst/>
                          <a:latin typeface="Calibri" panose="020F0502020204030204" pitchFamily="34" charset="0"/>
                        </a:rPr>
                        <a:t>Reduced Space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14%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1160981321"/>
                  </a:ext>
                </a:extLst>
              </a:tr>
              <a:tr h="190500">
                <a:tc>
                  <a:txBody>
                    <a:bodyPr/>
                    <a:lstStyle/>
                    <a:p>
                      <a:pPr algn="l" fontAlgn="b"/>
                      <a:r>
                        <a:rPr lang="en-GB" sz="1100" b="0" i="0" u="none" strike="noStrike">
                          <a:solidFill>
                            <a:srgbClr val="000000"/>
                          </a:solidFill>
                          <a:effectLst/>
                          <a:latin typeface="Calibri" panose="020F0502020204030204" pitchFamily="34" charset="0"/>
                        </a:rPr>
                        <a:t>Reduced Food</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04617566"/>
                  </a:ext>
                </a:extLst>
              </a:tr>
              <a:tr h="190500">
                <a:tc>
                  <a:txBody>
                    <a:bodyPr/>
                    <a:lstStyle/>
                    <a:p>
                      <a:pPr algn="l" fontAlgn="b"/>
                      <a:r>
                        <a:rPr lang="en-GB" sz="1100" b="0" i="0" u="none" strike="noStrike">
                          <a:solidFill>
                            <a:srgbClr val="000000"/>
                          </a:solidFill>
                          <a:effectLst/>
                          <a:latin typeface="Calibri" panose="020F0502020204030204" pitchFamily="34" charset="0"/>
                        </a:rPr>
                        <a:t>Change Source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373228356"/>
                  </a:ext>
                </a:extLst>
              </a:tr>
              <a:tr h="190500">
                <a:tc>
                  <a:txBody>
                    <a:bodyPr/>
                    <a:lstStyle/>
                    <a:p>
                      <a:pPr algn="l" fontAlgn="b"/>
                      <a:r>
                        <a:rPr lang="en-GB" sz="1100" b="0" i="0" u="none" strike="noStrike">
                          <a:solidFill>
                            <a:srgbClr val="000000"/>
                          </a:solidFill>
                          <a:effectLst/>
                          <a:latin typeface="Calibri" panose="020F0502020204030204" pitchFamily="34" charset="0"/>
                        </a:rPr>
                        <a:t>Reduce Preparation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2049455108"/>
                  </a:ext>
                </a:extLst>
              </a:tr>
              <a:tr h="190500">
                <a:tc>
                  <a:txBody>
                    <a:bodyPr/>
                    <a:lstStyle/>
                    <a:p>
                      <a:pPr algn="l" fontAlgn="b"/>
                      <a:r>
                        <a:rPr lang="en-GB" sz="1100" b="0" i="0" u="none" strike="noStrike">
                          <a:solidFill>
                            <a:srgbClr val="000000"/>
                          </a:solidFill>
                          <a:effectLst/>
                          <a:latin typeface="Calibri" panose="020F0502020204030204" pitchFamily="34" charset="0"/>
                        </a:rPr>
                        <a:t>Reduce Food Waste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22011213"/>
                  </a:ext>
                </a:extLst>
              </a:tr>
              <a:tr h="190500">
                <a:tc>
                  <a:txBody>
                    <a:bodyPr/>
                    <a:lstStyle/>
                    <a:p>
                      <a:pPr algn="l" fontAlgn="b"/>
                      <a:r>
                        <a:rPr lang="en-GB" sz="1100" b="0" i="0" u="none" strike="noStrike">
                          <a:solidFill>
                            <a:srgbClr val="000000"/>
                          </a:solidFill>
                          <a:effectLst/>
                          <a:latin typeface="Calibri" panose="020F0502020204030204" pitchFamily="34" charset="0"/>
                        </a:rPr>
                        <a:t>Reduce Kms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256684150"/>
                  </a:ext>
                </a:extLst>
              </a:tr>
              <a:tr h="190500">
                <a:tc>
                  <a:txBody>
                    <a:bodyPr/>
                    <a:lstStyle/>
                    <a:p>
                      <a:pPr algn="l" fontAlgn="b"/>
                      <a:r>
                        <a:rPr lang="en-GB" sz="1100" b="0" i="0" u="none" strike="noStrike">
                          <a:solidFill>
                            <a:srgbClr val="000000"/>
                          </a:solidFill>
                          <a:effectLst/>
                          <a:latin typeface="Calibri" panose="020F0502020204030204" pitchFamily="34" charset="0"/>
                        </a:rPr>
                        <a:t>Electric Cars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FFCCFF"/>
                    </a:solidFill>
                  </a:tcPr>
                </a:tc>
                <a:tc>
                  <a:txBody>
                    <a:bodyPr/>
                    <a:lstStyle/>
                    <a:p>
                      <a:pPr algn="r" fontAlgn="b"/>
                      <a:r>
                        <a:rPr lang="en-GB" sz="11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solidFill>
                      <a:srgbClr val="FFCCFF"/>
                    </a:solidFill>
                  </a:tcPr>
                </a:tc>
                <a:tc>
                  <a:txBody>
                    <a:bodyPr/>
                    <a:lstStyle/>
                    <a:p>
                      <a:pPr algn="r" fontAlgn="b"/>
                      <a:r>
                        <a:rPr lang="en-GB" sz="11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4294519655"/>
                  </a:ext>
                </a:extLst>
              </a:tr>
              <a:tr h="190500">
                <a:tc>
                  <a:txBody>
                    <a:bodyPr/>
                    <a:lstStyle/>
                    <a:p>
                      <a:pPr algn="l" fontAlgn="b"/>
                      <a:r>
                        <a:rPr lang="en-GB" sz="1100" b="0" i="0" u="none" strike="noStrike">
                          <a:solidFill>
                            <a:srgbClr val="000000"/>
                          </a:solidFill>
                          <a:effectLst/>
                          <a:latin typeface="Calibri" panose="020F0502020204030204" pitchFamily="34" charset="0"/>
                        </a:rPr>
                        <a:t>Increased Efficiency</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36%</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0192240"/>
                  </a:ext>
                </a:extLst>
              </a:tr>
              <a:tr h="190500">
                <a:tc>
                  <a:txBody>
                    <a:bodyPr/>
                    <a:lstStyle/>
                    <a:p>
                      <a:pPr algn="l" fontAlgn="b"/>
                      <a:r>
                        <a:rPr lang="en-GB" sz="1100" b="0" i="0" u="none" strike="noStrike">
                          <a:solidFill>
                            <a:srgbClr val="000000"/>
                          </a:solidFill>
                          <a:effectLst/>
                          <a:latin typeface="Calibri" panose="020F0502020204030204" pitchFamily="34" charset="0"/>
                        </a:rPr>
                        <a:t>Change Mode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44%</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A9D08E"/>
                    </a:solidFill>
                  </a:tcPr>
                </a:tc>
                <a:extLst>
                  <a:ext uri="{0D108BD9-81ED-4DB2-BD59-A6C34878D82A}">
                    <a16:rowId xmlns:a16="http://schemas.microsoft.com/office/drawing/2014/main" val="2063380629"/>
                  </a:ext>
                </a:extLst>
              </a:tr>
              <a:tr h="190500">
                <a:tc>
                  <a:txBody>
                    <a:bodyPr/>
                    <a:lstStyle/>
                    <a:p>
                      <a:pPr algn="l" fontAlgn="b"/>
                      <a:r>
                        <a:rPr lang="en-GB" sz="1100" b="0" i="0" u="none" strike="noStrike">
                          <a:solidFill>
                            <a:srgbClr val="000000"/>
                          </a:solidFill>
                          <a:effectLst/>
                          <a:latin typeface="Calibri" panose="020F0502020204030204" pitchFamily="34" charset="0"/>
                        </a:rPr>
                        <a:t>Reduce Consumption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4B08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C6E0B4"/>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3293141697"/>
                  </a:ext>
                </a:extLst>
              </a:tr>
              <a:tr h="200025">
                <a:tc>
                  <a:txBody>
                    <a:bodyPr/>
                    <a:lstStyle/>
                    <a:p>
                      <a:pPr algn="l" fontAlgn="b"/>
                      <a:r>
                        <a:rPr lang="en-GB" sz="1100" b="0" i="0" u="none" strike="noStrike">
                          <a:solidFill>
                            <a:srgbClr val="000000"/>
                          </a:solidFill>
                          <a:effectLst/>
                          <a:latin typeface="Calibri" panose="020F0502020204030204" pitchFamily="34" charset="0"/>
                        </a:rPr>
                        <a:t>PV+ Green</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A9D08E"/>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a:solidFill>
                            <a:srgbClr val="000000"/>
                          </a:solidFill>
                          <a:effectLst/>
                          <a:latin typeface="Calibri" panose="020F0502020204030204" pitchFamily="34" charset="0"/>
                        </a:rPr>
                        <a:t>14%</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6262594"/>
                  </a:ext>
                </a:extLst>
              </a:tr>
            </a:tbl>
          </a:graphicData>
        </a:graphic>
      </p:graphicFrame>
    </p:spTree>
    <p:extLst>
      <p:ext uri="{BB962C8B-B14F-4D97-AF65-F5344CB8AC3E}">
        <p14:creationId xmlns:p14="http://schemas.microsoft.com/office/powerpoint/2010/main" val="40881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315200" cy="609600"/>
          </a:xfrm>
        </p:spPr>
        <p:txBody>
          <a:bodyPr/>
          <a:lstStyle/>
          <a:p>
            <a:r>
              <a:rPr lang="en-GB" dirty="0"/>
              <a:t>Governance: Understanding, Knowledge, Wisdom??</a:t>
            </a:r>
          </a:p>
        </p:txBody>
      </p:sp>
      <p:sp>
        <p:nvSpPr>
          <p:cNvPr id="3" name="Content Placeholder 2"/>
          <p:cNvSpPr>
            <a:spLocks noGrp="1"/>
          </p:cNvSpPr>
          <p:nvPr>
            <p:ph idx="1"/>
          </p:nvPr>
        </p:nvSpPr>
        <p:spPr>
          <a:xfrm>
            <a:off x="304800" y="914400"/>
            <a:ext cx="8610600" cy="4515556"/>
          </a:xfrm>
        </p:spPr>
        <p:txBody>
          <a:bodyPr/>
          <a:lstStyle/>
          <a:p>
            <a:pPr marL="0" indent="0">
              <a:buNone/>
            </a:pPr>
            <a:r>
              <a:rPr lang="en-GB" dirty="0"/>
              <a:t>To understand/govern a situation you will need:</a:t>
            </a:r>
          </a:p>
          <a:p>
            <a:r>
              <a:rPr lang="en-GB" sz="1800" b="1" dirty="0">
                <a:solidFill>
                  <a:srgbClr val="FF0000"/>
                </a:solidFill>
              </a:rPr>
              <a:t>Data</a:t>
            </a:r>
            <a:r>
              <a:rPr lang="en-GB" sz="1800" dirty="0"/>
              <a:t> but what data? What is significant? Only after I have understood can I know!</a:t>
            </a:r>
          </a:p>
          <a:p>
            <a:pPr lvl="1"/>
            <a:endParaRPr lang="en-GB" sz="1800" dirty="0"/>
          </a:p>
          <a:p>
            <a:r>
              <a:rPr lang="en-GB" sz="1800" b="1" dirty="0">
                <a:solidFill>
                  <a:srgbClr val="FF0000"/>
                </a:solidFill>
              </a:rPr>
              <a:t>Information</a:t>
            </a:r>
            <a:r>
              <a:rPr lang="en-GB" sz="1800" dirty="0"/>
              <a:t> - Difference that makes a difference (Bateson?) but we do not know what makes a difference until we have understood!</a:t>
            </a:r>
          </a:p>
          <a:p>
            <a:endParaRPr lang="en-GB" sz="1800" dirty="0"/>
          </a:p>
          <a:p>
            <a:r>
              <a:rPr lang="en-GB" sz="1800" b="1" dirty="0">
                <a:solidFill>
                  <a:srgbClr val="FF0000"/>
                </a:solidFill>
              </a:rPr>
              <a:t>Knowledge</a:t>
            </a:r>
            <a:r>
              <a:rPr lang="en-GB" sz="1800" dirty="0"/>
              <a:t> - an interpretive framework. Classifier, History, Internal constitution, behaviour of a ‘class’ of entities….</a:t>
            </a:r>
          </a:p>
          <a:p>
            <a:endParaRPr lang="en-GB" sz="1800" dirty="0"/>
          </a:p>
          <a:p>
            <a:r>
              <a:rPr lang="en-GB" sz="1800" b="1" dirty="0">
                <a:solidFill>
                  <a:srgbClr val="FF0000"/>
                </a:solidFill>
              </a:rPr>
              <a:t>Wisdom</a:t>
            </a:r>
            <a:r>
              <a:rPr lang="en-GB" sz="1800" dirty="0"/>
              <a:t> – To doubt one’s ‘knowledge’ and recognize the openness of existence …LUCK? The Dao de Jing speaks of the ‘underdetermined nature of the world’! </a:t>
            </a:r>
          </a:p>
          <a:p>
            <a:pPr marL="0" indent="0">
              <a:buNone/>
            </a:pPr>
            <a:r>
              <a:rPr lang="en-GB" sz="1800" dirty="0"/>
              <a:t> </a:t>
            </a:r>
          </a:p>
        </p:txBody>
      </p:sp>
      <p:sp>
        <p:nvSpPr>
          <p:cNvPr id="4" name="Slide Number Placeholder 3"/>
          <p:cNvSpPr>
            <a:spLocks noGrp="1"/>
          </p:cNvSpPr>
          <p:nvPr>
            <p:ph type="sldNum" sz="quarter" idx="10"/>
          </p:nvPr>
        </p:nvSpPr>
        <p:spPr/>
        <p:txBody>
          <a:bodyPr/>
          <a:lstStyle/>
          <a:p>
            <a:r>
              <a:rPr lang="en-GB"/>
              <a:t>Page </a:t>
            </a:r>
            <a:fld id="{9397664F-268B-4201-9A46-8102026DCEA2}" type="slidenum">
              <a:rPr lang="en-GB" smtClean="0"/>
              <a:pPr/>
              <a:t>3</a:t>
            </a:fld>
            <a:endParaRPr lang="en-GB"/>
          </a:p>
        </p:txBody>
      </p:sp>
      <p:sp>
        <p:nvSpPr>
          <p:cNvPr id="5" name="Date Placeholder 4"/>
          <p:cNvSpPr>
            <a:spLocks noGrp="1"/>
          </p:cNvSpPr>
          <p:nvPr>
            <p:ph type="dt" sz="half" idx="11"/>
          </p:nvPr>
        </p:nvSpPr>
        <p:spPr/>
        <p:txBody>
          <a:bodyPr/>
          <a:lstStyle/>
          <a:p>
            <a:fld id="{6A999D01-28D3-4D2F-A52B-44443E0B1E53}"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
        <p:nvSpPr>
          <p:cNvPr id="7" name="TextBox 6"/>
          <p:cNvSpPr txBox="1"/>
          <p:nvPr/>
        </p:nvSpPr>
        <p:spPr>
          <a:xfrm>
            <a:off x="1526421" y="5473503"/>
            <a:ext cx="5796266" cy="701731"/>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GB" dirty="0"/>
              <a:t>And Governance can be good or bad depending</a:t>
            </a:r>
          </a:p>
          <a:p>
            <a:r>
              <a:rPr lang="en-GB" dirty="0"/>
              <a:t>on INTENTIONS and Job Definition! </a:t>
            </a:r>
          </a:p>
        </p:txBody>
      </p:sp>
      <p:sp>
        <p:nvSpPr>
          <p:cNvPr id="8" name="Down Arrow 7"/>
          <p:cNvSpPr/>
          <p:nvPr/>
        </p:nvSpPr>
        <p:spPr bwMode="auto">
          <a:xfrm>
            <a:off x="3965796" y="1890472"/>
            <a:ext cx="316089" cy="406400"/>
          </a:xfrm>
          <a:prstGeom prst="down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9" name="Down Arrow 8"/>
          <p:cNvSpPr/>
          <p:nvPr/>
        </p:nvSpPr>
        <p:spPr bwMode="auto">
          <a:xfrm>
            <a:off x="3965796" y="2954024"/>
            <a:ext cx="316089" cy="406400"/>
          </a:xfrm>
          <a:prstGeom prst="down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10" name="Down Arrow 9"/>
          <p:cNvSpPr/>
          <p:nvPr/>
        </p:nvSpPr>
        <p:spPr bwMode="auto">
          <a:xfrm>
            <a:off x="3958317" y="3814376"/>
            <a:ext cx="316089" cy="406400"/>
          </a:xfrm>
          <a:prstGeom prst="downArrow">
            <a:avLst/>
          </a:prstGeom>
          <a:solidFill>
            <a:srgbClr val="99CCFF"/>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609771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Towards Sustainability:</a:t>
            </a:r>
          </a:p>
        </p:txBody>
      </p:sp>
      <p:sp>
        <p:nvSpPr>
          <p:cNvPr id="3" name="Slide Number Placeholder 2"/>
          <p:cNvSpPr>
            <a:spLocks noGrp="1"/>
          </p:cNvSpPr>
          <p:nvPr>
            <p:ph type="sldNum" sz="quarter" idx="10"/>
          </p:nvPr>
        </p:nvSpPr>
        <p:spPr/>
        <p:txBody>
          <a:bodyPr/>
          <a:lstStyle/>
          <a:p>
            <a:r>
              <a:rPr lang="en-GB"/>
              <a:t>Page </a:t>
            </a:r>
            <a:fld id="{2D0C660E-4F60-409A-9979-781D99FF555E}" type="slidenum">
              <a:rPr lang="en-GB" smtClean="0"/>
              <a:pPr/>
              <a:t>30</a:t>
            </a:fld>
            <a:endParaRPr lang="en-GB"/>
          </a:p>
        </p:txBody>
      </p:sp>
      <p:sp>
        <p:nvSpPr>
          <p:cNvPr id="4" name="Date Placeholder 3"/>
          <p:cNvSpPr>
            <a:spLocks noGrp="1"/>
          </p:cNvSpPr>
          <p:nvPr>
            <p:ph type="dt" sz="half" idx="11"/>
          </p:nvPr>
        </p:nvSpPr>
        <p:spPr/>
        <p:txBody>
          <a:bodyPr/>
          <a:lstStyle/>
          <a:p>
            <a:fld id="{14FFF48C-607E-4282-BE44-B51972027A89}" type="datetime3">
              <a:rPr lang="en-GB" smtClean="0"/>
              <a:pPr/>
              <a:t>6 October, 2016</a:t>
            </a:fld>
            <a:endParaRPr lang="en-GB"/>
          </a:p>
        </p:txBody>
      </p:sp>
      <p:sp>
        <p:nvSpPr>
          <p:cNvPr id="5" name="Footer Placeholder 4"/>
          <p:cNvSpPr>
            <a:spLocks noGrp="1"/>
          </p:cNvSpPr>
          <p:nvPr>
            <p:ph type="ftr" sz="quarter" idx="12"/>
          </p:nvPr>
        </p:nvSpPr>
        <p:spPr/>
        <p:txBody>
          <a:bodyPr/>
          <a:lstStyle/>
          <a:p>
            <a:r>
              <a:rPr lang="en-GB"/>
              <a:t>Complex Systems Management Centre</a:t>
            </a:r>
          </a:p>
        </p:txBody>
      </p:sp>
      <p:pic>
        <p:nvPicPr>
          <p:cNvPr id="6" name="Picture 5"/>
          <p:cNvPicPr>
            <a:picLocks noChangeAspect="1"/>
          </p:cNvPicPr>
          <p:nvPr/>
        </p:nvPicPr>
        <p:blipFill>
          <a:blip r:embed="rId2"/>
          <a:stretch>
            <a:fillRect/>
          </a:stretch>
        </p:blipFill>
        <p:spPr>
          <a:xfrm>
            <a:off x="304800" y="1368364"/>
            <a:ext cx="8741414" cy="973859"/>
          </a:xfrm>
          <a:prstGeom prst="rect">
            <a:avLst/>
          </a:prstGeom>
        </p:spPr>
      </p:pic>
      <p:pic>
        <p:nvPicPr>
          <p:cNvPr id="7" name="Picture 6"/>
          <p:cNvPicPr>
            <a:picLocks noChangeAspect="1"/>
          </p:cNvPicPr>
          <p:nvPr/>
        </p:nvPicPr>
        <p:blipFill>
          <a:blip r:embed="rId3"/>
          <a:stretch>
            <a:fillRect/>
          </a:stretch>
        </p:blipFill>
        <p:spPr>
          <a:xfrm>
            <a:off x="575672" y="3069318"/>
            <a:ext cx="8199669" cy="1024164"/>
          </a:xfrm>
          <a:prstGeom prst="rect">
            <a:avLst/>
          </a:prstGeom>
        </p:spPr>
      </p:pic>
      <p:pic>
        <p:nvPicPr>
          <p:cNvPr id="8" name="Picture 7"/>
          <p:cNvPicPr>
            <a:picLocks noChangeAspect="1"/>
          </p:cNvPicPr>
          <p:nvPr/>
        </p:nvPicPr>
        <p:blipFill>
          <a:blip r:embed="rId4"/>
          <a:stretch>
            <a:fillRect/>
          </a:stretch>
        </p:blipFill>
        <p:spPr>
          <a:xfrm>
            <a:off x="654534" y="4749144"/>
            <a:ext cx="8041946" cy="932876"/>
          </a:xfrm>
          <a:prstGeom prst="rect">
            <a:avLst/>
          </a:prstGeom>
        </p:spPr>
      </p:pic>
      <p:sp>
        <p:nvSpPr>
          <p:cNvPr id="9" name="TextBox 8"/>
          <p:cNvSpPr txBox="1"/>
          <p:nvPr/>
        </p:nvSpPr>
        <p:spPr>
          <a:xfrm>
            <a:off x="2071268" y="976789"/>
            <a:ext cx="5208478" cy="369332"/>
          </a:xfrm>
          <a:prstGeom prst="rect">
            <a:avLst/>
          </a:prstGeom>
          <a:noFill/>
        </p:spPr>
        <p:txBody>
          <a:bodyPr wrap="none" rtlCol="0">
            <a:spAutoFit/>
          </a:bodyPr>
          <a:lstStyle/>
          <a:p>
            <a:r>
              <a:rPr lang="en-GB" dirty="0"/>
              <a:t>These are the Flows and Emissions in 2015</a:t>
            </a:r>
          </a:p>
        </p:txBody>
      </p:sp>
      <p:sp>
        <p:nvSpPr>
          <p:cNvPr id="10" name="TextBox 9"/>
          <p:cNvSpPr txBox="1"/>
          <p:nvPr/>
        </p:nvSpPr>
        <p:spPr>
          <a:xfrm>
            <a:off x="711838" y="2593147"/>
            <a:ext cx="7034554" cy="369332"/>
          </a:xfrm>
          <a:prstGeom prst="rect">
            <a:avLst/>
          </a:prstGeom>
          <a:noFill/>
        </p:spPr>
        <p:txBody>
          <a:bodyPr wrap="none" rtlCol="0">
            <a:spAutoFit/>
          </a:bodyPr>
          <a:lstStyle/>
          <a:p>
            <a:r>
              <a:rPr lang="en-GB" dirty="0"/>
              <a:t>These are the Household ‘</a:t>
            </a:r>
            <a:r>
              <a:rPr lang="en-GB" dirty="0" err="1"/>
              <a:t>kgs</a:t>
            </a:r>
            <a:r>
              <a:rPr lang="en-GB" dirty="0"/>
              <a:t>’ (footprint) after Innovations</a:t>
            </a:r>
          </a:p>
        </p:txBody>
      </p:sp>
      <p:sp>
        <p:nvSpPr>
          <p:cNvPr id="12" name="TextBox 11"/>
          <p:cNvSpPr txBox="1"/>
          <p:nvPr/>
        </p:nvSpPr>
        <p:spPr>
          <a:xfrm>
            <a:off x="1810251" y="4320540"/>
            <a:ext cx="5752152" cy="369332"/>
          </a:xfrm>
          <a:prstGeom prst="rect">
            <a:avLst/>
          </a:prstGeom>
          <a:noFill/>
        </p:spPr>
        <p:txBody>
          <a:bodyPr wrap="none" rtlCol="0">
            <a:spAutoFit/>
          </a:bodyPr>
          <a:lstStyle/>
          <a:p>
            <a:r>
              <a:rPr lang="en-GB" dirty="0"/>
              <a:t>These are the ‘</a:t>
            </a:r>
            <a:r>
              <a:rPr lang="en-GB" dirty="0" err="1"/>
              <a:t>kgs</a:t>
            </a:r>
            <a:r>
              <a:rPr lang="en-GB" dirty="0"/>
              <a:t>’ per person after innovations</a:t>
            </a:r>
          </a:p>
        </p:txBody>
      </p:sp>
    </p:spTree>
    <p:extLst>
      <p:ext uri="{BB962C8B-B14F-4D97-AF65-F5344CB8AC3E}">
        <p14:creationId xmlns:p14="http://schemas.microsoft.com/office/powerpoint/2010/main" val="2267334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Being to Becoming:</a:t>
            </a:r>
          </a:p>
        </p:txBody>
      </p:sp>
      <p:sp>
        <p:nvSpPr>
          <p:cNvPr id="3" name="Content Placeholder 2"/>
          <p:cNvSpPr>
            <a:spLocks noGrp="1"/>
          </p:cNvSpPr>
          <p:nvPr>
            <p:ph idx="1"/>
          </p:nvPr>
        </p:nvSpPr>
        <p:spPr/>
        <p:txBody>
          <a:bodyPr/>
          <a:lstStyle/>
          <a:p>
            <a:r>
              <a:rPr lang="en-GB" dirty="0"/>
              <a:t>Need to change our view to one that accepts that change will and is happening</a:t>
            </a:r>
          </a:p>
          <a:p>
            <a:endParaRPr lang="en-GB" dirty="0"/>
          </a:p>
          <a:p>
            <a:r>
              <a:rPr lang="en-GB" dirty="0"/>
              <a:t>Can we look at a ‘household’ as it were a ‘product’ and find a design that is ‘sustainable’</a:t>
            </a:r>
          </a:p>
          <a:p>
            <a:endParaRPr lang="en-GB" dirty="0"/>
          </a:p>
          <a:p>
            <a:r>
              <a:rPr lang="en-GB" dirty="0"/>
              <a:t>Complex Systems models embrace the interconnected evolution of humans and their living space from households through towns and cities to city hierarchies and the planet.</a:t>
            </a:r>
          </a:p>
          <a:p>
            <a:endParaRPr lang="en-GB" dirty="0"/>
          </a:p>
          <a:p>
            <a:r>
              <a:rPr lang="en-GB" dirty="0"/>
              <a:t>In the words of Ilya Prigogine, we now see the world as an evolving multi-level system in which static thinking and static modelling will not help </a:t>
            </a:r>
          </a:p>
        </p:txBody>
      </p:sp>
      <p:sp>
        <p:nvSpPr>
          <p:cNvPr id="4" name="Slide Number Placeholder 3"/>
          <p:cNvSpPr>
            <a:spLocks noGrp="1"/>
          </p:cNvSpPr>
          <p:nvPr>
            <p:ph type="sldNum" sz="quarter" idx="10"/>
          </p:nvPr>
        </p:nvSpPr>
        <p:spPr/>
        <p:txBody>
          <a:bodyPr/>
          <a:lstStyle/>
          <a:p>
            <a:r>
              <a:rPr lang="en-GB"/>
              <a:t>Page </a:t>
            </a:r>
            <a:fld id="{9397664F-268B-4201-9A46-8102026DCEA2}" type="slidenum">
              <a:rPr lang="en-GB" smtClean="0"/>
              <a:pPr/>
              <a:t>31</a:t>
            </a:fld>
            <a:endParaRPr lang="en-GB"/>
          </a:p>
        </p:txBody>
      </p:sp>
      <p:sp>
        <p:nvSpPr>
          <p:cNvPr id="5" name="Date Placeholder 4"/>
          <p:cNvSpPr>
            <a:spLocks noGrp="1"/>
          </p:cNvSpPr>
          <p:nvPr>
            <p:ph type="dt" sz="half" idx="11"/>
          </p:nvPr>
        </p:nvSpPr>
        <p:spPr/>
        <p:txBody>
          <a:bodyPr/>
          <a:lstStyle/>
          <a:p>
            <a:fld id="{6A999D01-28D3-4D2F-A52B-44443E0B1E53}"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Tree>
    <p:extLst>
      <p:ext uri="{BB962C8B-B14F-4D97-AF65-F5344CB8AC3E}">
        <p14:creationId xmlns:p14="http://schemas.microsoft.com/office/powerpoint/2010/main" val="2455407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7432183" cy="609600"/>
          </a:xfrm>
        </p:spPr>
        <p:txBody>
          <a:bodyPr/>
          <a:lstStyle/>
          <a:p>
            <a:r>
              <a:rPr lang="en-GB" dirty="0"/>
              <a:t>Modelling Social Systems: ABMs, Multi-Agent Models </a:t>
            </a:r>
          </a:p>
        </p:txBody>
      </p:sp>
      <p:sp>
        <p:nvSpPr>
          <p:cNvPr id="3" name="Content Placeholder 2"/>
          <p:cNvSpPr>
            <a:spLocks noGrp="1"/>
          </p:cNvSpPr>
          <p:nvPr>
            <p:ph idx="1"/>
          </p:nvPr>
        </p:nvSpPr>
        <p:spPr/>
        <p:txBody>
          <a:bodyPr/>
          <a:lstStyle/>
          <a:p>
            <a:r>
              <a:rPr lang="en-GB" sz="2200" dirty="0"/>
              <a:t>Model: </a:t>
            </a:r>
            <a:r>
              <a:rPr lang="en-GB" sz="2200" dirty="0">
                <a:solidFill>
                  <a:srgbClr val="FF0000"/>
                </a:solidFill>
              </a:rPr>
              <a:t>Ask agents </a:t>
            </a:r>
            <a:r>
              <a:rPr lang="en-GB" sz="2200" dirty="0"/>
              <a:t>what they are trying to do. But agents </a:t>
            </a:r>
            <a:r>
              <a:rPr lang="en-GB" sz="2200" dirty="0">
                <a:solidFill>
                  <a:srgbClr val="FF0000"/>
                </a:solidFill>
              </a:rPr>
              <a:t>may not reveal their real thoughts </a:t>
            </a:r>
            <a:r>
              <a:rPr lang="en-GB" sz="2200" dirty="0"/>
              <a:t>and might lie! </a:t>
            </a:r>
          </a:p>
          <a:p>
            <a:endParaRPr lang="en-GB" sz="2200" dirty="0"/>
          </a:p>
          <a:p>
            <a:r>
              <a:rPr lang="en-GB" sz="2200" dirty="0"/>
              <a:t>Even if agents are honest, when the model results are discussed people may change their behaviours! </a:t>
            </a:r>
            <a:r>
              <a:rPr lang="en-GB" sz="2200" b="1" dirty="0">
                <a:solidFill>
                  <a:srgbClr val="FF0000"/>
                </a:solidFill>
              </a:rPr>
              <a:t>Reflexivity!</a:t>
            </a:r>
          </a:p>
          <a:p>
            <a:endParaRPr lang="en-GB" sz="2200" dirty="0"/>
          </a:p>
          <a:p>
            <a:r>
              <a:rPr lang="en-GB" sz="2200" dirty="0"/>
              <a:t>For Regional Sustainability we need to develop multi-agent models that can put together the aims and powers of the different agents present. Learning could occur!</a:t>
            </a:r>
          </a:p>
          <a:p>
            <a:endParaRPr lang="en-GB" sz="2200" dirty="0"/>
          </a:p>
          <a:p>
            <a:r>
              <a:rPr lang="en-GB" sz="2200" dirty="0"/>
              <a:t>Experimenting, reflecting and modelling – turn by turn… </a:t>
            </a:r>
          </a:p>
        </p:txBody>
      </p:sp>
      <p:sp>
        <p:nvSpPr>
          <p:cNvPr id="4" name="Slide Number Placeholder 3"/>
          <p:cNvSpPr>
            <a:spLocks noGrp="1"/>
          </p:cNvSpPr>
          <p:nvPr>
            <p:ph type="sldNum" sz="quarter" idx="10"/>
          </p:nvPr>
        </p:nvSpPr>
        <p:spPr/>
        <p:txBody>
          <a:bodyPr/>
          <a:lstStyle/>
          <a:p>
            <a:r>
              <a:rPr lang="en-GB"/>
              <a:t>Page </a:t>
            </a:r>
            <a:fld id="{50066F2F-C92F-4A3B-B033-E840BB131B03}" type="slidenum">
              <a:rPr lang="en-GB" smtClean="0"/>
              <a:pPr/>
              <a:t>32</a:t>
            </a:fld>
            <a:endParaRPr lang="en-GB"/>
          </a:p>
        </p:txBody>
      </p:sp>
      <p:sp>
        <p:nvSpPr>
          <p:cNvPr id="5" name="Date Placeholder 4"/>
          <p:cNvSpPr>
            <a:spLocks noGrp="1"/>
          </p:cNvSpPr>
          <p:nvPr>
            <p:ph type="dt" sz="half" idx="11"/>
          </p:nvPr>
        </p:nvSpPr>
        <p:spPr/>
        <p:txBody>
          <a:bodyPr/>
          <a:lstStyle/>
          <a:p>
            <a:fld id="{43F790DD-CC67-45A2-B002-8343FBB5EE67}"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Tree>
    <p:extLst>
      <p:ext uri="{BB962C8B-B14F-4D97-AF65-F5344CB8AC3E}">
        <p14:creationId xmlns:p14="http://schemas.microsoft.com/office/powerpoint/2010/main" val="10494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298635" y="805087"/>
            <a:ext cx="8343530" cy="5932263"/>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5" name="Oval 4"/>
          <p:cNvSpPr/>
          <p:nvPr/>
        </p:nvSpPr>
        <p:spPr bwMode="auto">
          <a:xfrm>
            <a:off x="810303" y="1393825"/>
            <a:ext cx="7202171" cy="4410075"/>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46082" name="Title 1"/>
          <p:cNvSpPr>
            <a:spLocks noGrp="1"/>
          </p:cNvSpPr>
          <p:nvPr>
            <p:ph type="title"/>
          </p:nvPr>
        </p:nvSpPr>
        <p:spPr/>
        <p:txBody>
          <a:bodyPr/>
          <a:lstStyle/>
          <a:p>
            <a:pPr eaLnBrk="1" hangingPunct="1"/>
            <a:r>
              <a:rPr lang="en-GB" b="1" dirty="0">
                <a:solidFill>
                  <a:srgbClr val="FFFF00"/>
                </a:solidFill>
              </a:rPr>
              <a:t>REFLEXIVITY</a:t>
            </a:r>
            <a:r>
              <a:rPr lang="en-GB" dirty="0"/>
              <a:t>, Reality and Agent Based Models:</a:t>
            </a:r>
          </a:p>
        </p:txBody>
      </p:sp>
      <p:sp>
        <p:nvSpPr>
          <p:cNvPr id="46083"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77BFB29A-3F22-4CD7-8DD1-EB101D8B6695}" type="slidenum">
              <a:rPr lang="en-GB" smtClean="0">
                <a:solidFill>
                  <a:schemeClr val="bg1"/>
                </a:solidFill>
              </a:rPr>
              <a:pPr>
                <a:spcBef>
                  <a:spcPct val="0"/>
                </a:spcBef>
                <a:buClrTx/>
              </a:pPr>
              <a:t>33</a:t>
            </a:fld>
            <a:endParaRPr lang="en-GB">
              <a:solidFill>
                <a:schemeClr val="bg1"/>
              </a:solidFill>
            </a:endParaRPr>
          </a:p>
        </p:txBody>
      </p:sp>
      <p:sp>
        <p:nvSpPr>
          <p:cNvPr id="46084"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85BB9938-DEA0-4D17-ADE2-B9C4C4A20FF5}" type="datetime3">
              <a:rPr lang="en-GB" smtClean="0">
                <a:solidFill>
                  <a:schemeClr val="bg1"/>
                </a:solidFill>
              </a:rPr>
              <a:pPr>
                <a:spcBef>
                  <a:spcPct val="0"/>
                </a:spcBef>
                <a:buClrTx/>
              </a:pPr>
              <a:t>6 October, 2016</a:t>
            </a:fld>
            <a:endParaRPr lang="en-GB">
              <a:solidFill>
                <a:schemeClr val="bg1"/>
              </a:solidFill>
            </a:endParaRPr>
          </a:p>
        </p:txBody>
      </p:sp>
      <p:sp>
        <p:nvSpPr>
          <p:cNvPr id="46085"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46086" name="Cloud Callout 6"/>
          <p:cNvSpPr>
            <a:spLocks noChangeArrowheads="1"/>
          </p:cNvSpPr>
          <p:nvPr/>
        </p:nvSpPr>
        <p:spPr bwMode="auto">
          <a:xfrm>
            <a:off x="2908300" y="2667000"/>
            <a:ext cx="2616200" cy="1511300"/>
          </a:xfrm>
          <a:prstGeom prst="cloudCallout">
            <a:avLst>
              <a:gd name="adj1" fmla="val -9185"/>
              <a:gd name="adj2" fmla="val 38130"/>
            </a:avLst>
          </a:prstGeom>
          <a:noFill/>
          <a:ln w="38100"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pPr>
              <a:spcBef>
                <a:spcPct val="20000"/>
              </a:spcBef>
              <a:buClr>
                <a:srgbClr val="FF3300"/>
              </a:buClr>
            </a:pPr>
            <a:endParaRPr lang="en-US"/>
          </a:p>
        </p:txBody>
      </p:sp>
      <p:sp>
        <p:nvSpPr>
          <p:cNvPr id="46087" name="TextBox 7"/>
          <p:cNvSpPr txBox="1">
            <a:spLocks noChangeArrowheads="1"/>
          </p:cNvSpPr>
          <p:nvPr/>
        </p:nvSpPr>
        <p:spPr bwMode="auto">
          <a:xfrm>
            <a:off x="3784600" y="3171825"/>
            <a:ext cx="95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b="1" dirty="0"/>
              <a:t>Model</a:t>
            </a:r>
          </a:p>
        </p:txBody>
      </p:sp>
      <p:graphicFrame>
        <p:nvGraphicFramePr>
          <p:cNvPr id="46088" name="Object 8"/>
          <p:cNvGraphicFramePr>
            <a:graphicFrameLocks noChangeAspect="1"/>
          </p:cNvGraphicFramePr>
          <p:nvPr/>
        </p:nvGraphicFramePr>
        <p:xfrm>
          <a:off x="1384300" y="2065338"/>
          <a:ext cx="457200" cy="984250"/>
        </p:xfrm>
        <a:graphic>
          <a:graphicData uri="http://schemas.openxmlformats.org/presentationml/2006/ole">
            <mc:AlternateContent xmlns:mc="http://schemas.openxmlformats.org/markup-compatibility/2006">
              <mc:Choice xmlns:v="urn:schemas-microsoft-com:vml" Requires="v">
                <p:oleObj spid="_x0000_s998026" name="Clip" r:id="rId3" imgW="1857375" imgH="3995738" progId="MS_ClipArt_Gallery.2">
                  <p:embed/>
                </p:oleObj>
              </mc:Choice>
              <mc:Fallback>
                <p:oleObj name="Clip" r:id="rId3" imgW="1857375" imgH="3995738" progId="MS_ClipArt_Gallery.2">
                  <p:embed/>
                  <p:pic>
                    <p:nvPicPr>
                      <p:cNvPr id="4608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20653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9" name="Object 9"/>
          <p:cNvGraphicFramePr>
            <a:graphicFrameLocks noChangeAspect="1"/>
          </p:cNvGraphicFramePr>
          <p:nvPr/>
        </p:nvGraphicFramePr>
        <p:xfrm>
          <a:off x="5765800" y="2930525"/>
          <a:ext cx="457200" cy="984250"/>
        </p:xfrm>
        <a:graphic>
          <a:graphicData uri="http://schemas.openxmlformats.org/presentationml/2006/ole">
            <mc:AlternateContent xmlns:mc="http://schemas.openxmlformats.org/markup-compatibility/2006">
              <mc:Choice xmlns:v="urn:schemas-microsoft-com:vml" Requires="v">
                <p:oleObj spid="_x0000_s998027" name="Clip" r:id="rId5" imgW="1857375" imgH="3995738" progId="MS_ClipArt_Gallery.2">
                  <p:embed/>
                </p:oleObj>
              </mc:Choice>
              <mc:Fallback>
                <p:oleObj name="Clip" r:id="rId5" imgW="1857375" imgH="3995738" progId="MS_ClipArt_Gallery.2">
                  <p:embed/>
                  <p:pic>
                    <p:nvPicPr>
                      <p:cNvPr id="4608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2930525"/>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0" name="Object 10"/>
          <p:cNvGraphicFramePr>
            <a:graphicFrameLocks noChangeAspect="1"/>
          </p:cNvGraphicFramePr>
          <p:nvPr/>
        </p:nvGraphicFramePr>
        <p:xfrm>
          <a:off x="1473200" y="3422650"/>
          <a:ext cx="457200" cy="984250"/>
        </p:xfrm>
        <a:graphic>
          <a:graphicData uri="http://schemas.openxmlformats.org/presentationml/2006/ole">
            <mc:AlternateContent xmlns:mc="http://schemas.openxmlformats.org/markup-compatibility/2006">
              <mc:Choice xmlns:v="urn:schemas-microsoft-com:vml" Requires="v">
                <p:oleObj spid="_x0000_s998028" name="Clip" r:id="rId6" imgW="1857375" imgH="3995738" progId="MS_ClipArt_Gallery.2">
                  <p:embed/>
                </p:oleObj>
              </mc:Choice>
              <mc:Fallback>
                <p:oleObj name="Clip" r:id="rId6" imgW="1857375" imgH="3995738" progId="MS_ClipArt_Gallery.2">
                  <p:embed/>
                  <p:pic>
                    <p:nvPicPr>
                      <p:cNvPr id="4609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3422650"/>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1" name="Object 11"/>
          <p:cNvGraphicFramePr>
            <a:graphicFrameLocks noChangeAspect="1"/>
          </p:cNvGraphicFramePr>
          <p:nvPr/>
        </p:nvGraphicFramePr>
        <p:xfrm>
          <a:off x="6845300" y="3621088"/>
          <a:ext cx="1054100" cy="2268537"/>
        </p:xfrm>
        <a:graphic>
          <a:graphicData uri="http://schemas.openxmlformats.org/presentationml/2006/ole">
            <mc:AlternateContent xmlns:mc="http://schemas.openxmlformats.org/markup-compatibility/2006">
              <mc:Choice xmlns:v="urn:schemas-microsoft-com:vml" Requires="v">
                <p:oleObj spid="_x0000_s998029" name="Clip" r:id="rId7" imgW="1857375" imgH="3995738" progId="MS_ClipArt_Gallery.2">
                  <p:embed/>
                </p:oleObj>
              </mc:Choice>
              <mc:Fallback>
                <p:oleObj name="Clip" r:id="rId7" imgW="1857375" imgH="3995738" progId="MS_ClipArt_Gallery.2">
                  <p:embed/>
                  <p:pic>
                    <p:nvPicPr>
                      <p:cNvPr id="4609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3621088"/>
                        <a:ext cx="10541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2" name="Object 12"/>
          <p:cNvGraphicFramePr>
            <a:graphicFrameLocks noChangeAspect="1"/>
          </p:cNvGraphicFramePr>
          <p:nvPr/>
        </p:nvGraphicFramePr>
        <p:xfrm>
          <a:off x="1968500" y="2266950"/>
          <a:ext cx="457200" cy="984250"/>
        </p:xfrm>
        <a:graphic>
          <a:graphicData uri="http://schemas.openxmlformats.org/presentationml/2006/ole">
            <mc:AlternateContent xmlns:mc="http://schemas.openxmlformats.org/markup-compatibility/2006">
              <mc:Choice xmlns:v="urn:schemas-microsoft-com:vml" Requires="v">
                <p:oleObj spid="_x0000_s998030" name="Clip" r:id="rId8" imgW="1857375" imgH="3995738" progId="MS_ClipArt_Gallery.2">
                  <p:embed/>
                </p:oleObj>
              </mc:Choice>
              <mc:Fallback>
                <p:oleObj name="Clip" r:id="rId8" imgW="1857375" imgH="3995738" progId="MS_ClipArt_Gallery.2">
                  <p:embed/>
                  <p:pic>
                    <p:nvPicPr>
                      <p:cNvPr id="46092"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0" y="2266950"/>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3" name="Object 13"/>
          <p:cNvGraphicFramePr>
            <a:graphicFrameLocks noChangeAspect="1"/>
          </p:cNvGraphicFramePr>
          <p:nvPr/>
        </p:nvGraphicFramePr>
        <p:xfrm>
          <a:off x="2908300" y="1404938"/>
          <a:ext cx="457200" cy="984250"/>
        </p:xfrm>
        <a:graphic>
          <a:graphicData uri="http://schemas.openxmlformats.org/presentationml/2006/ole">
            <mc:AlternateContent xmlns:mc="http://schemas.openxmlformats.org/markup-compatibility/2006">
              <mc:Choice xmlns:v="urn:schemas-microsoft-com:vml" Requires="v">
                <p:oleObj spid="_x0000_s998031" name="Clip" r:id="rId9" imgW="1857375" imgH="3995738" progId="MS_ClipArt_Gallery.2">
                  <p:embed/>
                </p:oleObj>
              </mc:Choice>
              <mc:Fallback>
                <p:oleObj name="Clip" r:id="rId9" imgW="1857375" imgH="3995738" progId="MS_ClipArt_Gallery.2">
                  <p:embed/>
                  <p:pic>
                    <p:nvPicPr>
                      <p:cNvPr id="46093"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14049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4" name="Object 14"/>
          <p:cNvGraphicFramePr>
            <a:graphicFrameLocks noChangeAspect="1"/>
          </p:cNvGraphicFramePr>
          <p:nvPr/>
        </p:nvGraphicFramePr>
        <p:xfrm>
          <a:off x="3149600" y="1773238"/>
          <a:ext cx="457200" cy="984250"/>
        </p:xfrm>
        <a:graphic>
          <a:graphicData uri="http://schemas.openxmlformats.org/presentationml/2006/ole">
            <mc:AlternateContent xmlns:mc="http://schemas.openxmlformats.org/markup-compatibility/2006">
              <mc:Choice xmlns:v="urn:schemas-microsoft-com:vml" Requires="v">
                <p:oleObj spid="_x0000_s998032" name="Clip" r:id="rId10" imgW="1857375" imgH="3995738" progId="MS_ClipArt_Gallery.2">
                  <p:embed/>
                </p:oleObj>
              </mc:Choice>
              <mc:Fallback>
                <p:oleObj name="Clip" r:id="rId10" imgW="1857375" imgH="3995738" progId="MS_ClipArt_Gallery.2">
                  <p:embed/>
                  <p:pic>
                    <p:nvPicPr>
                      <p:cNvPr id="4609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600" y="17732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5" name="Object 15"/>
          <p:cNvGraphicFramePr>
            <a:graphicFrameLocks noChangeAspect="1"/>
          </p:cNvGraphicFramePr>
          <p:nvPr/>
        </p:nvGraphicFramePr>
        <p:xfrm>
          <a:off x="3378200" y="1366838"/>
          <a:ext cx="457200" cy="984250"/>
        </p:xfrm>
        <a:graphic>
          <a:graphicData uri="http://schemas.openxmlformats.org/presentationml/2006/ole">
            <mc:AlternateContent xmlns:mc="http://schemas.openxmlformats.org/markup-compatibility/2006">
              <mc:Choice xmlns:v="urn:schemas-microsoft-com:vml" Requires="v">
                <p:oleObj spid="_x0000_s998033" name="Clip" r:id="rId11" imgW="1857375" imgH="3995738" progId="MS_ClipArt_Gallery.2">
                  <p:embed/>
                </p:oleObj>
              </mc:Choice>
              <mc:Fallback>
                <p:oleObj name="Clip" r:id="rId11" imgW="1857375" imgH="3995738" progId="MS_ClipArt_Gallery.2">
                  <p:embed/>
                  <p:pic>
                    <p:nvPicPr>
                      <p:cNvPr id="46095"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13668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6" name="Object 16"/>
          <p:cNvGraphicFramePr>
            <a:graphicFrameLocks noChangeAspect="1"/>
          </p:cNvGraphicFramePr>
          <p:nvPr/>
        </p:nvGraphicFramePr>
        <p:xfrm>
          <a:off x="2057400" y="3856038"/>
          <a:ext cx="457200" cy="984250"/>
        </p:xfrm>
        <a:graphic>
          <a:graphicData uri="http://schemas.openxmlformats.org/presentationml/2006/ole">
            <mc:AlternateContent xmlns:mc="http://schemas.openxmlformats.org/markup-compatibility/2006">
              <mc:Choice xmlns:v="urn:schemas-microsoft-com:vml" Requires="v">
                <p:oleObj spid="_x0000_s998034" name="Clip" r:id="rId12" imgW="1857375" imgH="3995738" progId="MS_ClipArt_Gallery.2">
                  <p:embed/>
                </p:oleObj>
              </mc:Choice>
              <mc:Fallback>
                <p:oleObj name="Clip" r:id="rId12" imgW="1857375" imgH="3995738" progId="MS_ClipArt_Gallery.2">
                  <p:embed/>
                  <p:pic>
                    <p:nvPicPr>
                      <p:cNvPr id="46096"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560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7" name="Object 17"/>
          <p:cNvGraphicFramePr>
            <a:graphicFrameLocks noChangeAspect="1"/>
          </p:cNvGraphicFramePr>
          <p:nvPr/>
        </p:nvGraphicFramePr>
        <p:xfrm>
          <a:off x="2451100" y="3856038"/>
          <a:ext cx="457200" cy="984250"/>
        </p:xfrm>
        <a:graphic>
          <a:graphicData uri="http://schemas.openxmlformats.org/presentationml/2006/ole">
            <mc:AlternateContent xmlns:mc="http://schemas.openxmlformats.org/markup-compatibility/2006">
              <mc:Choice xmlns:v="urn:schemas-microsoft-com:vml" Requires="v">
                <p:oleObj spid="_x0000_s998035" name="Clip" r:id="rId13" imgW="1857375" imgH="3995738" progId="MS_ClipArt_Gallery.2">
                  <p:embed/>
                </p:oleObj>
              </mc:Choice>
              <mc:Fallback>
                <p:oleObj name="Clip" r:id="rId13" imgW="1857375" imgH="3995738" progId="MS_ClipArt_Gallery.2">
                  <p:embed/>
                  <p:pic>
                    <p:nvPicPr>
                      <p:cNvPr id="460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38560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8" name="Object 18"/>
          <p:cNvGraphicFramePr>
            <a:graphicFrameLocks noChangeAspect="1"/>
          </p:cNvGraphicFramePr>
          <p:nvPr/>
        </p:nvGraphicFramePr>
        <p:xfrm>
          <a:off x="5067300" y="1138238"/>
          <a:ext cx="457200" cy="984250"/>
        </p:xfrm>
        <a:graphic>
          <a:graphicData uri="http://schemas.openxmlformats.org/presentationml/2006/ole">
            <mc:AlternateContent xmlns:mc="http://schemas.openxmlformats.org/markup-compatibility/2006">
              <mc:Choice xmlns:v="urn:schemas-microsoft-com:vml" Requires="v">
                <p:oleObj spid="_x0000_s998036" name="Clip" r:id="rId14" imgW="1857375" imgH="3995738" progId="MS_ClipArt_Gallery.2">
                  <p:embed/>
                </p:oleObj>
              </mc:Choice>
              <mc:Fallback>
                <p:oleObj name="Clip" r:id="rId14" imgW="1857375" imgH="3995738" progId="MS_ClipArt_Gallery.2">
                  <p:embed/>
                  <p:pic>
                    <p:nvPicPr>
                      <p:cNvPr id="46098"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0" y="11382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9" name="Object 19"/>
          <p:cNvGraphicFramePr>
            <a:graphicFrameLocks noChangeAspect="1"/>
          </p:cNvGraphicFramePr>
          <p:nvPr/>
        </p:nvGraphicFramePr>
        <p:xfrm>
          <a:off x="5524500" y="1481138"/>
          <a:ext cx="457200" cy="984250"/>
        </p:xfrm>
        <a:graphic>
          <a:graphicData uri="http://schemas.openxmlformats.org/presentationml/2006/ole">
            <mc:AlternateContent xmlns:mc="http://schemas.openxmlformats.org/markup-compatibility/2006">
              <mc:Choice xmlns:v="urn:schemas-microsoft-com:vml" Requires="v">
                <p:oleObj spid="_x0000_s998037" name="Clip" r:id="rId15" imgW="1857375" imgH="3995738" progId="MS_ClipArt_Gallery.2">
                  <p:embed/>
                </p:oleObj>
              </mc:Choice>
              <mc:Fallback>
                <p:oleObj name="Clip" r:id="rId15" imgW="1857375" imgH="3995738" progId="MS_ClipArt_Gallery.2">
                  <p:embed/>
                  <p:pic>
                    <p:nvPicPr>
                      <p:cNvPr id="46099"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481138"/>
                        <a:ext cx="457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6100" name="Straight Arrow Connector 21"/>
          <p:cNvCxnSpPr>
            <a:cxnSpLocks noChangeShapeType="1"/>
          </p:cNvCxnSpPr>
          <p:nvPr/>
        </p:nvCxnSpPr>
        <p:spPr bwMode="auto">
          <a:xfrm>
            <a:off x="2489200" y="2895600"/>
            <a:ext cx="1117600" cy="355600"/>
          </a:xfrm>
          <a:prstGeom prst="straightConnector1">
            <a:avLst/>
          </a:prstGeom>
          <a:noFill/>
          <a:ln w="38100" algn="ctr">
            <a:solidFill>
              <a:schemeClr val="tx1"/>
            </a:solidFill>
            <a:round/>
            <a:headEnd/>
            <a:tailEnd type="arrow" w="med" len="med"/>
          </a:ln>
        </p:spPr>
      </p:cxnSp>
      <p:cxnSp>
        <p:nvCxnSpPr>
          <p:cNvPr id="46101" name="Straight Arrow Connector 22"/>
          <p:cNvCxnSpPr>
            <a:cxnSpLocks noChangeShapeType="1"/>
          </p:cNvCxnSpPr>
          <p:nvPr/>
        </p:nvCxnSpPr>
        <p:spPr bwMode="auto">
          <a:xfrm flipH="1">
            <a:off x="5054600" y="3435350"/>
            <a:ext cx="889000" cy="211138"/>
          </a:xfrm>
          <a:prstGeom prst="straightConnector1">
            <a:avLst/>
          </a:prstGeom>
          <a:noFill/>
          <a:ln w="38100" algn="ctr">
            <a:solidFill>
              <a:schemeClr val="tx1"/>
            </a:solidFill>
            <a:round/>
            <a:headEnd/>
            <a:tailEnd type="arrow" w="med" len="med"/>
          </a:ln>
        </p:spPr>
      </p:cxnSp>
      <p:cxnSp>
        <p:nvCxnSpPr>
          <p:cNvPr id="46102" name="Straight Arrow Connector 23"/>
          <p:cNvCxnSpPr>
            <a:cxnSpLocks noChangeShapeType="1"/>
          </p:cNvCxnSpPr>
          <p:nvPr/>
        </p:nvCxnSpPr>
        <p:spPr bwMode="auto">
          <a:xfrm>
            <a:off x="3479800" y="2311400"/>
            <a:ext cx="990600" cy="762000"/>
          </a:xfrm>
          <a:prstGeom prst="straightConnector1">
            <a:avLst/>
          </a:prstGeom>
          <a:noFill/>
          <a:ln w="38100" algn="ctr">
            <a:solidFill>
              <a:schemeClr val="tx1"/>
            </a:solidFill>
            <a:round/>
            <a:headEnd/>
            <a:tailEnd type="arrow" w="med" len="med"/>
          </a:ln>
        </p:spPr>
      </p:cxnSp>
      <p:cxnSp>
        <p:nvCxnSpPr>
          <p:cNvPr id="46103" name="Straight Arrow Connector 24"/>
          <p:cNvCxnSpPr>
            <a:cxnSpLocks noChangeShapeType="1"/>
          </p:cNvCxnSpPr>
          <p:nvPr/>
        </p:nvCxnSpPr>
        <p:spPr bwMode="auto">
          <a:xfrm flipH="1">
            <a:off x="4965700" y="2222500"/>
            <a:ext cx="558800" cy="825500"/>
          </a:xfrm>
          <a:prstGeom prst="straightConnector1">
            <a:avLst/>
          </a:prstGeom>
          <a:noFill/>
          <a:ln w="38100" algn="ctr">
            <a:solidFill>
              <a:schemeClr val="tx1"/>
            </a:solidFill>
            <a:round/>
            <a:headEnd/>
            <a:tailEnd type="arrow" w="med" len="med"/>
          </a:ln>
        </p:spPr>
      </p:cxnSp>
      <p:cxnSp>
        <p:nvCxnSpPr>
          <p:cNvPr id="46104" name="Straight Arrow Connector 25"/>
          <p:cNvCxnSpPr>
            <a:cxnSpLocks noChangeShapeType="1"/>
          </p:cNvCxnSpPr>
          <p:nvPr/>
        </p:nvCxnSpPr>
        <p:spPr bwMode="auto">
          <a:xfrm>
            <a:off x="1676400" y="3646488"/>
            <a:ext cx="1879600" cy="177800"/>
          </a:xfrm>
          <a:prstGeom prst="straightConnector1">
            <a:avLst/>
          </a:prstGeom>
          <a:noFill/>
          <a:ln w="38100" algn="ctr">
            <a:solidFill>
              <a:schemeClr val="tx1"/>
            </a:solidFill>
            <a:round/>
            <a:headEnd/>
            <a:tailEnd type="arrow" w="med" len="med"/>
          </a:ln>
        </p:spPr>
      </p:cxnSp>
      <p:cxnSp>
        <p:nvCxnSpPr>
          <p:cNvPr id="46105" name="Straight Arrow Connector 26"/>
          <p:cNvCxnSpPr>
            <a:cxnSpLocks noChangeShapeType="1"/>
            <a:endCxn id="46086" idx="4"/>
          </p:cNvCxnSpPr>
          <p:nvPr/>
        </p:nvCxnSpPr>
        <p:spPr bwMode="auto">
          <a:xfrm flipV="1">
            <a:off x="2908300" y="3998913"/>
            <a:ext cx="1068388" cy="484187"/>
          </a:xfrm>
          <a:prstGeom prst="straightConnector1">
            <a:avLst/>
          </a:prstGeom>
          <a:noFill/>
          <a:ln w="38100" algn="ctr">
            <a:solidFill>
              <a:schemeClr val="tx1"/>
            </a:solidFill>
            <a:round/>
            <a:headEnd/>
            <a:tailEnd type="arrow" w="med" len="med"/>
          </a:ln>
        </p:spPr>
      </p:cxnSp>
      <p:grpSp>
        <p:nvGrpSpPr>
          <p:cNvPr id="70" name="Group 69"/>
          <p:cNvGrpSpPr>
            <a:grpSpLocks/>
          </p:cNvGrpSpPr>
          <p:nvPr/>
        </p:nvGrpSpPr>
        <p:grpSpPr bwMode="auto">
          <a:xfrm>
            <a:off x="2489200" y="2222500"/>
            <a:ext cx="4699000" cy="2654300"/>
            <a:chOff x="2489201" y="2222500"/>
            <a:chExt cx="4698999" cy="2654300"/>
          </a:xfrm>
        </p:grpSpPr>
        <p:cxnSp>
          <p:nvCxnSpPr>
            <p:cNvPr id="46123" name="Straight Arrow Connector 35"/>
            <p:cNvCxnSpPr>
              <a:cxnSpLocks noChangeShapeType="1"/>
            </p:cNvCxnSpPr>
            <p:nvPr/>
          </p:nvCxnSpPr>
          <p:spPr bwMode="auto">
            <a:xfrm flipH="1" flipV="1">
              <a:off x="4038970" y="2311400"/>
              <a:ext cx="2895230" cy="2298700"/>
            </a:xfrm>
            <a:prstGeom prst="straightConnector1">
              <a:avLst/>
            </a:prstGeom>
            <a:noFill/>
            <a:ln w="38100" algn="ctr">
              <a:solidFill>
                <a:srgbClr val="FF0000"/>
              </a:solidFill>
              <a:prstDash val="lgDash"/>
              <a:round/>
              <a:headEnd/>
              <a:tailEnd type="arrow" w="med" len="med"/>
            </a:ln>
          </p:spPr>
        </p:cxnSp>
        <p:cxnSp>
          <p:nvCxnSpPr>
            <p:cNvPr id="46124" name="Straight Arrow Connector 36"/>
            <p:cNvCxnSpPr>
              <a:cxnSpLocks noChangeShapeType="1"/>
            </p:cNvCxnSpPr>
            <p:nvPr/>
          </p:nvCxnSpPr>
          <p:spPr bwMode="auto">
            <a:xfrm flipH="1" flipV="1">
              <a:off x="2489201" y="3073400"/>
              <a:ext cx="4533899" cy="1295400"/>
            </a:xfrm>
            <a:prstGeom prst="straightConnector1">
              <a:avLst/>
            </a:prstGeom>
            <a:noFill/>
            <a:ln w="38100" algn="ctr">
              <a:solidFill>
                <a:srgbClr val="FF0000"/>
              </a:solidFill>
              <a:prstDash val="lgDash"/>
              <a:round/>
              <a:headEnd/>
              <a:tailEnd type="arrow" w="med" len="med"/>
            </a:ln>
          </p:spPr>
        </p:cxnSp>
        <p:cxnSp>
          <p:nvCxnSpPr>
            <p:cNvPr id="46125" name="Straight Arrow Connector 37"/>
            <p:cNvCxnSpPr>
              <a:cxnSpLocks noChangeShapeType="1"/>
            </p:cNvCxnSpPr>
            <p:nvPr/>
          </p:nvCxnSpPr>
          <p:spPr bwMode="auto">
            <a:xfrm flipH="1">
              <a:off x="3352800" y="4876800"/>
              <a:ext cx="3670300" cy="0"/>
            </a:xfrm>
            <a:prstGeom prst="straightConnector1">
              <a:avLst/>
            </a:prstGeom>
            <a:noFill/>
            <a:ln w="38100" algn="ctr">
              <a:solidFill>
                <a:srgbClr val="FF0000"/>
              </a:solidFill>
              <a:prstDash val="lgDash"/>
              <a:round/>
              <a:headEnd/>
              <a:tailEnd type="arrow" w="med" len="med"/>
            </a:ln>
          </p:spPr>
        </p:cxnSp>
        <p:cxnSp>
          <p:nvCxnSpPr>
            <p:cNvPr id="46126" name="Straight Arrow Connector 38"/>
            <p:cNvCxnSpPr>
              <a:cxnSpLocks noChangeShapeType="1"/>
            </p:cNvCxnSpPr>
            <p:nvPr/>
          </p:nvCxnSpPr>
          <p:spPr bwMode="auto">
            <a:xfrm flipH="1" flipV="1">
              <a:off x="6223000" y="2222500"/>
              <a:ext cx="965200" cy="1485900"/>
            </a:xfrm>
            <a:prstGeom prst="straightConnector1">
              <a:avLst/>
            </a:prstGeom>
            <a:noFill/>
            <a:ln w="38100" algn="ctr">
              <a:solidFill>
                <a:srgbClr val="FF0000"/>
              </a:solidFill>
              <a:prstDash val="lgDash"/>
              <a:round/>
              <a:headEnd/>
              <a:tailEnd type="arrow" w="med" len="med"/>
            </a:ln>
          </p:spPr>
        </p:cxnSp>
      </p:grpSp>
      <p:grpSp>
        <p:nvGrpSpPr>
          <p:cNvPr id="71" name="Group 70"/>
          <p:cNvGrpSpPr>
            <a:grpSpLocks/>
          </p:cNvGrpSpPr>
          <p:nvPr/>
        </p:nvGrpSpPr>
        <p:grpSpPr bwMode="auto">
          <a:xfrm>
            <a:off x="2057400" y="2122488"/>
            <a:ext cx="3594100" cy="2117725"/>
            <a:chOff x="2057400" y="2122488"/>
            <a:chExt cx="3594100" cy="2118516"/>
          </a:xfrm>
        </p:grpSpPr>
        <p:cxnSp>
          <p:nvCxnSpPr>
            <p:cNvPr id="46117" name="Straight Arrow Connector 51"/>
            <p:cNvCxnSpPr>
              <a:cxnSpLocks noChangeShapeType="1"/>
            </p:cNvCxnSpPr>
            <p:nvPr/>
          </p:nvCxnSpPr>
          <p:spPr bwMode="auto">
            <a:xfrm flipH="1">
              <a:off x="3048000" y="3541931"/>
              <a:ext cx="990970" cy="699073"/>
            </a:xfrm>
            <a:prstGeom prst="straightConnector1">
              <a:avLst/>
            </a:prstGeom>
            <a:noFill/>
            <a:ln w="38100" algn="ctr">
              <a:solidFill>
                <a:schemeClr val="accent2"/>
              </a:solidFill>
              <a:round/>
              <a:headEnd/>
              <a:tailEnd type="arrow" w="med" len="med"/>
            </a:ln>
          </p:spPr>
        </p:cxnSp>
        <p:cxnSp>
          <p:nvCxnSpPr>
            <p:cNvPr id="46118" name="Straight Arrow Connector 52"/>
            <p:cNvCxnSpPr>
              <a:cxnSpLocks noChangeShapeType="1"/>
            </p:cNvCxnSpPr>
            <p:nvPr/>
          </p:nvCxnSpPr>
          <p:spPr bwMode="auto">
            <a:xfrm flipH="1" flipV="1">
              <a:off x="2311400" y="2635250"/>
              <a:ext cx="1689286" cy="615951"/>
            </a:xfrm>
            <a:prstGeom prst="straightConnector1">
              <a:avLst/>
            </a:prstGeom>
            <a:noFill/>
            <a:ln w="38100" algn="ctr">
              <a:solidFill>
                <a:schemeClr val="accent2"/>
              </a:solidFill>
              <a:round/>
              <a:headEnd/>
              <a:tailEnd type="arrow" w="med" len="med"/>
            </a:ln>
          </p:spPr>
        </p:cxnSp>
        <p:cxnSp>
          <p:nvCxnSpPr>
            <p:cNvPr id="46119" name="Straight Arrow Connector 53"/>
            <p:cNvCxnSpPr>
              <a:cxnSpLocks noChangeShapeType="1"/>
              <a:stCxn id="46087" idx="0"/>
            </p:cNvCxnSpPr>
            <p:nvPr/>
          </p:nvCxnSpPr>
          <p:spPr bwMode="auto">
            <a:xfrm flipH="1" flipV="1">
              <a:off x="3606800" y="2222501"/>
              <a:ext cx="655286" cy="950098"/>
            </a:xfrm>
            <a:prstGeom prst="straightConnector1">
              <a:avLst/>
            </a:prstGeom>
            <a:noFill/>
            <a:ln w="38100" algn="ctr">
              <a:solidFill>
                <a:schemeClr val="accent2"/>
              </a:solidFill>
              <a:round/>
              <a:headEnd/>
              <a:tailEnd type="arrow" w="med" len="med"/>
            </a:ln>
          </p:spPr>
        </p:cxnSp>
        <p:cxnSp>
          <p:nvCxnSpPr>
            <p:cNvPr id="46120" name="Straight Arrow Connector 54"/>
            <p:cNvCxnSpPr>
              <a:cxnSpLocks noChangeShapeType="1"/>
            </p:cNvCxnSpPr>
            <p:nvPr/>
          </p:nvCxnSpPr>
          <p:spPr bwMode="auto">
            <a:xfrm flipV="1">
              <a:off x="4496170" y="2122488"/>
              <a:ext cx="799730" cy="1128712"/>
            </a:xfrm>
            <a:prstGeom prst="straightConnector1">
              <a:avLst/>
            </a:prstGeom>
            <a:noFill/>
            <a:ln w="38100" algn="ctr">
              <a:solidFill>
                <a:schemeClr val="accent2"/>
              </a:solidFill>
              <a:round/>
              <a:headEnd/>
              <a:tailEnd type="arrow" w="med" len="med"/>
            </a:ln>
          </p:spPr>
        </p:cxnSp>
        <p:cxnSp>
          <p:nvCxnSpPr>
            <p:cNvPr id="46121" name="Straight Arrow Connector 55"/>
            <p:cNvCxnSpPr>
              <a:cxnSpLocks noChangeShapeType="1"/>
            </p:cNvCxnSpPr>
            <p:nvPr/>
          </p:nvCxnSpPr>
          <p:spPr bwMode="auto">
            <a:xfrm flipV="1">
              <a:off x="4800970" y="3073401"/>
              <a:ext cx="850530" cy="283864"/>
            </a:xfrm>
            <a:prstGeom prst="straightConnector1">
              <a:avLst/>
            </a:prstGeom>
            <a:noFill/>
            <a:ln w="38100" algn="ctr">
              <a:solidFill>
                <a:schemeClr val="accent2"/>
              </a:solidFill>
              <a:round/>
              <a:headEnd/>
              <a:tailEnd type="arrow" w="med" len="med"/>
            </a:ln>
          </p:spPr>
        </p:cxnSp>
        <p:cxnSp>
          <p:nvCxnSpPr>
            <p:cNvPr id="46122" name="Straight Arrow Connector 56"/>
            <p:cNvCxnSpPr>
              <a:cxnSpLocks noChangeShapeType="1"/>
            </p:cNvCxnSpPr>
            <p:nvPr/>
          </p:nvCxnSpPr>
          <p:spPr bwMode="auto">
            <a:xfrm flipH="1" flipV="1">
              <a:off x="2057400" y="3540899"/>
              <a:ext cx="1752600" cy="1032"/>
            </a:xfrm>
            <a:prstGeom prst="straightConnector1">
              <a:avLst/>
            </a:prstGeom>
            <a:noFill/>
            <a:ln w="38100" algn="ctr">
              <a:solidFill>
                <a:schemeClr val="accent2"/>
              </a:solidFill>
              <a:round/>
              <a:headEnd/>
              <a:tailEnd type="arrow" w="med" len="med"/>
            </a:ln>
          </p:spPr>
        </p:cxnSp>
      </p:grpSp>
      <p:sp>
        <p:nvSpPr>
          <p:cNvPr id="46108" name="TextBox 68"/>
          <p:cNvSpPr txBox="1">
            <a:spLocks noChangeArrowheads="1"/>
          </p:cNvSpPr>
          <p:nvPr/>
        </p:nvSpPr>
        <p:spPr bwMode="auto">
          <a:xfrm>
            <a:off x="6121400" y="5803900"/>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Modeller</a:t>
            </a:r>
          </a:p>
        </p:txBody>
      </p:sp>
      <p:grpSp>
        <p:nvGrpSpPr>
          <p:cNvPr id="81" name="Group 80"/>
          <p:cNvGrpSpPr/>
          <p:nvPr/>
        </p:nvGrpSpPr>
        <p:grpSpPr>
          <a:xfrm>
            <a:off x="1270000" y="1117600"/>
            <a:ext cx="4851400" cy="3213100"/>
            <a:chOff x="1270000" y="1117600"/>
            <a:chExt cx="4851400" cy="3213100"/>
          </a:xfrm>
          <a:solidFill>
            <a:srgbClr val="FF33CC"/>
          </a:solidFill>
        </p:grpSpPr>
        <p:sp>
          <p:nvSpPr>
            <p:cNvPr id="74" name="Circular Arrow 73"/>
            <p:cNvSpPr/>
            <p:nvPr/>
          </p:nvSpPr>
          <p:spPr bwMode="auto">
            <a:xfrm>
              <a:off x="3073400" y="1529834"/>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sp>
          <p:nvSpPr>
            <p:cNvPr id="75" name="Circular Arrow 74"/>
            <p:cNvSpPr/>
            <p:nvPr/>
          </p:nvSpPr>
          <p:spPr bwMode="auto">
            <a:xfrm>
              <a:off x="2273300" y="3549134"/>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sp>
          <p:nvSpPr>
            <p:cNvPr id="76" name="Circular Arrow 75"/>
            <p:cNvSpPr/>
            <p:nvPr/>
          </p:nvSpPr>
          <p:spPr bwMode="auto">
            <a:xfrm>
              <a:off x="1270000" y="3212416"/>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sp>
          <p:nvSpPr>
            <p:cNvPr id="77" name="Circular Arrow 76"/>
            <p:cNvSpPr/>
            <p:nvPr/>
          </p:nvSpPr>
          <p:spPr bwMode="auto">
            <a:xfrm>
              <a:off x="1676400" y="1905278"/>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sp>
          <p:nvSpPr>
            <p:cNvPr id="78" name="Circular Arrow 77"/>
            <p:cNvSpPr/>
            <p:nvPr/>
          </p:nvSpPr>
          <p:spPr bwMode="auto">
            <a:xfrm>
              <a:off x="3175000" y="1124466"/>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sp>
          <p:nvSpPr>
            <p:cNvPr id="79" name="Circular Arrow 78"/>
            <p:cNvSpPr/>
            <p:nvPr/>
          </p:nvSpPr>
          <p:spPr bwMode="auto">
            <a:xfrm>
              <a:off x="5569043" y="1117600"/>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sp>
          <p:nvSpPr>
            <p:cNvPr id="80" name="Circular Arrow 79"/>
            <p:cNvSpPr/>
            <p:nvPr/>
          </p:nvSpPr>
          <p:spPr bwMode="auto">
            <a:xfrm>
              <a:off x="5765800" y="2616716"/>
              <a:ext cx="355600" cy="781566"/>
            </a:xfrm>
            <a:prstGeom prst="circularArrow">
              <a:avLst/>
            </a:prstGeom>
            <a:grpFill/>
            <a:ln w="9525" cap="flat" cmpd="sng" algn="ctr">
              <a:solidFill>
                <a:schemeClr val="tx1"/>
              </a:solidFill>
              <a:prstDash val="solid"/>
              <a:round/>
              <a:headEnd type="none" w="med" len="med"/>
              <a:tailEnd type="none" w="med" len="med"/>
            </a:ln>
            <a:effectLst/>
          </p:spPr>
          <p:txBody>
            <a:bodyPr wrap="none" lIns="92075" tIns="46038" rIns="92075" bIns="46038" anchor="ctr">
              <a:spAutoFit/>
            </a:bodyPr>
            <a:lstStyle/>
            <a:p>
              <a:pPr>
                <a:spcBef>
                  <a:spcPct val="20000"/>
                </a:spcBef>
                <a:buClr>
                  <a:srgbClr val="FF3300"/>
                </a:buClr>
                <a:defRPr/>
              </a:pPr>
              <a:endParaRPr lang="en-GB">
                <a:cs typeface="+mn-cs"/>
              </a:endParaRPr>
            </a:p>
          </p:txBody>
        </p:sp>
      </p:grpSp>
      <p:pic>
        <p:nvPicPr>
          <p:cNvPr id="46110" name="Picture 423" descr="C:\Users\mn1260\AppData\Local\Microsoft\Windows\Temporary Internet Files\Content.IE5\8Q9YIRZU\MP900401095[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63715" y="886595"/>
            <a:ext cx="25781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TextBox 81"/>
          <p:cNvSpPr txBox="1">
            <a:spLocks noChangeArrowheads="1"/>
          </p:cNvSpPr>
          <p:nvPr/>
        </p:nvSpPr>
        <p:spPr bwMode="auto">
          <a:xfrm>
            <a:off x="6972483" y="1359259"/>
            <a:ext cx="205537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sz="2800" b="1" dirty="0">
                <a:solidFill>
                  <a:schemeClr val="bg1"/>
                </a:solidFill>
              </a:rPr>
              <a:t>Data</a:t>
            </a:r>
          </a:p>
          <a:p>
            <a:pPr algn="ctr" eaLnBrk="1" hangingPunct="1"/>
            <a:r>
              <a:rPr lang="en-GB" sz="2800" b="1" dirty="0">
                <a:solidFill>
                  <a:schemeClr val="bg1"/>
                </a:solidFill>
              </a:rPr>
              <a:t>Statistics</a:t>
            </a:r>
          </a:p>
        </p:txBody>
      </p:sp>
      <p:sp>
        <p:nvSpPr>
          <p:cNvPr id="46112" name="Right Arrow 82"/>
          <p:cNvSpPr>
            <a:spLocks noChangeArrowheads="1"/>
          </p:cNvSpPr>
          <p:nvPr/>
        </p:nvSpPr>
        <p:spPr bwMode="auto">
          <a:xfrm rot="19959087">
            <a:off x="6298217" y="1759585"/>
            <a:ext cx="900566" cy="506412"/>
          </a:xfrm>
          <a:prstGeom prst="rightArrow">
            <a:avLst>
              <a:gd name="adj1" fmla="val 50000"/>
              <a:gd name="adj2" fmla="val 50057"/>
            </a:avLst>
          </a:prstGeom>
          <a:solidFill>
            <a:srgbClr val="99CCFF"/>
          </a:solidFill>
          <a:ln w="9525" algn="ctr">
            <a:solidFill>
              <a:schemeClr val="tx1"/>
            </a:solidFill>
            <a:round/>
            <a:headEnd/>
            <a:tailEnd/>
          </a:ln>
        </p:spPr>
        <p:txBody>
          <a:bodyPr wrap="square" lIns="92075" tIns="46038" rIns="92075" bIns="46038" anchor="ctr">
            <a:spAutoFit/>
          </a:bodyPr>
          <a:lstStyle/>
          <a:p>
            <a:pPr>
              <a:spcBef>
                <a:spcPct val="20000"/>
              </a:spcBef>
              <a:buClr>
                <a:srgbClr val="FF3300"/>
              </a:buClr>
            </a:pPr>
            <a:endParaRPr lang="en-US"/>
          </a:p>
        </p:txBody>
      </p:sp>
      <p:cxnSp>
        <p:nvCxnSpPr>
          <p:cNvPr id="46113" name="Straight Arrow Connector 84"/>
          <p:cNvCxnSpPr>
            <a:cxnSpLocks noChangeShapeType="1"/>
          </p:cNvCxnSpPr>
          <p:nvPr/>
        </p:nvCxnSpPr>
        <p:spPr bwMode="auto">
          <a:xfrm flipV="1">
            <a:off x="7391400" y="1905000"/>
            <a:ext cx="161925" cy="1919288"/>
          </a:xfrm>
          <a:prstGeom prst="straightConnector1">
            <a:avLst/>
          </a:prstGeom>
          <a:noFill/>
          <a:ln w="38100" algn="ctr">
            <a:solidFill>
              <a:srgbClr val="FF0000"/>
            </a:solidFill>
            <a:round/>
            <a:headEnd/>
            <a:tailEnd type="arrow" w="med" len="med"/>
          </a:ln>
        </p:spPr>
      </p:cxnSp>
      <p:sp>
        <p:nvSpPr>
          <p:cNvPr id="46114" name="TextBox 85"/>
          <p:cNvSpPr txBox="1">
            <a:spLocks noChangeArrowheads="1"/>
          </p:cNvSpPr>
          <p:nvPr/>
        </p:nvSpPr>
        <p:spPr bwMode="auto">
          <a:xfrm>
            <a:off x="6654800" y="933450"/>
            <a:ext cx="2297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400" b="1">
                <a:solidFill>
                  <a:schemeClr val="bg1"/>
                </a:solidFill>
              </a:rPr>
              <a:t>Plato’s Cave</a:t>
            </a:r>
          </a:p>
        </p:txBody>
      </p:sp>
      <p:sp>
        <p:nvSpPr>
          <p:cNvPr id="6" name="TextBox 5"/>
          <p:cNvSpPr txBox="1">
            <a:spLocks noChangeArrowheads="1"/>
          </p:cNvSpPr>
          <p:nvPr/>
        </p:nvSpPr>
        <p:spPr bwMode="auto">
          <a:xfrm>
            <a:off x="1463963" y="3023388"/>
            <a:ext cx="6524543" cy="2234458"/>
          </a:xfrm>
          <a:prstGeom prst="rect">
            <a:avLst/>
          </a:prstGeom>
          <a:solidFill>
            <a:srgbClr val="92D050"/>
          </a:solidFill>
          <a:ln w="9525">
            <a:solidFill>
              <a:schemeClr val="tx1"/>
            </a:solidFill>
            <a:miter lim="800000"/>
            <a:headEnd/>
            <a:tailEnd/>
          </a:ln>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sz="2400" dirty="0"/>
              <a:t>Reflexivity Invalidates the Model!!</a:t>
            </a:r>
          </a:p>
          <a:p>
            <a:pPr algn="ctr" eaLnBrk="1" hangingPunct="1"/>
            <a:r>
              <a:rPr lang="en-GB" sz="2400" dirty="0"/>
              <a:t>The Model is just part of the system but </a:t>
            </a:r>
          </a:p>
          <a:p>
            <a:pPr algn="ctr" eaLnBrk="1" hangingPunct="1"/>
            <a:r>
              <a:rPr lang="en-GB" sz="2400" dirty="0"/>
              <a:t>could be a tool for building</a:t>
            </a:r>
          </a:p>
          <a:p>
            <a:pPr algn="ctr" eaLnBrk="1" hangingPunct="1"/>
            <a:r>
              <a:rPr lang="en-GB" sz="2400" dirty="0"/>
              <a:t>Social Cohesion – e.g. Climate Change  </a:t>
            </a:r>
          </a:p>
          <a:p>
            <a:pPr algn="ctr" eaLnBrk="1" hangingPunct="1"/>
            <a:r>
              <a:rPr lang="en-GB" sz="2400" dirty="0"/>
              <a:t>Only if you already have a Community! </a:t>
            </a:r>
          </a:p>
        </p:txBody>
      </p:sp>
      <p:sp>
        <p:nvSpPr>
          <p:cNvPr id="21" name="TextBox 20"/>
          <p:cNvSpPr txBox="1">
            <a:spLocks noChangeArrowheads="1"/>
          </p:cNvSpPr>
          <p:nvPr/>
        </p:nvSpPr>
        <p:spPr bwMode="auto">
          <a:xfrm>
            <a:off x="1676400" y="5309044"/>
            <a:ext cx="6040693" cy="1040285"/>
          </a:xfrm>
          <a:prstGeom prst="rect">
            <a:avLst/>
          </a:prstGeom>
          <a:solidFill>
            <a:srgbClr val="92D050"/>
          </a:solidFill>
          <a:ln w="9525">
            <a:solidFill>
              <a:schemeClr val="tx1"/>
            </a:solidFill>
            <a:miter lim="800000"/>
            <a:headEnd/>
            <a:tailEnd/>
          </a:ln>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sz="2800" dirty="0"/>
              <a:t>If you haven’t got a Community</a:t>
            </a:r>
          </a:p>
          <a:p>
            <a:pPr algn="ctr" eaLnBrk="1" hangingPunct="1"/>
            <a:r>
              <a:rPr lang="en-GB" sz="2800" dirty="0"/>
              <a:t>You can’t get one easily….</a:t>
            </a:r>
          </a:p>
        </p:txBody>
      </p:sp>
      <p:sp>
        <p:nvSpPr>
          <p:cNvPr id="2" name="TextBox 1"/>
          <p:cNvSpPr txBox="1"/>
          <p:nvPr/>
        </p:nvSpPr>
        <p:spPr>
          <a:xfrm>
            <a:off x="3429000" y="836040"/>
            <a:ext cx="1345240" cy="701731"/>
          </a:xfrm>
          <a:prstGeom prst="rect">
            <a:avLst/>
          </a:prstGeom>
          <a:noFill/>
        </p:spPr>
        <p:txBody>
          <a:bodyPr wrap="none" rtlCol="0">
            <a:spAutoFit/>
          </a:bodyPr>
          <a:lstStyle/>
          <a:p>
            <a:r>
              <a:rPr lang="en-GB" dirty="0"/>
              <a:t>What’s in</a:t>
            </a:r>
          </a:p>
          <a:p>
            <a:r>
              <a:rPr lang="en-GB" dirty="0"/>
              <a:t>It for me?</a:t>
            </a:r>
          </a:p>
        </p:txBody>
      </p:sp>
      <p:sp>
        <p:nvSpPr>
          <p:cNvPr id="3" name="TextBox 2"/>
          <p:cNvSpPr txBox="1"/>
          <p:nvPr/>
        </p:nvSpPr>
        <p:spPr>
          <a:xfrm>
            <a:off x="579548" y="2222500"/>
            <a:ext cx="5643452" cy="400110"/>
          </a:xfrm>
          <a:prstGeom prst="rect">
            <a:avLst/>
          </a:prstGeom>
          <a:solidFill>
            <a:srgbClr val="FFC000"/>
          </a:solidFill>
          <a:ln>
            <a:solidFill>
              <a:schemeClr val="tx1"/>
            </a:solidFill>
          </a:ln>
        </p:spPr>
        <p:txBody>
          <a:bodyPr wrap="square" rtlCol="0">
            <a:spAutoFit/>
          </a:bodyPr>
          <a:lstStyle/>
          <a:p>
            <a:r>
              <a:rPr lang="en-GB" sz="2000" dirty="0"/>
              <a:t>Your model just becomes part of ‘reality’</a:t>
            </a:r>
          </a:p>
        </p:txBody>
      </p:sp>
      <p:sp>
        <p:nvSpPr>
          <p:cNvPr id="7" name="TextBox 6"/>
          <p:cNvSpPr txBox="1"/>
          <p:nvPr/>
        </p:nvSpPr>
        <p:spPr>
          <a:xfrm>
            <a:off x="1188926" y="936229"/>
            <a:ext cx="974947" cy="369332"/>
          </a:xfrm>
          <a:prstGeom prst="rect">
            <a:avLst/>
          </a:prstGeom>
          <a:noFill/>
        </p:spPr>
        <p:txBody>
          <a:bodyPr wrap="none" rtlCol="0">
            <a:spAutoFit/>
          </a:bodyPr>
          <a:lstStyle/>
          <a:p>
            <a:r>
              <a:rPr lang="en-GB" dirty="0"/>
              <a:t>FRAME</a:t>
            </a:r>
          </a:p>
        </p:txBody>
      </p:sp>
      <p:sp>
        <p:nvSpPr>
          <p:cNvPr id="8" name="Right Arrow 7"/>
          <p:cNvSpPr/>
          <p:nvPr/>
        </p:nvSpPr>
        <p:spPr bwMode="auto">
          <a:xfrm rot="2631519">
            <a:off x="1881943" y="1560062"/>
            <a:ext cx="889000" cy="331774"/>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9" name="Right Arrow 8"/>
          <p:cNvSpPr/>
          <p:nvPr/>
        </p:nvSpPr>
        <p:spPr bwMode="auto">
          <a:xfrm rot="15881238">
            <a:off x="991880" y="1592478"/>
            <a:ext cx="868252" cy="3239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3679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9"/>
                                          </p:stCondLst>
                                        </p:cTn>
                                        <p:tgtEl>
                                          <p:spTgt spid="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1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p:bldP spid="6" grpId="0" animBg="1"/>
      <p:bldP spid="21" grpId="0" animBg="1"/>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66B491F9-0EEF-465C-9831-798A740FF3CA}" type="slidenum">
              <a:rPr lang="en-GB" smtClean="0">
                <a:solidFill>
                  <a:schemeClr val="bg1"/>
                </a:solidFill>
              </a:rPr>
              <a:pPr>
                <a:spcBef>
                  <a:spcPct val="0"/>
                </a:spcBef>
                <a:buClrTx/>
              </a:pPr>
              <a:t>34</a:t>
            </a:fld>
            <a:endParaRPr lang="en-GB">
              <a:solidFill>
                <a:schemeClr val="bg1"/>
              </a:solidFill>
            </a:endParaRPr>
          </a:p>
        </p:txBody>
      </p:sp>
      <p:sp>
        <p:nvSpPr>
          <p:cNvPr id="47107"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9530033B-785F-45AE-803F-001DB49EFF46}" type="datetime3">
              <a:rPr lang="en-GB" smtClean="0">
                <a:solidFill>
                  <a:schemeClr val="bg1"/>
                </a:solidFill>
              </a:rPr>
              <a:pPr>
                <a:spcBef>
                  <a:spcPct val="0"/>
                </a:spcBef>
                <a:buClrTx/>
              </a:pPr>
              <a:t>6 October, 2016</a:t>
            </a:fld>
            <a:endParaRPr lang="en-GB">
              <a:solidFill>
                <a:schemeClr val="bg1"/>
              </a:solidFill>
            </a:endParaRPr>
          </a:p>
        </p:txBody>
      </p:sp>
      <p:sp>
        <p:nvSpPr>
          <p:cNvPr id="47108"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sp>
        <p:nvSpPr>
          <p:cNvPr id="47109" name="Rectangle 2"/>
          <p:cNvSpPr>
            <a:spLocks noGrp="1" noChangeArrowheads="1"/>
          </p:cNvSpPr>
          <p:nvPr>
            <p:ph type="title"/>
          </p:nvPr>
        </p:nvSpPr>
        <p:spPr/>
        <p:txBody>
          <a:bodyPr/>
          <a:lstStyle/>
          <a:p>
            <a:pPr eaLnBrk="1" hangingPunct="1"/>
            <a:r>
              <a:rPr lang="en-GB" dirty="0"/>
              <a:t>Understanding limits to Understanding: </a:t>
            </a:r>
          </a:p>
        </p:txBody>
      </p:sp>
      <p:grpSp>
        <p:nvGrpSpPr>
          <p:cNvPr id="4" name="Group 3"/>
          <p:cNvGrpSpPr/>
          <p:nvPr/>
        </p:nvGrpSpPr>
        <p:grpSpPr>
          <a:xfrm>
            <a:off x="217309" y="742950"/>
            <a:ext cx="8888412" cy="5697538"/>
            <a:chOff x="217309" y="742950"/>
            <a:chExt cx="8888412" cy="5697538"/>
          </a:xfrm>
        </p:grpSpPr>
        <p:sp>
          <p:nvSpPr>
            <p:cNvPr id="47118" name="Oval 34"/>
            <p:cNvSpPr>
              <a:spLocks noChangeArrowheads="1"/>
            </p:cNvSpPr>
            <p:nvPr/>
          </p:nvSpPr>
          <p:spPr bwMode="auto">
            <a:xfrm rot="2905299">
              <a:off x="2530475" y="1679575"/>
              <a:ext cx="4259263" cy="5262563"/>
            </a:xfrm>
            <a:prstGeom prst="ellipse">
              <a:avLst/>
            </a:prstGeom>
            <a:noFill/>
            <a:ln w="3810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spcBef>
                  <a:spcPct val="20000"/>
                </a:spcBef>
                <a:buClr>
                  <a:srgbClr val="FF3300"/>
                </a:buClr>
              </a:pPr>
              <a:endParaRPr lang="en-US"/>
            </a:p>
          </p:txBody>
        </p:sp>
        <p:grpSp>
          <p:nvGrpSpPr>
            <p:cNvPr id="2" name="Group 1"/>
            <p:cNvGrpSpPr/>
            <p:nvPr/>
          </p:nvGrpSpPr>
          <p:grpSpPr>
            <a:xfrm>
              <a:off x="217309" y="742950"/>
              <a:ext cx="8888412" cy="5657850"/>
              <a:chOff x="217309" y="742950"/>
              <a:chExt cx="8888412" cy="5657850"/>
            </a:xfrm>
          </p:grpSpPr>
          <p:sp>
            <p:nvSpPr>
              <p:cNvPr id="47110" name="Line 3"/>
              <p:cNvSpPr>
                <a:spLocks noChangeShapeType="1"/>
              </p:cNvSpPr>
              <p:nvPr/>
            </p:nvSpPr>
            <p:spPr bwMode="auto">
              <a:xfrm flipV="1">
                <a:off x="6447722" y="1139824"/>
                <a:ext cx="1014937" cy="20637"/>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47111" name="Text Box 4"/>
              <p:cNvSpPr txBox="1">
                <a:spLocks noChangeArrowheads="1"/>
              </p:cNvSpPr>
              <p:nvPr/>
            </p:nvSpPr>
            <p:spPr bwMode="auto">
              <a:xfrm>
                <a:off x="7491234" y="920750"/>
                <a:ext cx="12065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Continue</a:t>
                </a:r>
              </a:p>
            </p:txBody>
          </p:sp>
          <p:sp>
            <p:nvSpPr>
              <p:cNvPr id="47112" name="Line 5"/>
              <p:cNvSpPr>
                <a:spLocks noChangeShapeType="1"/>
              </p:cNvSpPr>
              <p:nvPr/>
            </p:nvSpPr>
            <p:spPr bwMode="auto">
              <a:xfrm flipV="1">
                <a:off x="6447722" y="1663699"/>
                <a:ext cx="803799" cy="22225"/>
              </a:xfrm>
              <a:prstGeom prst="line">
                <a:avLst/>
              </a:prstGeom>
              <a:noFill/>
              <a:ln w="57150">
                <a:solidFill>
                  <a:srgbClr val="FF0000"/>
                </a:solidFill>
                <a:round/>
                <a:headEnd/>
                <a:tailEnd type="triangle" w="med" len="med"/>
              </a:ln>
              <a:effectLst>
                <a:glow rad="228600">
                  <a:srgbClr val="00B0F0">
                    <a:alpha val="40000"/>
                  </a:srgbClr>
                </a:glow>
                <a:outerShdw blurRad="50800" dist="38100" dir="16200000" rotWithShape="0">
                  <a:prstClr val="black">
                    <a:alpha val="40000"/>
                  </a:prstClr>
                </a:outerShdw>
              </a:effectLst>
              <a:extLst>
                <a:ext uri="{909E8E84-426E-40DD-AFC4-6F175D3DCCD1}">
                  <a14:hiddenFill xmlns:a14="http://schemas.microsoft.com/office/drawing/2010/main">
                    <a:noFill/>
                  </a14:hiddenFill>
                </a:ext>
              </a:extLst>
            </p:spPr>
            <p:txBody>
              <a:bodyPr wrap="square" lIns="92075" tIns="46038" rIns="92075" bIns="46038" anchor="ctr">
                <a:spAutoFit/>
              </a:bodyPr>
              <a:lstStyle/>
              <a:p>
                <a:endParaRPr lang="en-GB"/>
              </a:p>
            </p:txBody>
          </p:sp>
          <p:sp>
            <p:nvSpPr>
              <p:cNvPr id="47113" name="Text Box 6"/>
              <p:cNvSpPr txBox="1">
                <a:spLocks noChangeArrowheads="1"/>
              </p:cNvSpPr>
              <p:nvPr/>
            </p:nvSpPr>
            <p:spPr bwMode="auto">
              <a:xfrm>
                <a:off x="7297559" y="1530350"/>
                <a:ext cx="1774825"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Modify Beliefs</a:t>
                </a:r>
              </a:p>
            </p:txBody>
          </p:sp>
          <p:sp>
            <p:nvSpPr>
              <p:cNvPr id="47114" name="Text Box 7"/>
              <p:cNvSpPr txBox="1">
                <a:spLocks noChangeArrowheads="1"/>
              </p:cNvSpPr>
              <p:nvPr/>
            </p:nvSpPr>
            <p:spPr bwMode="auto">
              <a:xfrm>
                <a:off x="7462659" y="2025650"/>
                <a:ext cx="1643062" cy="6969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dirty="0"/>
                  <a:t>Values given</a:t>
                </a:r>
              </a:p>
              <a:p>
                <a:pPr eaLnBrk="1" hangingPunct="1"/>
                <a:r>
                  <a:rPr lang="en-GB" dirty="0"/>
                  <a:t>By beliefs</a:t>
                </a:r>
              </a:p>
            </p:txBody>
          </p:sp>
          <p:sp>
            <p:nvSpPr>
              <p:cNvPr id="882696" name="Text Box 8"/>
              <p:cNvSpPr txBox="1">
                <a:spLocks noChangeArrowheads="1"/>
              </p:cNvSpPr>
              <p:nvPr/>
            </p:nvSpPr>
            <p:spPr bwMode="auto">
              <a:xfrm>
                <a:off x="6657796" y="4727575"/>
                <a:ext cx="2282825" cy="1673225"/>
              </a:xfrm>
              <a:prstGeom prst="rect">
                <a:avLst/>
              </a:prstGeom>
              <a:solidFill>
                <a:srgbClr val="99CCFF"/>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sz="2000"/>
                  <a:t>Do our experiments stabilize or destabilize our understanding?</a:t>
                </a:r>
              </a:p>
            </p:txBody>
          </p:sp>
          <p:sp>
            <p:nvSpPr>
              <p:cNvPr id="47116" name="Text Box 9"/>
              <p:cNvSpPr txBox="1">
                <a:spLocks noChangeArrowheads="1"/>
              </p:cNvSpPr>
              <p:nvPr/>
            </p:nvSpPr>
            <p:spPr bwMode="auto">
              <a:xfrm>
                <a:off x="896759" y="742950"/>
                <a:ext cx="4902200" cy="1027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dirty="0"/>
                  <a:t>Our interpretive framework results</a:t>
                </a:r>
              </a:p>
              <a:p>
                <a:pPr eaLnBrk="1" hangingPunct="1"/>
                <a:r>
                  <a:rPr lang="en-GB" dirty="0"/>
                  <a:t>from our experiences – which are guided</a:t>
                </a:r>
              </a:p>
              <a:p>
                <a:pPr eaLnBrk="1" hangingPunct="1"/>
                <a:r>
                  <a:rPr lang="en-GB" dirty="0"/>
                  <a:t>by our interpretive framework!</a:t>
                </a:r>
              </a:p>
            </p:txBody>
          </p:sp>
          <p:grpSp>
            <p:nvGrpSpPr>
              <p:cNvPr id="47117" name="Group 10"/>
              <p:cNvGrpSpPr>
                <a:grpSpLocks/>
              </p:cNvGrpSpPr>
              <p:nvPr/>
            </p:nvGrpSpPr>
            <p:grpSpPr bwMode="auto">
              <a:xfrm>
                <a:off x="330021" y="2163762"/>
                <a:ext cx="6991350" cy="4059238"/>
                <a:chOff x="164" y="1324"/>
                <a:chExt cx="4404" cy="2557"/>
              </a:xfrm>
            </p:grpSpPr>
            <p:sp>
              <p:nvSpPr>
                <p:cNvPr id="47125" name="Line 11"/>
                <p:cNvSpPr>
                  <a:spLocks noChangeShapeType="1"/>
                </p:cNvSpPr>
                <p:nvPr/>
              </p:nvSpPr>
              <p:spPr bwMode="auto">
                <a:xfrm flipV="1">
                  <a:off x="4094" y="1368"/>
                  <a:ext cx="474" cy="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47126" name="Text Box 12"/>
                <p:cNvSpPr txBox="1">
                  <a:spLocks noChangeArrowheads="1"/>
                </p:cNvSpPr>
                <p:nvPr/>
              </p:nvSpPr>
              <p:spPr bwMode="auto">
                <a:xfrm>
                  <a:off x="3121" y="2340"/>
                  <a:ext cx="978" cy="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Aims, Goals</a:t>
                  </a:r>
                </a:p>
                <a:p>
                  <a:pPr eaLnBrk="1" hangingPunct="1"/>
                  <a:r>
                    <a:rPr lang="en-GB"/>
                    <a:t>Values</a:t>
                  </a:r>
                </a:p>
              </p:txBody>
            </p:sp>
            <p:sp>
              <p:nvSpPr>
                <p:cNvPr id="47127" name="Text Box 13"/>
                <p:cNvSpPr txBox="1">
                  <a:spLocks noChangeArrowheads="1"/>
                </p:cNvSpPr>
                <p:nvPr/>
              </p:nvSpPr>
              <p:spPr bwMode="auto">
                <a:xfrm>
                  <a:off x="1710" y="2132"/>
                  <a:ext cx="1145" cy="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0000"/>
                      </a:solidFill>
                    </a:rPr>
                    <a:t>Beliefs, model</a:t>
                  </a:r>
                </a:p>
                <a:p>
                  <a:pPr eaLnBrk="1" hangingPunct="1"/>
                  <a:r>
                    <a:rPr lang="en-GB">
                      <a:solidFill>
                        <a:srgbClr val="FF0000"/>
                      </a:solidFill>
                    </a:rPr>
                    <a:t>“Knowledge”</a:t>
                  </a:r>
                </a:p>
              </p:txBody>
            </p:sp>
            <p:sp>
              <p:nvSpPr>
                <p:cNvPr id="47128" name="Text Box 14"/>
                <p:cNvSpPr txBox="1">
                  <a:spLocks noChangeArrowheads="1"/>
                </p:cNvSpPr>
                <p:nvPr/>
              </p:nvSpPr>
              <p:spPr bwMode="auto">
                <a:xfrm>
                  <a:off x="164" y="1324"/>
                  <a:ext cx="1650" cy="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dirty="0"/>
                    <a:t>Actions, Experiments</a:t>
                  </a:r>
                </a:p>
                <a:p>
                  <a:pPr eaLnBrk="1" hangingPunct="1"/>
                  <a:r>
                    <a:rPr lang="en-GB" dirty="0"/>
                    <a:t>(Noisy, Probabilistic)</a:t>
                  </a:r>
                </a:p>
              </p:txBody>
            </p:sp>
            <p:sp>
              <p:nvSpPr>
                <p:cNvPr id="47129" name="Text Box 15"/>
                <p:cNvSpPr txBox="1">
                  <a:spLocks noChangeArrowheads="1"/>
                </p:cNvSpPr>
                <p:nvPr/>
              </p:nvSpPr>
              <p:spPr bwMode="auto">
                <a:xfrm>
                  <a:off x="258" y="2972"/>
                  <a:ext cx="590"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World</a:t>
                  </a:r>
                </a:p>
              </p:txBody>
            </p:sp>
            <p:sp>
              <p:nvSpPr>
                <p:cNvPr id="47130" name="Line 16"/>
                <p:cNvSpPr>
                  <a:spLocks noChangeShapeType="1"/>
                </p:cNvSpPr>
                <p:nvPr/>
              </p:nvSpPr>
              <p:spPr bwMode="auto">
                <a:xfrm flipH="1" flipV="1">
                  <a:off x="3096" y="2048"/>
                  <a:ext cx="184" cy="280"/>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GB"/>
                </a:p>
              </p:txBody>
            </p:sp>
            <p:sp>
              <p:nvSpPr>
                <p:cNvPr id="47133" name="Line 19"/>
                <p:cNvSpPr>
                  <a:spLocks noChangeShapeType="1"/>
                </p:cNvSpPr>
                <p:nvPr/>
              </p:nvSpPr>
              <p:spPr bwMode="auto">
                <a:xfrm flipV="1">
                  <a:off x="2856" y="3304"/>
                  <a:ext cx="656" cy="360"/>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GB"/>
                </a:p>
              </p:txBody>
            </p:sp>
            <p:sp>
              <p:nvSpPr>
                <p:cNvPr id="47134" name="Text Box 20"/>
                <p:cNvSpPr txBox="1">
                  <a:spLocks noChangeArrowheads="1"/>
                </p:cNvSpPr>
                <p:nvPr/>
              </p:nvSpPr>
              <p:spPr bwMode="auto">
                <a:xfrm>
                  <a:off x="1720" y="3436"/>
                  <a:ext cx="1131" cy="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Expectation</a:t>
                  </a:r>
                </a:p>
                <a:p>
                  <a:pPr eaLnBrk="1" hangingPunct="1"/>
                  <a:r>
                    <a:rPr lang="en-GB"/>
                    <a:t>Deny/Confirm</a:t>
                  </a:r>
                </a:p>
              </p:txBody>
            </p:sp>
            <p:sp>
              <p:nvSpPr>
                <p:cNvPr id="47135" name="Text Box 21"/>
                <p:cNvSpPr txBox="1">
                  <a:spLocks noChangeArrowheads="1"/>
                </p:cNvSpPr>
                <p:nvPr/>
              </p:nvSpPr>
              <p:spPr bwMode="auto">
                <a:xfrm>
                  <a:off x="1636" y="2788"/>
                  <a:ext cx="1213" cy="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0000"/>
                      </a:solidFill>
                    </a:rPr>
                    <a:t>Modify, Update</a:t>
                  </a:r>
                </a:p>
                <a:p>
                  <a:pPr eaLnBrk="1" hangingPunct="1"/>
                  <a:r>
                    <a:rPr lang="en-GB">
                      <a:solidFill>
                        <a:srgbClr val="FF0000"/>
                      </a:solidFill>
                    </a:rPr>
                    <a:t>(not unique)</a:t>
                  </a:r>
                </a:p>
              </p:txBody>
            </p:sp>
            <p:sp>
              <p:nvSpPr>
                <p:cNvPr id="47136" name="Line 22"/>
                <p:cNvSpPr>
                  <a:spLocks noChangeShapeType="1"/>
                </p:cNvSpPr>
                <p:nvPr/>
              </p:nvSpPr>
              <p:spPr bwMode="auto">
                <a:xfrm flipV="1">
                  <a:off x="2328" y="3240"/>
                  <a:ext cx="0" cy="184"/>
                </a:xfrm>
                <a:prstGeom prst="line">
                  <a:avLst/>
                </a:prstGeom>
                <a:noFill/>
                <a:ln w="57150">
                  <a:solidFill>
                    <a:srgbClr val="FF0000"/>
                  </a:solidFill>
                  <a:round/>
                  <a:headEnd/>
                  <a:tailEnd type="triangle" w="med" len="med"/>
                </a:ln>
                <a:effectLst>
                  <a:glow rad="228600">
                    <a:srgbClr val="00B0F0">
                      <a:alpha val="40000"/>
                    </a:srgbClr>
                  </a:glow>
                  <a:outerShdw dist="35921" dir="2700000" algn="ctr" rotWithShape="0">
                    <a:schemeClr val="bg2"/>
                  </a:outerShdw>
                </a:effectLst>
                <a:extLst>
                  <a:ext uri="{909E8E84-426E-40DD-AFC4-6F175D3DCCD1}">
                    <a14:hiddenFill xmlns:a14="http://schemas.microsoft.com/office/drawing/2010/main">
                      <a:noFill/>
                    </a14:hiddenFill>
                  </a:ext>
                </a:extLst>
              </p:spPr>
              <p:txBody>
                <a:bodyPr lIns="92075" tIns="46038" rIns="92075" bIns="46038" anchor="ctr">
                  <a:spAutoFit/>
                </a:bodyPr>
                <a:lstStyle/>
                <a:p>
                  <a:endParaRPr lang="en-GB"/>
                </a:p>
              </p:txBody>
            </p:sp>
            <p:sp>
              <p:nvSpPr>
                <p:cNvPr id="47137" name="Line 23"/>
                <p:cNvSpPr>
                  <a:spLocks noChangeShapeType="1"/>
                </p:cNvSpPr>
                <p:nvPr/>
              </p:nvSpPr>
              <p:spPr bwMode="auto">
                <a:xfrm flipV="1">
                  <a:off x="2240" y="2560"/>
                  <a:ext cx="0" cy="200"/>
                </a:xfrm>
                <a:prstGeom prst="line">
                  <a:avLst/>
                </a:prstGeom>
                <a:noFill/>
                <a:ln w="57150">
                  <a:solidFill>
                    <a:srgbClr val="FF0000"/>
                  </a:solidFill>
                  <a:round/>
                  <a:headEnd/>
                  <a:tailEnd type="triangle" w="med" len="med"/>
                </a:ln>
                <a:effectLst>
                  <a:glow rad="228600">
                    <a:srgbClr val="00B0F0">
                      <a:alpha val="40000"/>
                    </a:srgbClr>
                  </a:glow>
                  <a:outerShdw dist="35921" dir="2700000" algn="ctr" rotWithShape="0">
                    <a:schemeClr val="bg2"/>
                  </a:outerShdw>
                </a:effectLst>
                <a:extLst>
                  <a:ext uri="{909E8E84-426E-40DD-AFC4-6F175D3DCCD1}">
                    <a14:hiddenFill xmlns:a14="http://schemas.microsoft.com/office/drawing/2010/main">
                      <a:noFill/>
                    </a14:hiddenFill>
                  </a:ext>
                </a:extLst>
              </p:spPr>
              <p:txBody>
                <a:bodyPr lIns="92075" tIns="46038" rIns="92075" bIns="46038" anchor="ctr">
                  <a:spAutoFit/>
                </a:bodyPr>
                <a:lstStyle/>
                <a:p>
                  <a:endParaRPr lang="en-GB"/>
                </a:p>
              </p:txBody>
            </p:sp>
            <p:sp>
              <p:nvSpPr>
                <p:cNvPr id="47138" name="Text Box 24"/>
                <p:cNvSpPr txBox="1">
                  <a:spLocks noChangeArrowheads="1"/>
                </p:cNvSpPr>
                <p:nvPr/>
              </p:nvSpPr>
              <p:spPr bwMode="auto">
                <a:xfrm>
                  <a:off x="2740" y="1596"/>
                  <a:ext cx="1310" cy="4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Decision, Choice</a:t>
                  </a:r>
                </a:p>
                <a:p>
                  <a:pPr eaLnBrk="1" hangingPunct="1"/>
                  <a:r>
                    <a:rPr lang="en-GB"/>
                    <a:t>(not unique)</a:t>
                  </a:r>
                </a:p>
              </p:txBody>
            </p:sp>
            <p:sp>
              <p:nvSpPr>
                <p:cNvPr id="47139" name="Line 25"/>
                <p:cNvSpPr>
                  <a:spLocks noChangeShapeType="1"/>
                </p:cNvSpPr>
                <p:nvPr/>
              </p:nvSpPr>
              <p:spPr bwMode="auto">
                <a:xfrm flipV="1">
                  <a:off x="2248" y="1848"/>
                  <a:ext cx="496" cy="296"/>
                </a:xfrm>
                <a:prstGeom prst="line">
                  <a:avLst/>
                </a:prstGeom>
                <a:noFill/>
                <a:ln w="57150">
                  <a:solidFill>
                    <a:srgbClr val="FF0000"/>
                  </a:solidFill>
                  <a:round/>
                  <a:headEnd/>
                  <a:tailEnd type="triangle" w="med" len="med"/>
                </a:ln>
                <a:effectLst>
                  <a:glow rad="228600">
                    <a:srgbClr val="00B0F0">
                      <a:alpha val="40000"/>
                    </a:srgbClr>
                  </a:glow>
                  <a:outerShdw dist="35921" dir="2700000" algn="ctr" rotWithShape="0">
                    <a:schemeClr val="bg2"/>
                  </a:outerShdw>
                </a:effectLst>
                <a:extLst>
                  <a:ext uri="{909E8E84-426E-40DD-AFC4-6F175D3DCCD1}">
                    <a14:hiddenFill xmlns:a14="http://schemas.microsoft.com/office/drawing/2010/main">
                      <a:noFill/>
                    </a14:hiddenFill>
                  </a:ext>
                </a:extLst>
              </p:spPr>
              <p:txBody>
                <a:bodyPr lIns="92075" tIns="46038" rIns="92075" bIns="46038" anchor="ctr">
                  <a:spAutoFit/>
                </a:bodyPr>
                <a:lstStyle/>
                <a:p>
                  <a:endParaRPr lang="en-GB"/>
                </a:p>
              </p:txBody>
            </p:sp>
            <p:sp>
              <p:nvSpPr>
                <p:cNvPr id="47140" name="Line 26"/>
                <p:cNvSpPr>
                  <a:spLocks noChangeShapeType="1"/>
                </p:cNvSpPr>
                <p:nvPr/>
              </p:nvSpPr>
              <p:spPr bwMode="auto">
                <a:xfrm flipH="1" flipV="1">
                  <a:off x="1808" y="1632"/>
                  <a:ext cx="928" cy="96"/>
                </a:xfrm>
                <a:prstGeom prst="line">
                  <a:avLst/>
                </a:prstGeom>
                <a:noFill/>
                <a:ln w="57150">
                  <a:solidFill>
                    <a:srgbClr val="FF0000"/>
                  </a:solidFill>
                  <a:round/>
                  <a:headEnd/>
                  <a:tailEnd type="triangle" w="med" len="med"/>
                </a:ln>
                <a:effectLst>
                  <a:glow rad="228600">
                    <a:srgbClr val="00B0F0">
                      <a:alpha val="40000"/>
                    </a:srgbClr>
                  </a:glow>
                  <a:outerShdw dist="35921" dir="2700000" algn="ctr" rotWithShape="0">
                    <a:schemeClr val="bg2"/>
                  </a:outerShdw>
                </a:effectLst>
                <a:extLst>
                  <a:ext uri="{909E8E84-426E-40DD-AFC4-6F175D3DCCD1}">
                    <a14:hiddenFill xmlns:a14="http://schemas.microsoft.com/office/drawing/2010/main">
                      <a:noFill/>
                    </a14:hiddenFill>
                  </a:ext>
                </a:extLst>
              </p:spPr>
              <p:txBody>
                <a:bodyPr lIns="92075" tIns="46038" rIns="92075" bIns="46038" anchor="ctr">
                  <a:spAutoFit/>
                </a:bodyPr>
                <a:lstStyle/>
                <a:p>
                  <a:endParaRPr lang="en-GB"/>
                </a:p>
              </p:txBody>
            </p:sp>
            <p:sp>
              <p:nvSpPr>
                <p:cNvPr id="47141" name="Line 27"/>
                <p:cNvSpPr>
                  <a:spLocks noChangeShapeType="1"/>
                </p:cNvSpPr>
                <p:nvPr/>
              </p:nvSpPr>
              <p:spPr bwMode="auto">
                <a:xfrm flipH="1">
                  <a:off x="560" y="1800"/>
                  <a:ext cx="288" cy="1168"/>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GB"/>
                </a:p>
              </p:txBody>
            </p:sp>
            <p:sp>
              <p:nvSpPr>
                <p:cNvPr id="47142" name="Line 28"/>
                <p:cNvSpPr>
                  <a:spLocks noChangeShapeType="1"/>
                </p:cNvSpPr>
                <p:nvPr/>
              </p:nvSpPr>
              <p:spPr bwMode="auto">
                <a:xfrm>
                  <a:off x="856" y="3096"/>
                  <a:ext cx="870" cy="541"/>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en-GB"/>
                </a:p>
              </p:txBody>
            </p:sp>
            <p:sp>
              <p:nvSpPr>
                <p:cNvPr id="47143" name="Line 29"/>
                <p:cNvSpPr>
                  <a:spLocks noChangeShapeType="1"/>
                </p:cNvSpPr>
                <p:nvPr/>
              </p:nvSpPr>
              <p:spPr bwMode="auto">
                <a:xfrm flipH="1" flipV="1">
                  <a:off x="1792" y="1552"/>
                  <a:ext cx="944" cy="112"/>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GB"/>
                </a:p>
              </p:txBody>
            </p:sp>
            <p:sp>
              <p:nvSpPr>
                <p:cNvPr id="47144" name="Line 30"/>
                <p:cNvSpPr>
                  <a:spLocks noChangeShapeType="1"/>
                </p:cNvSpPr>
                <p:nvPr/>
              </p:nvSpPr>
              <p:spPr bwMode="auto">
                <a:xfrm flipV="1">
                  <a:off x="824" y="2384"/>
                  <a:ext cx="816" cy="58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GB"/>
                </a:p>
              </p:txBody>
            </p:sp>
            <p:sp>
              <p:nvSpPr>
                <p:cNvPr id="47145" name="Line 31"/>
                <p:cNvSpPr>
                  <a:spLocks noChangeShapeType="1"/>
                </p:cNvSpPr>
                <p:nvPr/>
              </p:nvSpPr>
              <p:spPr bwMode="auto">
                <a:xfrm>
                  <a:off x="2808" y="2408"/>
                  <a:ext cx="312" cy="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GB"/>
                </a:p>
              </p:txBody>
            </p:sp>
            <p:sp>
              <p:nvSpPr>
                <p:cNvPr id="47146" name="Text Box 32"/>
                <p:cNvSpPr txBox="1">
                  <a:spLocks noChangeArrowheads="1"/>
                </p:cNvSpPr>
                <p:nvPr/>
              </p:nvSpPr>
              <p:spPr bwMode="auto">
                <a:xfrm>
                  <a:off x="2930" y="3060"/>
                  <a:ext cx="1292"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Ideas confirmed</a:t>
                  </a:r>
                </a:p>
              </p:txBody>
            </p:sp>
            <p:sp>
              <p:nvSpPr>
                <p:cNvPr id="47147" name="Line 33"/>
                <p:cNvSpPr>
                  <a:spLocks noChangeShapeType="1"/>
                </p:cNvSpPr>
                <p:nvPr/>
              </p:nvSpPr>
              <p:spPr bwMode="auto">
                <a:xfrm flipV="1">
                  <a:off x="3448" y="2792"/>
                  <a:ext cx="0" cy="256"/>
                </a:xfrm>
                <a:prstGeom prst="line">
                  <a:avLst/>
                </a:prstGeom>
                <a:noFill/>
                <a:ln w="5715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a:p>
              </p:txBody>
            </p:sp>
          </p:grpSp>
          <p:sp>
            <p:nvSpPr>
              <p:cNvPr id="47119" name="Text Box 35"/>
              <p:cNvSpPr txBox="1">
                <a:spLocks noChangeArrowheads="1"/>
              </p:cNvSpPr>
              <p:nvPr/>
            </p:nvSpPr>
            <p:spPr bwMode="auto">
              <a:xfrm>
                <a:off x="6592709" y="2984500"/>
                <a:ext cx="1317625"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t>Individual</a:t>
                </a:r>
              </a:p>
            </p:txBody>
          </p:sp>
          <p:grpSp>
            <p:nvGrpSpPr>
              <p:cNvPr id="5" name="Group 4"/>
              <p:cNvGrpSpPr>
                <a:grpSpLocks/>
              </p:cNvGrpSpPr>
              <p:nvPr/>
            </p:nvGrpSpPr>
            <p:grpSpPr bwMode="auto">
              <a:xfrm>
                <a:off x="217309" y="4841876"/>
                <a:ext cx="2436633" cy="1212850"/>
                <a:chOff x="230372" y="4841099"/>
                <a:chExt cx="2436442" cy="1213199"/>
              </a:xfrm>
            </p:grpSpPr>
            <p:sp>
              <p:nvSpPr>
                <p:cNvPr id="47123" name="TextBox 1"/>
                <p:cNvSpPr txBox="1">
                  <a:spLocks noChangeArrowheads="1"/>
                </p:cNvSpPr>
                <p:nvPr/>
              </p:nvSpPr>
              <p:spPr bwMode="auto">
                <a:xfrm>
                  <a:off x="230372" y="5592633"/>
                  <a:ext cx="2276585" cy="461665"/>
                </a:xfrm>
                <a:prstGeom prst="rect">
                  <a:avLst/>
                </a:prstGeom>
                <a:solidFill>
                  <a:srgbClr val="FFFF00"/>
                </a:solidFill>
                <a:ln w="9525">
                  <a:solidFill>
                    <a:schemeClr val="tx1"/>
                  </a:solidFill>
                  <a:miter lim="800000"/>
                  <a:headEnd/>
                  <a:tailEnd/>
                </a:ln>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400"/>
                    <a:t>NO SCIENCE!</a:t>
                  </a:r>
                </a:p>
              </p:txBody>
            </p:sp>
            <p:cxnSp>
              <p:nvCxnSpPr>
                <p:cNvPr id="47124" name="Straight Arrow Connector 3"/>
                <p:cNvCxnSpPr>
                  <a:cxnSpLocks noChangeShapeType="1"/>
                  <a:endCxn id="47135" idx="1"/>
                </p:cNvCxnSpPr>
                <p:nvPr/>
              </p:nvCxnSpPr>
              <p:spPr bwMode="auto">
                <a:xfrm flipV="1">
                  <a:off x="1860364" y="4841099"/>
                  <a:ext cx="806450" cy="796131"/>
                </a:xfrm>
                <a:prstGeom prst="straightConnector1">
                  <a:avLst/>
                </a:prstGeom>
                <a:noFill/>
                <a:ln w="57150" algn="ctr">
                  <a:solidFill>
                    <a:schemeClr val="tx1"/>
                  </a:solidFill>
                  <a:round/>
                  <a:headEnd/>
                  <a:tailEnd type="arrow" w="med" len="med"/>
                </a:ln>
              </p:spPr>
            </p:cxnSp>
          </p:grpSp>
          <p:sp>
            <p:nvSpPr>
              <p:cNvPr id="3" name="TextBox 2"/>
              <p:cNvSpPr txBox="1">
                <a:spLocks noChangeArrowheads="1"/>
              </p:cNvSpPr>
              <p:nvPr/>
            </p:nvSpPr>
            <p:spPr bwMode="auto">
              <a:xfrm>
                <a:off x="7297559" y="3924300"/>
                <a:ext cx="1709737" cy="523875"/>
              </a:xfrm>
              <a:prstGeom prst="rect">
                <a:avLst/>
              </a:prstGeom>
              <a:solidFill>
                <a:srgbClr val="92D050"/>
              </a:solidFill>
              <a:ln w="9525">
                <a:solidFill>
                  <a:schemeClr val="tx1"/>
                </a:solidFill>
                <a:miter lim="800000"/>
                <a:headEnd/>
                <a:tailEnd/>
              </a:ln>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800"/>
                  <a:t>My Skull</a:t>
                </a:r>
              </a:p>
            </p:txBody>
          </p:sp>
          <p:cxnSp>
            <p:nvCxnSpPr>
              <p:cNvPr id="47122" name="Straight Arrow Connector 6"/>
              <p:cNvCxnSpPr>
                <a:cxnSpLocks noChangeShapeType="1"/>
              </p:cNvCxnSpPr>
              <p:nvPr/>
            </p:nvCxnSpPr>
            <p:spPr bwMode="auto">
              <a:xfrm flipH="1" flipV="1">
                <a:off x="7035621" y="3695700"/>
                <a:ext cx="571500" cy="228600"/>
              </a:xfrm>
              <a:prstGeom prst="straightConnector1">
                <a:avLst/>
              </a:prstGeom>
              <a:noFill/>
              <a:ln w="38100" algn="ctr">
                <a:solidFill>
                  <a:schemeClr val="tx1"/>
                </a:solidFill>
                <a:round/>
                <a:headEnd/>
                <a:tailEnd type="arrow" w="med" len="med"/>
              </a:ln>
            </p:spPr>
          </p:cxnSp>
        </p:grpSp>
      </p:grpSp>
    </p:spTree>
    <p:extLst>
      <p:ext uri="{BB962C8B-B14F-4D97-AF65-F5344CB8AC3E}">
        <p14:creationId xmlns:p14="http://schemas.microsoft.com/office/powerpoint/2010/main" val="4243212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14376"/>
            <a:ext cx="7309476" cy="609600"/>
          </a:xfrm>
        </p:spPr>
        <p:txBody>
          <a:bodyPr/>
          <a:lstStyle/>
          <a:p>
            <a:r>
              <a:rPr lang="en-GB" dirty="0"/>
              <a:t>But what is my aim? Good for me or COMMUMITY?</a:t>
            </a:r>
          </a:p>
        </p:txBody>
      </p:sp>
      <p:sp>
        <p:nvSpPr>
          <p:cNvPr id="3" name="Slide Number Placeholder 2"/>
          <p:cNvSpPr>
            <a:spLocks noGrp="1"/>
          </p:cNvSpPr>
          <p:nvPr>
            <p:ph type="sldNum" sz="quarter" idx="10"/>
          </p:nvPr>
        </p:nvSpPr>
        <p:spPr/>
        <p:txBody>
          <a:bodyPr/>
          <a:lstStyle/>
          <a:p>
            <a:r>
              <a:rPr lang="en-GB"/>
              <a:t>Page </a:t>
            </a:r>
            <a:fld id="{1DE81D13-D373-41B5-AFCA-AEF7DB370AD8}" type="slidenum">
              <a:rPr lang="en-GB" smtClean="0"/>
              <a:pPr/>
              <a:t>35</a:t>
            </a:fld>
            <a:endParaRPr lang="en-GB"/>
          </a:p>
        </p:txBody>
      </p:sp>
      <p:sp>
        <p:nvSpPr>
          <p:cNvPr id="4" name="Date Placeholder 3"/>
          <p:cNvSpPr>
            <a:spLocks noGrp="1"/>
          </p:cNvSpPr>
          <p:nvPr>
            <p:ph type="dt" sz="half" idx="11"/>
          </p:nvPr>
        </p:nvSpPr>
        <p:spPr/>
        <p:txBody>
          <a:bodyPr/>
          <a:lstStyle/>
          <a:p>
            <a:fld id="{156E63E7-1C30-45CC-9464-BD911E3D70CE}" type="datetime3">
              <a:rPr lang="en-GB" smtClean="0"/>
              <a:pPr/>
              <a:t>6 October, 2016</a:t>
            </a:fld>
            <a:endParaRPr lang="en-GB"/>
          </a:p>
        </p:txBody>
      </p:sp>
      <p:sp>
        <p:nvSpPr>
          <p:cNvPr id="5" name="Footer Placeholder 4"/>
          <p:cNvSpPr>
            <a:spLocks noGrp="1"/>
          </p:cNvSpPr>
          <p:nvPr>
            <p:ph type="ftr" sz="quarter" idx="12"/>
          </p:nvPr>
        </p:nvSpPr>
        <p:spPr/>
        <p:txBody>
          <a:bodyPr/>
          <a:lstStyle/>
          <a:p>
            <a:r>
              <a:rPr lang="en-GB"/>
              <a:t>Complex Systems Management Centre</a:t>
            </a:r>
          </a:p>
        </p:txBody>
      </p:sp>
      <p:grpSp>
        <p:nvGrpSpPr>
          <p:cNvPr id="20" name="Group 19"/>
          <p:cNvGrpSpPr/>
          <p:nvPr/>
        </p:nvGrpSpPr>
        <p:grpSpPr>
          <a:xfrm>
            <a:off x="426076" y="901370"/>
            <a:ext cx="8076115" cy="5574269"/>
            <a:chOff x="426076" y="901370"/>
            <a:chExt cx="8076115" cy="5574269"/>
          </a:xfrm>
        </p:grpSpPr>
        <p:sp>
          <p:nvSpPr>
            <p:cNvPr id="7" name="TextBox 6"/>
            <p:cNvSpPr txBox="1"/>
            <p:nvPr/>
          </p:nvSpPr>
          <p:spPr>
            <a:xfrm>
              <a:off x="426076" y="1994101"/>
              <a:ext cx="1983346" cy="646331"/>
            </a:xfrm>
            <a:prstGeom prst="rect">
              <a:avLst/>
            </a:prstGeom>
            <a:noFill/>
          </p:spPr>
          <p:txBody>
            <a:bodyPr wrap="square" rtlCol="0">
              <a:spAutoFit/>
            </a:bodyPr>
            <a:lstStyle/>
            <a:p>
              <a:pPr algn="ctr"/>
              <a:r>
                <a:rPr lang="en-GB" dirty="0"/>
                <a:t>The Honest Scientist</a:t>
              </a:r>
            </a:p>
          </p:txBody>
        </p:sp>
        <p:sp>
          <p:nvSpPr>
            <p:cNvPr id="8" name="TextBox 7"/>
            <p:cNvSpPr txBox="1"/>
            <p:nvPr/>
          </p:nvSpPr>
          <p:spPr>
            <a:xfrm>
              <a:off x="2969061" y="1451298"/>
              <a:ext cx="2904834" cy="1366528"/>
            </a:xfrm>
            <a:prstGeom prst="rect">
              <a:avLst/>
            </a:prstGeom>
            <a:noFill/>
          </p:spPr>
          <p:txBody>
            <a:bodyPr wrap="none" rtlCol="0">
              <a:spAutoFit/>
            </a:bodyPr>
            <a:lstStyle/>
            <a:p>
              <a:r>
                <a:rPr lang="en-GB" dirty="0"/>
                <a:t>I was not wrong:</a:t>
              </a:r>
            </a:p>
            <a:p>
              <a:r>
                <a:rPr lang="en-GB" dirty="0"/>
                <a:t>Loss of face, insecurity,</a:t>
              </a:r>
            </a:p>
            <a:p>
              <a:r>
                <a:rPr lang="en-GB" dirty="0"/>
                <a:t>pig-headed…..</a:t>
              </a:r>
            </a:p>
            <a:p>
              <a:endParaRPr lang="en-GB" dirty="0"/>
            </a:p>
          </p:txBody>
        </p:sp>
        <p:sp>
          <p:nvSpPr>
            <p:cNvPr id="9" name="TextBox 8"/>
            <p:cNvSpPr txBox="1"/>
            <p:nvPr/>
          </p:nvSpPr>
          <p:spPr>
            <a:xfrm>
              <a:off x="6019800" y="2017734"/>
              <a:ext cx="2034861" cy="646331"/>
            </a:xfrm>
            <a:prstGeom prst="rect">
              <a:avLst/>
            </a:prstGeom>
            <a:noFill/>
          </p:spPr>
          <p:txBody>
            <a:bodyPr wrap="square" rtlCol="0">
              <a:spAutoFit/>
            </a:bodyPr>
            <a:lstStyle/>
            <a:p>
              <a:pPr algn="ctr"/>
              <a:r>
                <a:rPr lang="en-GB" dirty="0"/>
                <a:t>What do you think, Master? </a:t>
              </a:r>
            </a:p>
          </p:txBody>
        </p:sp>
        <p:sp>
          <p:nvSpPr>
            <p:cNvPr id="10" name="TextBox 9"/>
            <p:cNvSpPr txBox="1"/>
            <p:nvPr/>
          </p:nvSpPr>
          <p:spPr>
            <a:xfrm>
              <a:off x="693322" y="901370"/>
              <a:ext cx="7808869" cy="400110"/>
            </a:xfrm>
            <a:prstGeom prst="rect">
              <a:avLst/>
            </a:prstGeom>
            <a:noFill/>
          </p:spPr>
          <p:txBody>
            <a:bodyPr wrap="none" rtlCol="0">
              <a:spAutoFit/>
            </a:bodyPr>
            <a:lstStyle/>
            <a:p>
              <a:r>
                <a:rPr lang="en-GB" sz="2000" dirty="0"/>
                <a:t>Are we honest scientists? In denial? Or hierarchical sheep? </a:t>
              </a:r>
            </a:p>
          </p:txBody>
        </p:sp>
        <p:sp>
          <p:nvSpPr>
            <p:cNvPr id="11" name="Cloud Callout 10"/>
            <p:cNvSpPr/>
            <p:nvPr/>
          </p:nvSpPr>
          <p:spPr bwMode="auto">
            <a:xfrm>
              <a:off x="437882" y="1841679"/>
              <a:ext cx="1971540" cy="976147"/>
            </a:xfrm>
            <a:prstGeom prst="cloudCallout">
              <a:avLst/>
            </a:prstGeom>
            <a:no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12" name="Cloud Callout 11"/>
            <p:cNvSpPr/>
            <p:nvPr/>
          </p:nvSpPr>
          <p:spPr bwMode="auto">
            <a:xfrm>
              <a:off x="2647088" y="1361005"/>
              <a:ext cx="3135525" cy="1325243"/>
            </a:xfrm>
            <a:prstGeom prst="cloudCallout">
              <a:avLst/>
            </a:prstGeom>
            <a:no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sp>
          <p:nvSpPr>
            <p:cNvPr id="13" name="Cloud Callout 12">
              <a:hlinkClick r:id="rId2" action="ppaction://hlinkfile"/>
            </p:cNvPr>
            <p:cNvSpPr/>
            <p:nvPr/>
          </p:nvSpPr>
          <p:spPr bwMode="auto">
            <a:xfrm>
              <a:off x="5873895" y="1887948"/>
              <a:ext cx="2214209" cy="967266"/>
            </a:xfrm>
            <a:prstGeom prst="cloudCallout">
              <a:avLst/>
            </a:prstGeom>
            <a:no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a:ln>
                  <a:noFill/>
                </a:ln>
                <a:solidFill>
                  <a:schemeClr val="tx1"/>
                </a:solidFill>
                <a:effectLst/>
                <a:latin typeface="Verdana" pitchFamily="34" charset="0"/>
              </a:endParaRPr>
            </a:p>
          </p:txBody>
        </p:sp>
        <p:pic>
          <p:nvPicPr>
            <p:cNvPr id="54" name="Picture 53"/>
            <p:cNvPicPr>
              <a:picLocks noChangeAspect="1"/>
            </p:cNvPicPr>
            <p:nvPr/>
          </p:nvPicPr>
          <p:blipFill>
            <a:blip r:embed="rId3"/>
            <a:stretch>
              <a:fillRect/>
            </a:stretch>
          </p:blipFill>
          <p:spPr>
            <a:xfrm>
              <a:off x="1771426" y="3150473"/>
              <a:ext cx="5009737" cy="3325166"/>
            </a:xfrm>
            <a:prstGeom prst="rect">
              <a:avLst/>
            </a:prstGeom>
          </p:spPr>
        </p:pic>
        <p:cxnSp>
          <p:nvCxnSpPr>
            <p:cNvPr id="18" name="Straight Arrow Connector 17"/>
            <p:cNvCxnSpPr/>
            <p:nvPr/>
          </p:nvCxnSpPr>
          <p:spPr bwMode="auto">
            <a:xfrm flipV="1">
              <a:off x="4945487" y="2817826"/>
              <a:ext cx="1403798" cy="2024630"/>
            </a:xfrm>
            <a:prstGeom prst="straightConnector1">
              <a:avLst/>
            </a:prstGeom>
            <a:solidFill>
              <a:srgbClr val="99CCFF"/>
            </a:solidFill>
            <a:ln w="57150" cap="flat" cmpd="sng" algn="ctr">
              <a:solidFill>
                <a:srgbClr val="0066FF"/>
              </a:solidFill>
              <a:prstDash val="solid"/>
              <a:round/>
              <a:headEnd type="none" w="med" len="med"/>
              <a:tailEnd type="triangle"/>
            </a:ln>
            <a:effectLst/>
          </p:spPr>
        </p:cxnSp>
        <p:cxnSp>
          <p:nvCxnSpPr>
            <p:cNvPr id="14" name="Straight Arrow Connector 13"/>
            <p:cNvCxnSpPr/>
            <p:nvPr/>
          </p:nvCxnSpPr>
          <p:spPr bwMode="auto">
            <a:xfrm flipH="1" flipV="1">
              <a:off x="2099256" y="2686248"/>
              <a:ext cx="2704564" cy="2156208"/>
            </a:xfrm>
            <a:prstGeom prst="straightConnector1">
              <a:avLst/>
            </a:prstGeom>
            <a:solidFill>
              <a:srgbClr val="99CCFF"/>
            </a:solidFill>
            <a:ln w="57150" cap="flat" cmpd="sng" algn="ctr">
              <a:solidFill>
                <a:srgbClr val="0066FF"/>
              </a:solidFill>
              <a:prstDash val="solid"/>
              <a:round/>
              <a:headEnd type="none" w="med" len="med"/>
              <a:tailEnd type="triangle"/>
            </a:ln>
            <a:effectLst/>
          </p:spPr>
        </p:cxnSp>
        <p:cxnSp>
          <p:nvCxnSpPr>
            <p:cNvPr id="16" name="Straight Arrow Connector 15"/>
            <p:cNvCxnSpPr/>
            <p:nvPr/>
          </p:nvCxnSpPr>
          <p:spPr bwMode="auto">
            <a:xfrm flipH="1" flipV="1">
              <a:off x="4353059" y="2640432"/>
              <a:ext cx="489397" cy="2189145"/>
            </a:xfrm>
            <a:prstGeom prst="straightConnector1">
              <a:avLst/>
            </a:prstGeom>
            <a:solidFill>
              <a:srgbClr val="99CCFF"/>
            </a:solidFill>
            <a:ln w="57150" cap="flat" cmpd="sng" algn="ctr">
              <a:solidFill>
                <a:srgbClr val="0066FF"/>
              </a:solidFill>
              <a:prstDash val="solid"/>
              <a:round/>
              <a:headEnd type="none" w="med" len="med"/>
              <a:tailEnd type="triangle"/>
            </a:ln>
            <a:effectLst/>
          </p:spPr>
        </p:cxnSp>
      </p:grpSp>
    </p:spTree>
    <p:extLst>
      <p:ext uri="{BB962C8B-B14F-4D97-AF65-F5344CB8AC3E}">
        <p14:creationId xmlns:p14="http://schemas.microsoft.com/office/powerpoint/2010/main" val="97779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
          <p:cNvSpPr>
            <a:spLocks noGrp="1"/>
          </p:cNvSpPr>
          <p:nvPr>
            <p:ph type="sldNum" sz="quarter" idx="10"/>
          </p:nvPr>
        </p:nvSpPr>
        <p:spPr/>
        <p:txBody>
          <a:bodyPr/>
          <a:lstStyle/>
          <a:p>
            <a:r>
              <a:rPr lang="en-GB"/>
              <a:t>Page </a:t>
            </a:r>
            <a:fld id="{B9DF59BB-C568-4AAA-AFD7-1C03BD3FD3D0}" type="slidenum">
              <a:rPr lang="en-GB"/>
              <a:pPr/>
              <a:t>36</a:t>
            </a:fld>
            <a:endParaRPr lang="en-GB"/>
          </a:p>
        </p:txBody>
      </p:sp>
      <p:sp>
        <p:nvSpPr>
          <p:cNvPr id="25" name="Date Placeholder 3"/>
          <p:cNvSpPr>
            <a:spLocks noGrp="1"/>
          </p:cNvSpPr>
          <p:nvPr>
            <p:ph type="dt" sz="half" idx="11"/>
          </p:nvPr>
        </p:nvSpPr>
        <p:spPr/>
        <p:txBody>
          <a:bodyPr/>
          <a:lstStyle/>
          <a:p>
            <a:fld id="{4D3F9D06-10D3-48B6-AF39-E4FDB42133EF}" type="datetime3">
              <a:rPr lang="en-GB"/>
              <a:pPr/>
              <a:t>6 October, 2016</a:t>
            </a:fld>
            <a:endParaRPr lang="en-GB"/>
          </a:p>
        </p:txBody>
      </p:sp>
      <p:sp>
        <p:nvSpPr>
          <p:cNvPr id="26" name="Footer Placeholder 4"/>
          <p:cNvSpPr>
            <a:spLocks noGrp="1"/>
          </p:cNvSpPr>
          <p:nvPr>
            <p:ph type="ftr" sz="quarter" idx="12"/>
          </p:nvPr>
        </p:nvSpPr>
        <p:spPr/>
        <p:txBody>
          <a:bodyPr/>
          <a:lstStyle/>
          <a:p>
            <a:r>
              <a:rPr lang="en-GB"/>
              <a:t>Complex Systems Management Centre</a:t>
            </a:r>
          </a:p>
        </p:txBody>
      </p:sp>
      <p:sp>
        <p:nvSpPr>
          <p:cNvPr id="780290" name="Rectangle 2"/>
          <p:cNvSpPr>
            <a:spLocks noGrp="1" noChangeArrowheads="1"/>
          </p:cNvSpPr>
          <p:nvPr>
            <p:ph type="title"/>
          </p:nvPr>
        </p:nvSpPr>
        <p:spPr/>
        <p:txBody>
          <a:bodyPr/>
          <a:lstStyle/>
          <a:p>
            <a:r>
              <a:rPr lang="en-GB"/>
              <a:t>But the “world” is also others:</a:t>
            </a:r>
          </a:p>
        </p:txBody>
      </p:sp>
      <p:grpSp>
        <p:nvGrpSpPr>
          <p:cNvPr id="2" name="Group 3"/>
          <p:cNvGrpSpPr>
            <a:grpSpLocks/>
          </p:cNvGrpSpPr>
          <p:nvPr/>
        </p:nvGrpSpPr>
        <p:grpSpPr bwMode="auto">
          <a:xfrm>
            <a:off x="203200" y="806450"/>
            <a:ext cx="7191375" cy="5357813"/>
            <a:chOff x="295" y="564"/>
            <a:chExt cx="4854" cy="3559"/>
          </a:xfrm>
        </p:grpSpPr>
        <p:grpSp>
          <p:nvGrpSpPr>
            <p:cNvPr id="3" name="Group 4"/>
            <p:cNvGrpSpPr>
              <a:grpSpLocks/>
            </p:cNvGrpSpPr>
            <p:nvPr/>
          </p:nvGrpSpPr>
          <p:grpSpPr bwMode="auto">
            <a:xfrm>
              <a:off x="311" y="1001"/>
              <a:ext cx="4341" cy="3122"/>
              <a:chOff x="231" y="801"/>
              <a:chExt cx="4341" cy="3122"/>
            </a:xfrm>
          </p:grpSpPr>
          <p:pic>
            <p:nvPicPr>
              <p:cNvPr id="780293" name="Picture 5"/>
              <p:cNvPicPr>
                <a:picLocks noChangeAspect="1" noChangeArrowheads="1"/>
              </p:cNvPicPr>
              <p:nvPr/>
            </p:nvPicPr>
            <p:blipFill>
              <a:blip r:embed="rId2" cstate="print"/>
              <a:srcRect/>
              <a:stretch>
                <a:fillRect/>
              </a:stretch>
            </p:blipFill>
            <p:spPr bwMode="auto">
              <a:xfrm>
                <a:off x="1895" y="1985"/>
                <a:ext cx="1093" cy="826"/>
              </a:xfrm>
              <a:prstGeom prst="rect">
                <a:avLst/>
              </a:prstGeom>
              <a:noFill/>
              <a:ln w="9525">
                <a:noFill/>
                <a:miter lim="800000"/>
                <a:headEnd/>
                <a:tailEnd/>
              </a:ln>
              <a:effectLst/>
            </p:spPr>
          </p:pic>
          <p:pic>
            <p:nvPicPr>
              <p:cNvPr id="780294" name="Picture 6"/>
              <p:cNvPicPr>
                <a:picLocks noChangeAspect="1" noChangeArrowheads="1"/>
              </p:cNvPicPr>
              <p:nvPr/>
            </p:nvPicPr>
            <p:blipFill>
              <a:blip r:embed="rId2" cstate="print"/>
              <a:srcRect/>
              <a:stretch>
                <a:fillRect/>
              </a:stretch>
            </p:blipFill>
            <p:spPr bwMode="auto">
              <a:xfrm>
                <a:off x="1487" y="3097"/>
                <a:ext cx="1093" cy="826"/>
              </a:xfrm>
              <a:prstGeom prst="rect">
                <a:avLst/>
              </a:prstGeom>
              <a:noFill/>
              <a:ln w="9525">
                <a:noFill/>
                <a:miter lim="800000"/>
                <a:headEnd/>
                <a:tailEnd/>
              </a:ln>
              <a:effectLst/>
            </p:spPr>
          </p:pic>
          <p:pic>
            <p:nvPicPr>
              <p:cNvPr id="780295" name="Picture 7"/>
              <p:cNvPicPr>
                <a:picLocks noChangeAspect="1" noChangeArrowheads="1"/>
              </p:cNvPicPr>
              <p:nvPr/>
            </p:nvPicPr>
            <p:blipFill>
              <a:blip r:embed="rId2" cstate="print"/>
              <a:srcRect/>
              <a:stretch>
                <a:fillRect/>
              </a:stretch>
            </p:blipFill>
            <p:spPr bwMode="auto">
              <a:xfrm>
                <a:off x="231" y="2297"/>
                <a:ext cx="1093" cy="826"/>
              </a:xfrm>
              <a:prstGeom prst="rect">
                <a:avLst/>
              </a:prstGeom>
              <a:noFill/>
              <a:ln w="9525">
                <a:noFill/>
                <a:miter lim="800000"/>
                <a:headEnd/>
                <a:tailEnd/>
              </a:ln>
              <a:effectLst/>
            </p:spPr>
          </p:pic>
          <p:pic>
            <p:nvPicPr>
              <p:cNvPr id="780296" name="Picture 8"/>
              <p:cNvPicPr>
                <a:picLocks noChangeAspect="1" noChangeArrowheads="1"/>
              </p:cNvPicPr>
              <p:nvPr/>
            </p:nvPicPr>
            <p:blipFill>
              <a:blip r:embed="rId2" cstate="print"/>
              <a:srcRect/>
              <a:stretch>
                <a:fillRect/>
              </a:stretch>
            </p:blipFill>
            <p:spPr bwMode="auto">
              <a:xfrm>
                <a:off x="1951" y="801"/>
                <a:ext cx="1093" cy="826"/>
              </a:xfrm>
              <a:prstGeom prst="rect">
                <a:avLst/>
              </a:prstGeom>
              <a:noFill/>
              <a:ln w="9525">
                <a:noFill/>
                <a:miter lim="800000"/>
                <a:headEnd/>
                <a:tailEnd/>
              </a:ln>
              <a:effectLst/>
            </p:spPr>
          </p:pic>
          <p:pic>
            <p:nvPicPr>
              <p:cNvPr id="780297" name="Picture 9"/>
              <p:cNvPicPr>
                <a:picLocks noChangeAspect="1" noChangeArrowheads="1"/>
              </p:cNvPicPr>
              <p:nvPr/>
            </p:nvPicPr>
            <p:blipFill>
              <a:blip r:embed="rId2" cstate="print"/>
              <a:srcRect/>
              <a:stretch>
                <a:fillRect/>
              </a:stretch>
            </p:blipFill>
            <p:spPr bwMode="auto">
              <a:xfrm>
                <a:off x="3479" y="1145"/>
                <a:ext cx="1093" cy="826"/>
              </a:xfrm>
              <a:prstGeom prst="rect">
                <a:avLst/>
              </a:prstGeom>
              <a:noFill/>
              <a:ln w="9525">
                <a:noFill/>
                <a:miter lim="800000"/>
                <a:headEnd/>
                <a:tailEnd/>
              </a:ln>
              <a:effectLst/>
            </p:spPr>
          </p:pic>
          <p:pic>
            <p:nvPicPr>
              <p:cNvPr id="780298" name="Picture 10"/>
              <p:cNvPicPr>
                <a:picLocks noChangeAspect="1" noChangeArrowheads="1"/>
              </p:cNvPicPr>
              <p:nvPr/>
            </p:nvPicPr>
            <p:blipFill>
              <a:blip r:embed="rId2" cstate="print"/>
              <a:srcRect/>
              <a:stretch>
                <a:fillRect/>
              </a:stretch>
            </p:blipFill>
            <p:spPr bwMode="auto">
              <a:xfrm>
                <a:off x="3303" y="2521"/>
                <a:ext cx="1093" cy="826"/>
              </a:xfrm>
              <a:prstGeom prst="rect">
                <a:avLst/>
              </a:prstGeom>
              <a:noFill/>
              <a:ln w="9525">
                <a:noFill/>
                <a:miter lim="800000"/>
                <a:headEnd/>
                <a:tailEnd/>
              </a:ln>
              <a:effectLst/>
            </p:spPr>
          </p:pic>
          <p:sp>
            <p:nvSpPr>
              <p:cNvPr id="780299" name="Line 11"/>
              <p:cNvSpPr>
                <a:spLocks noChangeShapeType="1"/>
              </p:cNvSpPr>
              <p:nvPr/>
            </p:nvSpPr>
            <p:spPr bwMode="auto">
              <a:xfrm flipH="1">
                <a:off x="1264" y="2336"/>
                <a:ext cx="752" cy="192"/>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0" name="Line 12"/>
              <p:cNvSpPr>
                <a:spLocks noChangeShapeType="1"/>
              </p:cNvSpPr>
              <p:nvPr/>
            </p:nvSpPr>
            <p:spPr bwMode="auto">
              <a:xfrm flipH="1" flipV="1">
                <a:off x="2448" y="1472"/>
                <a:ext cx="56" cy="512"/>
              </a:xfrm>
              <a:prstGeom prst="line">
                <a:avLst/>
              </a:prstGeom>
              <a:noFill/>
              <a:ln w="9525">
                <a:solidFill>
                  <a:schemeClr val="tx1"/>
                </a:solidFill>
                <a:round/>
                <a:headEnd/>
                <a:tailEnd type="triangle" w="med" len="med"/>
              </a:ln>
              <a:effectLst/>
            </p:spPr>
            <p:txBody>
              <a:bodyPr wrap="none" lIns="92075" tIns="46038" rIns="92075" bIns="46038" anchor="ctr">
                <a:spAutoFit/>
              </a:bodyPr>
              <a:lstStyle/>
              <a:p>
                <a:endParaRPr lang="en-GB"/>
              </a:p>
            </p:txBody>
          </p:sp>
          <p:sp>
            <p:nvSpPr>
              <p:cNvPr id="780301" name="Line 13"/>
              <p:cNvSpPr>
                <a:spLocks noChangeShapeType="1"/>
              </p:cNvSpPr>
              <p:nvPr/>
            </p:nvSpPr>
            <p:spPr bwMode="auto">
              <a:xfrm flipV="1">
                <a:off x="3000" y="1904"/>
                <a:ext cx="976" cy="352"/>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2" name="Line 14"/>
              <p:cNvSpPr>
                <a:spLocks noChangeShapeType="1"/>
              </p:cNvSpPr>
              <p:nvPr/>
            </p:nvSpPr>
            <p:spPr bwMode="auto">
              <a:xfrm flipV="1">
                <a:off x="4048" y="1928"/>
                <a:ext cx="96" cy="552"/>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3" name="Line 15"/>
              <p:cNvSpPr>
                <a:spLocks noChangeShapeType="1"/>
              </p:cNvSpPr>
              <p:nvPr/>
            </p:nvSpPr>
            <p:spPr bwMode="auto">
              <a:xfrm flipV="1">
                <a:off x="2600" y="3232"/>
                <a:ext cx="872" cy="240"/>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4" name="Line 16"/>
              <p:cNvSpPr>
                <a:spLocks noChangeShapeType="1"/>
              </p:cNvSpPr>
              <p:nvPr/>
            </p:nvSpPr>
            <p:spPr bwMode="auto">
              <a:xfrm flipH="1" flipV="1">
                <a:off x="1056" y="3088"/>
                <a:ext cx="560" cy="344"/>
              </a:xfrm>
              <a:prstGeom prst="line">
                <a:avLst/>
              </a:prstGeom>
              <a:noFill/>
              <a:ln w="38100">
                <a:solidFill>
                  <a:schemeClr val="tx1"/>
                </a:solidFill>
                <a:round/>
                <a:headEnd type="triangle" w="med" len="med"/>
                <a:tailEnd type="triangle" w="med" len="med"/>
              </a:ln>
              <a:effectLst/>
            </p:spPr>
            <p:txBody>
              <a:bodyPr lIns="92075" tIns="46038" rIns="92075" bIns="46038" anchor="ctr">
                <a:spAutoFit/>
              </a:bodyPr>
              <a:lstStyle/>
              <a:p>
                <a:endParaRPr lang="en-GB"/>
              </a:p>
            </p:txBody>
          </p:sp>
          <p:sp>
            <p:nvSpPr>
              <p:cNvPr id="780305" name="Line 17"/>
              <p:cNvSpPr>
                <a:spLocks noChangeShapeType="1"/>
              </p:cNvSpPr>
              <p:nvPr/>
            </p:nvSpPr>
            <p:spPr bwMode="auto">
              <a:xfrm flipV="1">
                <a:off x="1040" y="1408"/>
                <a:ext cx="872" cy="824"/>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6" name="Line 18"/>
              <p:cNvSpPr>
                <a:spLocks noChangeShapeType="1"/>
              </p:cNvSpPr>
              <p:nvPr/>
            </p:nvSpPr>
            <p:spPr bwMode="auto">
              <a:xfrm>
                <a:off x="3072" y="1296"/>
                <a:ext cx="528" cy="192"/>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7" name="Line 19"/>
              <p:cNvSpPr>
                <a:spLocks noChangeShapeType="1"/>
              </p:cNvSpPr>
              <p:nvPr/>
            </p:nvSpPr>
            <p:spPr bwMode="auto">
              <a:xfrm flipV="1">
                <a:off x="2144" y="2712"/>
                <a:ext cx="104" cy="336"/>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8" name="Line 20"/>
              <p:cNvSpPr>
                <a:spLocks noChangeShapeType="1"/>
              </p:cNvSpPr>
              <p:nvPr/>
            </p:nvSpPr>
            <p:spPr bwMode="auto">
              <a:xfrm flipH="1" flipV="1">
                <a:off x="2816" y="2640"/>
                <a:ext cx="584" cy="232"/>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sp>
            <p:nvSpPr>
              <p:cNvPr id="780309" name="Line 21"/>
              <p:cNvSpPr>
                <a:spLocks noChangeShapeType="1"/>
              </p:cNvSpPr>
              <p:nvPr/>
            </p:nvSpPr>
            <p:spPr bwMode="auto">
              <a:xfrm>
                <a:off x="3048" y="1576"/>
                <a:ext cx="752" cy="928"/>
              </a:xfrm>
              <a:prstGeom prst="line">
                <a:avLst/>
              </a:prstGeom>
              <a:noFill/>
              <a:ln w="38100">
                <a:solidFill>
                  <a:schemeClr val="tx1"/>
                </a:solidFill>
                <a:round/>
                <a:headEnd type="triangle" w="med" len="med"/>
                <a:tailEnd type="triangle" w="med" len="med"/>
              </a:ln>
              <a:effectLst/>
            </p:spPr>
            <p:txBody>
              <a:bodyPr wrap="none" lIns="92075" tIns="46038" rIns="92075" bIns="46038" anchor="ctr">
                <a:spAutoFit/>
              </a:bodyPr>
              <a:lstStyle/>
              <a:p>
                <a:endParaRPr lang="en-GB"/>
              </a:p>
            </p:txBody>
          </p:sp>
        </p:grpSp>
        <p:sp>
          <p:nvSpPr>
            <p:cNvPr id="780310" name="Text Box 22"/>
            <p:cNvSpPr txBox="1">
              <a:spLocks noChangeArrowheads="1"/>
            </p:cNvSpPr>
            <p:nvPr/>
          </p:nvSpPr>
          <p:spPr bwMode="auto">
            <a:xfrm>
              <a:off x="295" y="564"/>
              <a:ext cx="4854" cy="682"/>
            </a:xfrm>
            <a:prstGeom prst="rect">
              <a:avLst/>
            </a:prstGeom>
            <a:noFill/>
            <a:ln w="9525">
              <a:noFill/>
              <a:miter lim="800000"/>
              <a:headEnd/>
              <a:tailEnd/>
            </a:ln>
            <a:effectLst/>
          </p:spPr>
          <p:txBody>
            <a:bodyPr wrap="none" lIns="92075" tIns="46038" rIns="92075" bIns="46038">
              <a:spAutoFit/>
            </a:bodyPr>
            <a:lstStyle/>
            <a:p>
              <a:pPr>
                <a:buFontTx/>
                <a:buChar char="-"/>
              </a:pPr>
              <a:r>
                <a:rPr lang="en-GB"/>
                <a:t>Incoherence can only end in coherence</a:t>
              </a:r>
            </a:p>
            <a:p>
              <a:pPr>
                <a:buFontTx/>
                <a:buChar char="-"/>
              </a:pPr>
              <a:r>
                <a:rPr lang="en-GB"/>
                <a:t>Open exchange can lead to emergent collective capabilities </a:t>
              </a:r>
            </a:p>
            <a:p>
              <a:r>
                <a:rPr lang="en-GB"/>
                <a:t> </a:t>
              </a:r>
            </a:p>
          </p:txBody>
        </p:sp>
      </p:grpSp>
      <p:sp>
        <p:nvSpPr>
          <p:cNvPr id="780311" name="Text Box 23"/>
          <p:cNvSpPr txBox="1">
            <a:spLocks noChangeArrowheads="1"/>
          </p:cNvSpPr>
          <p:nvPr/>
        </p:nvSpPr>
        <p:spPr bwMode="auto">
          <a:xfrm>
            <a:off x="5818188" y="5099050"/>
            <a:ext cx="3122612" cy="1357313"/>
          </a:xfrm>
          <a:prstGeom prst="rect">
            <a:avLst/>
          </a:prstGeom>
          <a:noFill/>
          <a:ln w="9525">
            <a:noFill/>
            <a:miter lim="800000"/>
            <a:headEnd/>
            <a:tailEnd/>
          </a:ln>
          <a:effectLst/>
        </p:spPr>
        <p:txBody>
          <a:bodyPr wrap="none" lIns="92075" tIns="46038" rIns="92075" bIns="46038">
            <a:spAutoFit/>
          </a:bodyPr>
          <a:lstStyle/>
          <a:p>
            <a:pPr algn="l">
              <a:buFontTx/>
              <a:buChar char="•"/>
            </a:pPr>
            <a:r>
              <a:rPr lang="en-GB"/>
              <a:t>Framing Competitions</a:t>
            </a:r>
          </a:p>
          <a:p>
            <a:pPr algn="l">
              <a:buFontTx/>
              <a:buChar char="•"/>
            </a:pPr>
            <a:r>
              <a:rPr lang="en-GB"/>
              <a:t>Negotiating the ‘others’</a:t>
            </a:r>
          </a:p>
          <a:p>
            <a:pPr algn="l">
              <a:buFontTx/>
              <a:buChar char="•"/>
            </a:pPr>
            <a:r>
              <a:rPr lang="en-GB"/>
              <a:t>Getting a collective view</a:t>
            </a:r>
          </a:p>
          <a:p>
            <a:pPr algn="l"/>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0891" y="127164"/>
            <a:ext cx="7086600" cy="609600"/>
          </a:xfrm>
        </p:spPr>
        <p:txBody>
          <a:bodyPr/>
          <a:lstStyle/>
          <a:p>
            <a:r>
              <a:rPr lang="en-GB" dirty="0"/>
              <a:t>But there are groups, and networks….</a:t>
            </a:r>
            <a:endParaRPr lang="en-US" dirty="0"/>
          </a:p>
        </p:txBody>
      </p:sp>
      <p:sp>
        <p:nvSpPr>
          <p:cNvPr id="35843" name="Slide Number Placeholder 2"/>
          <p:cNvSpPr>
            <a:spLocks noGrp="1"/>
          </p:cNvSpPr>
          <p:nvPr>
            <p:ph type="sldNum" sz="quarter" idx="10"/>
          </p:nvPr>
        </p:nvSpPr>
        <p:spPr/>
        <p:txBody>
          <a:bodyPr/>
          <a:lstStyle/>
          <a:p>
            <a:r>
              <a:rPr lang="en-GB"/>
              <a:t>Page </a:t>
            </a:r>
            <a:fld id="{70DEB3E6-120C-43C1-B62E-C183AA9D9357}" type="slidenum">
              <a:rPr lang="en-GB" smtClean="0"/>
              <a:pPr/>
              <a:t>37</a:t>
            </a:fld>
            <a:endParaRPr lang="en-GB"/>
          </a:p>
        </p:txBody>
      </p:sp>
      <p:sp>
        <p:nvSpPr>
          <p:cNvPr id="35844" name="Date Placeholder 3"/>
          <p:cNvSpPr>
            <a:spLocks noGrp="1"/>
          </p:cNvSpPr>
          <p:nvPr>
            <p:ph type="dt" sz="quarter" idx="11"/>
          </p:nvPr>
        </p:nvSpPr>
        <p:spPr/>
        <p:txBody>
          <a:bodyPr/>
          <a:lstStyle/>
          <a:p>
            <a:fld id="{DBDD5671-F427-4D91-88A5-3E361D595F3C}" type="datetime3">
              <a:rPr lang="en-GB" smtClean="0"/>
              <a:pPr/>
              <a:t>6 October, 2016</a:t>
            </a:fld>
            <a:endParaRPr lang="en-GB"/>
          </a:p>
        </p:txBody>
      </p:sp>
      <p:sp>
        <p:nvSpPr>
          <p:cNvPr id="35845" name="Footer Placeholder 4"/>
          <p:cNvSpPr>
            <a:spLocks noGrp="1"/>
          </p:cNvSpPr>
          <p:nvPr>
            <p:ph type="ftr" sz="quarter" idx="12"/>
          </p:nvPr>
        </p:nvSpPr>
        <p:spPr/>
        <p:txBody>
          <a:bodyPr/>
          <a:lstStyle/>
          <a:p>
            <a:r>
              <a:rPr lang="en-GB"/>
              <a:t>Complex Systems Management Centre</a:t>
            </a:r>
          </a:p>
        </p:txBody>
      </p:sp>
      <p:grpSp>
        <p:nvGrpSpPr>
          <p:cNvPr id="6" name="Group 5"/>
          <p:cNvGrpSpPr/>
          <p:nvPr/>
        </p:nvGrpSpPr>
        <p:grpSpPr>
          <a:xfrm>
            <a:off x="493713" y="814674"/>
            <a:ext cx="8650287" cy="5730589"/>
            <a:chOff x="493713" y="814674"/>
            <a:chExt cx="8650287" cy="5730589"/>
          </a:xfrm>
        </p:grpSpPr>
        <p:grpSp>
          <p:nvGrpSpPr>
            <p:cNvPr id="2" name="Group 4"/>
            <p:cNvGrpSpPr>
              <a:grpSpLocks/>
            </p:cNvGrpSpPr>
            <p:nvPr/>
          </p:nvGrpSpPr>
          <p:grpSpPr bwMode="auto">
            <a:xfrm>
              <a:off x="493713" y="3733800"/>
              <a:ext cx="4883150" cy="2811463"/>
              <a:chOff x="231" y="801"/>
              <a:chExt cx="4341" cy="3122"/>
            </a:xfrm>
          </p:grpSpPr>
          <p:pic>
            <p:nvPicPr>
              <p:cNvPr id="35906" name="Picture 5"/>
              <p:cNvPicPr>
                <a:picLocks noChangeAspect="1" noChangeArrowheads="1"/>
              </p:cNvPicPr>
              <p:nvPr/>
            </p:nvPicPr>
            <p:blipFill>
              <a:blip r:embed="rId2" cstate="print"/>
              <a:srcRect/>
              <a:stretch>
                <a:fillRect/>
              </a:stretch>
            </p:blipFill>
            <p:spPr bwMode="auto">
              <a:xfrm>
                <a:off x="1895" y="1985"/>
                <a:ext cx="1093" cy="826"/>
              </a:xfrm>
              <a:prstGeom prst="rect">
                <a:avLst/>
              </a:prstGeom>
              <a:noFill/>
              <a:ln w="9525">
                <a:noFill/>
                <a:miter lim="800000"/>
                <a:headEnd/>
                <a:tailEnd/>
              </a:ln>
            </p:spPr>
          </p:pic>
          <p:pic>
            <p:nvPicPr>
              <p:cNvPr id="35907" name="Picture 6"/>
              <p:cNvPicPr>
                <a:picLocks noChangeAspect="1" noChangeArrowheads="1"/>
              </p:cNvPicPr>
              <p:nvPr/>
            </p:nvPicPr>
            <p:blipFill>
              <a:blip r:embed="rId2" cstate="print"/>
              <a:srcRect/>
              <a:stretch>
                <a:fillRect/>
              </a:stretch>
            </p:blipFill>
            <p:spPr bwMode="auto">
              <a:xfrm>
                <a:off x="1487" y="3097"/>
                <a:ext cx="1093" cy="826"/>
              </a:xfrm>
              <a:prstGeom prst="rect">
                <a:avLst/>
              </a:prstGeom>
              <a:noFill/>
              <a:ln w="9525">
                <a:noFill/>
                <a:miter lim="800000"/>
                <a:headEnd/>
                <a:tailEnd/>
              </a:ln>
            </p:spPr>
          </p:pic>
          <p:pic>
            <p:nvPicPr>
              <p:cNvPr id="35908" name="Picture 7"/>
              <p:cNvPicPr>
                <a:picLocks noChangeAspect="1" noChangeArrowheads="1"/>
              </p:cNvPicPr>
              <p:nvPr/>
            </p:nvPicPr>
            <p:blipFill>
              <a:blip r:embed="rId2" cstate="print"/>
              <a:srcRect/>
              <a:stretch>
                <a:fillRect/>
              </a:stretch>
            </p:blipFill>
            <p:spPr bwMode="auto">
              <a:xfrm>
                <a:off x="231" y="2297"/>
                <a:ext cx="1093" cy="826"/>
              </a:xfrm>
              <a:prstGeom prst="rect">
                <a:avLst/>
              </a:prstGeom>
              <a:noFill/>
              <a:ln w="9525">
                <a:noFill/>
                <a:miter lim="800000"/>
                <a:headEnd/>
                <a:tailEnd/>
              </a:ln>
            </p:spPr>
          </p:pic>
          <p:pic>
            <p:nvPicPr>
              <p:cNvPr id="35909" name="Picture 8"/>
              <p:cNvPicPr>
                <a:picLocks noChangeAspect="1" noChangeArrowheads="1"/>
              </p:cNvPicPr>
              <p:nvPr/>
            </p:nvPicPr>
            <p:blipFill>
              <a:blip r:embed="rId2" cstate="print"/>
              <a:srcRect/>
              <a:stretch>
                <a:fillRect/>
              </a:stretch>
            </p:blipFill>
            <p:spPr bwMode="auto">
              <a:xfrm>
                <a:off x="1951" y="801"/>
                <a:ext cx="1093" cy="826"/>
              </a:xfrm>
              <a:prstGeom prst="rect">
                <a:avLst/>
              </a:prstGeom>
              <a:noFill/>
              <a:ln w="9525">
                <a:noFill/>
                <a:miter lim="800000"/>
                <a:headEnd/>
                <a:tailEnd/>
              </a:ln>
            </p:spPr>
          </p:pic>
          <p:pic>
            <p:nvPicPr>
              <p:cNvPr id="35910" name="Picture 9"/>
              <p:cNvPicPr>
                <a:picLocks noChangeAspect="1" noChangeArrowheads="1"/>
              </p:cNvPicPr>
              <p:nvPr/>
            </p:nvPicPr>
            <p:blipFill>
              <a:blip r:embed="rId2" cstate="print"/>
              <a:srcRect/>
              <a:stretch>
                <a:fillRect/>
              </a:stretch>
            </p:blipFill>
            <p:spPr bwMode="auto">
              <a:xfrm>
                <a:off x="3479" y="1145"/>
                <a:ext cx="1093" cy="826"/>
              </a:xfrm>
              <a:prstGeom prst="rect">
                <a:avLst/>
              </a:prstGeom>
              <a:noFill/>
              <a:ln w="9525">
                <a:noFill/>
                <a:miter lim="800000"/>
                <a:headEnd/>
                <a:tailEnd/>
              </a:ln>
            </p:spPr>
          </p:pic>
          <p:pic>
            <p:nvPicPr>
              <p:cNvPr id="35911" name="Picture 10"/>
              <p:cNvPicPr>
                <a:picLocks noChangeAspect="1" noChangeArrowheads="1"/>
              </p:cNvPicPr>
              <p:nvPr/>
            </p:nvPicPr>
            <p:blipFill>
              <a:blip r:embed="rId2" cstate="print"/>
              <a:srcRect/>
              <a:stretch>
                <a:fillRect/>
              </a:stretch>
            </p:blipFill>
            <p:spPr bwMode="auto">
              <a:xfrm>
                <a:off x="3303" y="2521"/>
                <a:ext cx="1093" cy="826"/>
              </a:xfrm>
              <a:prstGeom prst="rect">
                <a:avLst/>
              </a:prstGeom>
              <a:noFill/>
              <a:ln w="9525">
                <a:noFill/>
                <a:miter lim="800000"/>
                <a:headEnd/>
                <a:tailEnd/>
              </a:ln>
            </p:spPr>
          </p:pic>
          <p:sp>
            <p:nvSpPr>
              <p:cNvPr id="35912" name="Line 11"/>
              <p:cNvSpPr>
                <a:spLocks noChangeShapeType="1"/>
              </p:cNvSpPr>
              <p:nvPr/>
            </p:nvSpPr>
            <p:spPr bwMode="auto">
              <a:xfrm flipH="1">
                <a:off x="1264" y="2336"/>
                <a:ext cx="752"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13" name="Line 12"/>
              <p:cNvSpPr>
                <a:spLocks noChangeShapeType="1"/>
              </p:cNvSpPr>
              <p:nvPr/>
            </p:nvSpPr>
            <p:spPr bwMode="auto">
              <a:xfrm flipH="1" flipV="1">
                <a:off x="2448" y="1472"/>
                <a:ext cx="56" cy="512"/>
              </a:xfrm>
              <a:prstGeom prst="line">
                <a:avLst/>
              </a:prstGeom>
              <a:noFill/>
              <a:ln w="9525">
                <a:solidFill>
                  <a:schemeClr val="tx1"/>
                </a:solidFill>
                <a:round/>
                <a:headEnd/>
                <a:tailEnd type="triangle" w="med" len="med"/>
              </a:ln>
            </p:spPr>
            <p:txBody>
              <a:bodyPr wrap="none" lIns="92075" tIns="46038" rIns="92075" bIns="46038" anchor="ctr">
                <a:spAutoFit/>
              </a:bodyPr>
              <a:lstStyle/>
              <a:p>
                <a:endParaRPr lang="en-US"/>
              </a:p>
            </p:txBody>
          </p:sp>
          <p:sp>
            <p:nvSpPr>
              <p:cNvPr id="35914" name="Line 13"/>
              <p:cNvSpPr>
                <a:spLocks noChangeShapeType="1"/>
              </p:cNvSpPr>
              <p:nvPr/>
            </p:nvSpPr>
            <p:spPr bwMode="auto">
              <a:xfrm flipV="1">
                <a:off x="3000" y="1904"/>
                <a:ext cx="976" cy="3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15" name="Line 14"/>
              <p:cNvSpPr>
                <a:spLocks noChangeShapeType="1"/>
              </p:cNvSpPr>
              <p:nvPr/>
            </p:nvSpPr>
            <p:spPr bwMode="auto">
              <a:xfrm flipV="1">
                <a:off x="4048" y="1928"/>
                <a:ext cx="96" cy="5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16" name="Line 15"/>
              <p:cNvSpPr>
                <a:spLocks noChangeShapeType="1"/>
              </p:cNvSpPr>
              <p:nvPr/>
            </p:nvSpPr>
            <p:spPr bwMode="auto">
              <a:xfrm flipV="1">
                <a:off x="2600" y="3232"/>
                <a:ext cx="872" cy="240"/>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17" name="Line 16"/>
              <p:cNvSpPr>
                <a:spLocks noChangeShapeType="1"/>
              </p:cNvSpPr>
              <p:nvPr/>
            </p:nvSpPr>
            <p:spPr bwMode="auto">
              <a:xfrm flipH="1" flipV="1">
                <a:off x="1056" y="3088"/>
                <a:ext cx="560" cy="344"/>
              </a:xfrm>
              <a:prstGeom prst="line">
                <a:avLst/>
              </a:prstGeom>
              <a:noFill/>
              <a:ln w="38100">
                <a:solidFill>
                  <a:schemeClr val="tx1"/>
                </a:solidFill>
                <a:round/>
                <a:headEnd type="triangle" w="med" len="med"/>
                <a:tailEnd type="triangle" w="med" len="med"/>
              </a:ln>
            </p:spPr>
            <p:txBody>
              <a:bodyPr lIns="92075" tIns="46038" rIns="92075" bIns="46038" anchor="ctr">
                <a:spAutoFit/>
              </a:bodyPr>
              <a:lstStyle/>
              <a:p>
                <a:endParaRPr lang="en-US"/>
              </a:p>
            </p:txBody>
          </p:sp>
          <p:sp>
            <p:nvSpPr>
              <p:cNvPr id="35918" name="Line 17"/>
              <p:cNvSpPr>
                <a:spLocks noChangeShapeType="1"/>
              </p:cNvSpPr>
              <p:nvPr/>
            </p:nvSpPr>
            <p:spPr bwMode="auto">
              <a:xfrm flipV="1">
                <a:off x="1040" y="1408"/>
                <a:ext cx="872" cy="824"/>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19" name="Line 18"/>
              <p:cNvSpPr>
                <a:spLocks noChangeShapeType="1"/>
              </p:cNvSpPr>
              <p:nvPr/>
            </p:nvSpPr>
            <p:spPr bwMode="auto">
              <a:xfrm>
                <a:off x="3072" y="1296"/>
                <a:ext cx="528"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20" name="Line 19"/>
              <p:cNvSpPr>
                <a:spLocks noChangeShapeType="1"/>
              </p:cNvSpPr>
              <p:nvPr/>
            </p:nvSpPr>
            <p:spPr bwMode="auto">
              <a:xfrm flipV="1">
                <a:off x="2144" y="2712"/>
                <a:ext cx="104" cy="336"/>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21" name="Line 20"/>
              <p:cNvSpPr>
                <a:spLocks noChangeShapeType="1"/>
              </p:cNvSpPr>
              <p:nvPr/>
            </p:nvSpPr>
            <p:spPr bwMode="auto">
              <a:xfrm flipH="1" flipV="1">
                <a:off x="2816" y="2640"/>
                <a:ext cx="584" cy="23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22" name="Line 21"/>
              <p:cNvSpPr>
                <a:spLocks noChangeShapeType="1"/>
              </p:cNvSpPr>
              <p:nvPr/>
            </p:nvSpPr>
            <p:spPr bwMode="auto">
              <a:xfrm>
                <a:off x="3048" y="1576"/>
                <a:ext cx="752" cy="928"/>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grpSp>
        <p:grpSp>
          <p:nvGrpSpPr>
            <p:cNvPr id="3" name="Group 4"/>
            <p:cNvGrpSpPr>
              <a:grpSpLocks/>
            </p:cNvGrpSpPr>
            <p:nvPr/>
          </p:nvGrpSpPr>
          <p:grpSpPr bwMode="auto">
            <a:xfrm>
              <a:off x="736205" y="1166288"/>
              <a:ext cx="3430587" cy="1566863"/>
              <a:chOff x="231" y="801"/>
              <a:chExt cx="4341" cy="3122"/>
            </a:xfrm>
          </p:grpSpPr>
          <p:pic>
            <p:nvPicPr>
              <p:cNvPr id="35889" name="Picture 5"/>
              <p:cNvPicPr>
                <a:picLocks noChangeAspect="1" noChangeArrowheads="1"/>
              </p:cNvPicPr>
              <p:nvPr/>
            </p:nvPicPr>
            <p:blipFill>
              <a:blip r:embed="rId2" cstate="print"/>
              <a:srcRect/>
              <a:stretch>
                <a:fillRect/>
              </a:stretch>
            </p:blipFill>
            <p:spPr bwMode="auto">
              <a:xfrm>
                <a:off x="1895" y="1985"/>
                <a:ext cx="1093" cy="826"/>
              </a:xfrm>
              <a:prstGeom prst="rect">
                <a:avLst/>
              </a:prstGeom>
              <a:noFill/>
              <a:ln w="9525">
                <a:noFill/>
                <a:miter lim="800000"/>
                <a:headEnd/>
                <a:tailEnd/>
              </a:ln>
            </p:spPr>
          </p:pic>
          <p:pic>
            <p:nvPicPr>
              <p:cNvPr id="35890" name="Picture 6"/>
              <p:cNvPicPr>
                <a:picLocks noChangeAspect="1" noChangeArrowheads="1"/>
              </p:cNvPicPr>
              <p:nvPr/>
            </p:nvPicPr>
            <p:blipFill>
              <a:blip r:embed="rId2" cstate="print"/>
              <a:srcRect/>
              <a:stretch>
                <a:fillRect/>
              </a:stretch>
            </p:blipFill>
            <p:spPr bwMode="auto">
              <a:xfrm>
                <a:off x="1487" y="3097"/>
                <a:ext cx="1093" cy="826"/>
              </a:xfrm>
              <a:prstGeom prst="rect">
                <a:avLst/>
              </a:prstGeom>
              <a:noFill/>
              <a:ln w="9525">
                <a:noFill/>
                <a:miter lim="800000"/>
                <a:headEnd/>
                <a:tailEnd/>
              </a:ln>
            </p:spPr>
          </p:pic>
          <p:pic>
            <p:nvPicPr>
              <p:cNvPr id="35891" name="Picture 7"/>
              <p:cNvPicPr>
                <a:picLocks noChangeAspect="1" noChangeArrowheads="1"/>
              </p:cNvPicPr>
              <p:nvPr/>
            </p:nvPicPr>
            <p:blipFill>
              <a:blip r:embed="rId2" cstate="print"/>
              <a:srcRect/>
              <a:stretch>
                <a:fillRect/>
              </a:stretch>
            </p:blipFill>
            <p:spPr bwMode="auto">
              <a:xfrm>
                <a:off x="231" y="2297"/>
                <a:ext cx="1093" cy="826"/>
              </a:xfrm>
              <a:prstGeom prst="rect">
                <a:avLst/>
              </a:prstGeom>
              <a:noFill/>
              <a:ln w="9525">
                <a:noFill/>
                <a:miter lim="800000"/>
                <a:headEnd/>
                <a:tailEnd/>
              </a:ln>
            </p:spPr>
          </p:pic>
          <p:pic>
            <p:nvPicPr>
              <p:cNvPr id="35892" name="Picture 8"/>
              <p:cNvPicPr>
                <a:picLocks noChangeAspect="1" noChangeArrowheads="1"/>
              </p:cNvPicPr>
              <p:nvPr/>
            </p:nvPicPr>
            <p:blipFill>
              <a:blip r:embed="rId2" cstate="print"/>
              <a:srcRect/>
              <a:stretch>
                <a:fillRect/>
              </a:stretch>
            </p:blipFill>
            <p:spPr bwMode="auto">
              <a:xfrm>
                <a:off x="1951" y="801"/>
                <a:ext cx="1093" cy="826"/>
              </a:xfrm>
              <a:prstGeom prst="rect">
                <a:avLst/>
              </a:prstGeom>
              <a:noFill/>
              <a:ln w="9525">
                <a:noFill/>
                <a:miter lim="800000"/>
                <a:headEnd/>
                <a:tailEnd/>
              </a:ln>
            </p:spPr>
          </p:pic>
          <p:pic>
            <p:nvPicPr>
              <p:cNvPr id="35893" name="Picture 9"/>
              <p:cNvPicPr>
                <a:picLocks noChangeAspect="1" noChangeArrowheads="1"/>
              </p:cNvPicPr>
              <p:nvPr/>
            </p:nvPicPr>
            <p:blipFill>
              <a:blip r:embed="rId2" cstate="print"/>
              <a:srcRect/>
              <a:stretch>
                <a:fillRect/>
              </a:stretch>
            </p:blipFill>
            <p:spPr bwMode="auto">
              <a:xfrm>
                <a:off x="3479" y="1145"/>
                <a:ext cx="1093" cy="826"/>
              </a:xfrm>
              <a:prstGeom prst="rect">
                <a:avLst/>
              </a:prstGeom>
              <a:noFill/>
              <a:ln w="9525">
                <a:noFill/>
                <a:miter lim="800000"/>
                <a:headEnd/>
                <a:tailEnd/>
              </a:ln>
            </p:spPr>
          </p:pic>
          <p:pic>
            <p:nvPicPr>
              <p:cNvPr id="35894" name="Picture 10"/>
              <p:cNvPicPr>
                <a:picLocks noChangeAspect="1" noChangeArrowheads="1"/>
              </p:cNvPicPr>
              <p:nvPr/>
            </p:nvPicPr>
            <p:blipFill>
              <a:blip r:embed="rId2" cstate="print"/>
              <a:srcRect/>
              <a:stretch>
                <a:fillRect/>
              </a:stretch>
            </p:blipFill>
            <p:spPr bwMode="auto">
              <a:xfrm>
                <a:off x="3303" y="2521"/>
                <a:ext cx="1093" cy="826"/>
              </a:xfrm>
              <a:prstGeom prst="rect">
                <a:avLst/>
              </a:prstGeom>
              <a:noFill/>
              <a:ln w="9525">
                <a:noFill/>
                <a:miter lim="800000"/>
                <a:headEnd/>
                <a:tailEnd/>
              </a:ln>
            </p:spPr>
          </p:pic>
          <p:sp>
            <p:nvSpPr>
              <p:cNvPr id="35895" name="Line 11"/>
              <p:cNvSpPr>
                <a:spLocks noChangeShapeType="1"/>
              </p:cNvSpPr>
              <p:nvPr/>
            </p:nvSpPr>
            <p:spPr bwMode="auto">
              <a:xfrm flipH="1">
                <a:off x="1264" y="2336"/>
                <a:ext cx="752"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96" name="Line 12"/>
              <p:cNvSpPr>
                <a:spLocks noChangeShapeType="1"/>
              </p:cNvSpPr>
              <p:nvPr/>
            </p:nvSpPr>
            <p:spPr bwMode="auto">
              <a:xfrm flipH="1" flipV="1">
                <a:off x="2448" y="1472"/>
                <a:ext cx="56" cy="512"/>
              </a:xfrm>
              <a:prstGeom prst="line">
                <a:avLst/>
              </a:prstGeom>
              <a:noFill/>
              <a:ln w="9525">
                <a:solidFill>
                  <a:schemeClr val="tx1"/>
                </a:solidFill>
                <a:round/>
                <a:headEnd/>
                <a:tailEnd type="triangle" w="med" len="med"/>
              </a:ln>
            </p:spPr>
            <p:txBody>
              <a:bodyPr wrap="none" lIns="92075" tIns="46038" rIns="92075" bIns="46038" anchor="ctr">
                <a:spAutoFit/>
              </a:bodyPr>
              <a:lstStyle/>
              <a:p>
                <a:endParaRPr lang="en-US"/>
              </a:p>
            </p:txBody>
          </p:sp>
          <p:sp>
            <p:nvSpPr>
              <p:cNvPr id="35897" name="Line 13"/>
              <p:cNvSpPr>
                <a:spLocks noChangeShapeType="1"/>
              </p:cNvSpPr>
              <p:nvPr/>
            </p:nvSpPr>
            <p:spPr bwMode="auto">
              <a:xfrm flipV="1">
                <a:off x="3000" y="1904"/>
                <a:ext cx="976" cy="3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98" name="Line 14"/>
              <p:cNvSpPr>
                <a:spLocks noChangeShapeType="1"/>
              </p:cNvSpPr>
              <p:nvPr/>
            </p:nvSpPr>
            <p:spPr bwMode="auto">
              <a:xfrm flipV="1">
                <a:off x="4048" y="1928"/>
                <a:ext cx="96" cy="5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99" name="Line 15"/>
              <p:cNvSpPr>
                <a:spLocks noChangeShapeType="1"/>
              </p:cNvSpPr>
              <p:nvPr/>
            </p:nvSpPr>
            <p:spPr bwMode="auto">
              <a:xfrm flipV="1">
                <a:off x="2600" y="3232"/>
                <a:ext cx="872" cy="240"/>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00" name="Line 16"/>
              <p:cNvSpPr>
                <a:spLocks noChangeShapeType="1"/>
              </p:cNvSpPr>
              <p:nvPr/>
            </p:nvSpPr>
            <p:spPr bwMode="auto">
              <a:xfrm flipH="1" flipV="1">
                <a:off x="1056" y="3088"/>
                <a:ext cx="560" cy="344"/>
              </a:xfrm>
              <a:prstGeom prst="line">
                <a:avLst/>
              </a:prstGeom>
              <a:noFill/>
              <a:ln w="38100">
                <a:solidFill>
                  <a:schemeClr val="tx1"/>
                </a:solidFill>
                <a:round/>
                <a:headEnd type="triangle" w="med" len="med"/>
                <a:tailEnd type="triangle" w="med" len="med"/>
              </a:ln>
            </p:spPr>
            <p:txBody>
              <a:bodyPr lIns="92075" tIns="46038" rIns="92075" bIns="46038" anchor="ctr">
                <a:spAutoFit/>
              </a:bodyPr>
              <a:lstStyle/>
              <a:p>
                <a:endParaRPr lang="en-US"/>
              </a:p>
            </p:txBody>
          </p:sp>
          <p:sp>
            <p:nvSpPr>
              <p:cNvPr id="35901" name="Line 17"/>
              <p:cNvSpPr>
                <a:spLocks noChangeShapeType="1"/>
              </p:cNvSpPr>
              <p:nvPr/>
            </p:nvSpPr>
            <p:spPr bwMode="auto">
              <a:xfrm flipV="1">
                <a:off x="1040" y="1408"/>
                <a:ext cx="872" cy="824"/>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02" name="Line 18"/>
              <p:cNvSpPr>
                <a:spLocks noChangeShapeType="1"/>
              </p:cNvSpPr>
              <p:nvPr/>
            </p:nvSpPr>
            <p:spPr bwMode="auto">
              <a:xfrm>
                <a:off x="3072" y="1296"/>
                <a:ext cx="528"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03" name="Line 19"/>
              <p:cNvSpPr>
                <a:spLocks noChangeShapeType="1"/>
              </p:cNvSpPr>
              <p:nvPr/>
            </p:nvSpPr>
            <p:spPr bwMode="auto">
              <a:xfrm flipV="1">
                <a:off x="2144" y="2712"/>
                <a:ext cx="104" cy="336"/>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04" name="Line 20"/>
              <p:cNvSpPr>
                <a:spLocks noChangeShapeType="1"/>
              </p:cNvSpPr>
              <p:nvPr/>
            </p:nvSpPr>
            <p:spPr bwMode="auto">
              <a:xfrm flipH="1" flipV="1">
                <a:off x="2816" y="2640"/>
                <a:ext cx="584" cy="23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905" name="Line 21"/>
              <p:cNvSpPr>
                <a:spLocks noChangeShapeType="1"/>
              </p:cNvSpPr>
              <p:nvPr/>
            </p:nvSpPr>
            <p:spPr bwMode="auto">
              <a:xfrm>
                <a:off x="3048" y="1576"/>
                <a:ext cx="752" cy="928"/>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grpSp>
        <p:grpSp>
          <p:nvGrpSpPr>
            <p:cNvPr id="4" name="Group 4"/>
            <p:cNvGrpSpPr>
              <a:grpSpLocks/>
            </p:cNvGrpSpPr>
            <p:nvPr/>
          </p:nvGrpSpPr>
          <p:grpSpPr bwMode="auto">
            <a:xfrm>
              <a:off x="5230813" y="1739900"/>
              <a:ext cx="3074987" cy="1820863"/>
              <a:chOff x="231" y="801"/>
              <a:chExt cx="4341" cy="3122"/>
            </a:xfrm>
          </p:grpSpPr>
          <p:pic>
            <p:nvPicPr>
              <p:cNvPr id="35872" name="Picture 5"/>
              <p:cNvPicPr>
                <a:picLocks noChangeAspect="1" noChangeArrowheads="1"/>
              </p:cNvPicPr>
              <p:nvPr/>
            </p:nvPicPr>
            <p:blipFill>
              <a:blip r:embed="rId2" cstate="print"/>
              <a:srcRect/>
              <a:stretch>
                <a:fillRect/>
              </a:stretch>
            </p:blipFill>
            <p:spPr bwMode="auto">
              <a:xfrm>
                <a:off x="1895" y="1985"/>
                <a:ext cx="1093" cy="826"/>
              </a:xfrm>
              <a:prstGeom prst="rect">
                <a:avLst/>
              </a:prstGeom>
              <a:noFill/>
              <a:ln w="9525">
                <a:noFill/>
                <a:miter lim="800000"/>
                <a:headEnd/>
                <a:tailEnd/>
              </a:ln>
            </p:spPr>
          </p:pic>
          <p:pic>
            <p:nvPicPr>
              <p:cNvPr id="35873" name="Picture 6"/>
              <p:cNvPicPr>
                <a:picLocks noChangeAspect="1" noChangeArrowheads="1"/>
              </p:cNvPicPr>
              <p:nvPr/>
            </p:nvPicPr>
            <p:blipFill>
              <a:blip r:embed="rId2" cstate="print"/>
              <a:srcRect/>
              <a:stretch>
                <a:fillRect/>
              </a:stretch>
            </p:blipFill>
            <p:spPr bwMode="auto">
              <a:xfrm>
                <a:off x="1487" y="3097"/>
                <a:ext cx="1093" cy="826"/>
              </a:xfrm>
              <a:prstGeom prst="rect">
                <a:avLst/>
              </a:prstGeom>
              <a:noFill/>
              <a:ln w="9525">
                <a:noFill/>
                <a:miter lim="800000"/>
                <a:headEnd/>
                <a:tailEnd/>
              </a:ln>
            </p:spPr>
          </p:pic>
          <p:pic>
            <p:nvPicPr>
              <p:cNvPr id="35874" name="Picture 7"/>
              <p:cNvPicPr>
                <a:picLocks noChangeAspect="1" noChangeArrowheads="1"/>
              </p:cNvPicPr>
              <p:nvPr/>
            </p:nvPicPr>
            <p:blipFill>
              <a:blip r:embed="rId2" cstate="print"/>
              <a:srcRect/>
              <a:stretch>
                <a:fillRect/>
              </a:stretch>
            </p:blipFill>
            <p:spPr bwMode="auto">
              <a:xfrm>
                <a:off x="231" y="2297"/>
                <a:ext cx="1093" cy="826"/>
              </a:xfrm>
              <a:prstGeom prst="rect">
                <a:avLst/>
              </a:prstGeom>
              <a:noFill/>
              <a:ln w="9525">
                <a:noFill/>
                <a:miter lim="800000"/>
                <a:headEnd/>
                <a:tailEnd/>
              </a:ln>
            </p:spPr>
          </p:pic>
          <p:pic>
            <p:nvPicPr>
              <p:cNvPr id="35875" name="Picture 8"/>
              <p:cNvPicPr>
                <a:picLocks noChangeAspect="1" noChangeArrowheads="1"/>
              </p:cNvPicPr>
              <p:nvPr/>
            </p:nvPicPr>
            <p:blipFill>
              <a:blip r:embed="rId2" cstate="print"/>
              <a:srcRect/>
              <a:stretch>
                <a:fillRect/>
              </a:stretch>
            </p:blipFill>
            <p:spPr bwMode="auto">
              <a:xfrm>
                <a:off x="1951" y="801"/>
                <a:ext cx="1093" cy="826"/>
              </a:xfrm>
              <a:prstGeom prst="rect">
                <a:avLst/>
              </a:prstGeom>
              <a:noFill/>
              <a:ln w="9525">
                <a:noFill/>
                <a:miter lim="800000"/>
                <a:headEnd/>
                <a:tailEnd/>
              </a:ln>
            </p:spPr>
          </p:pic>
          <p:pic>
            <p:nvPicPr>
              <p:cNvPr id="35876" name="Picture 9"/>
              <p:cNvPicPr>
                <a:picLocks noChangeAspect="1" noChangeArrowheads="1"/>
              </p:cNvPicPr>
              <p:nvPr/>
            </p:nvPicPr>
            <p:blipFill>
              <a:blip r:embed="rId2" cstate="print"/>
              <a:srcRect/>
              <a:stretch>
                <a:fillRect/>
              </a:stretch>
            </p:blipFill>
            <p:spPr bwMode="auto">
              <a:xfrm>
                <a:off x="3479" y="1145"/>
                <a:ext cx="1093" cy="826"/>
              </a:xfrm>
              <a:prstGeom prst="rect">
                <a:avLst/>
              </a:prstGeom>
              <a:noFill/>
              <a:ln w="9525">
                <a:noFill/>
                <a:miter lim="800000"/>
                <a:headEnd/>
                <a:tailEnd/>
              </a:ln>
            </p:spPr>
          </p:pic>
          <p:pic>
            <p:nvPicPr>
              <p:cNvPr id="35877" name="Picture 10"/>
              <p:cNvPicPr>
                <a:picLocks noChangeAspect="1" noChangeArrowheads="1"/>
              </p:cNvPicPr>
              <p:nvPr/>
            </p:nvPicPr>
            <p:blipFill>
              <a:blip r:embed="rId2" cstate="print"/>
              <a:srcRect/>
              <a:stretch>
                <a:fillRect/>
              </a:stretch>
            </p:blipFill>
            <p:spPr bwMode="auto">
              <a:xfrm>
                <a:off x="3303" y="2521"/>
                <a:ext cx="1093" cy="826"/>
              </a:xfrm>
              <a:prstGeom prst="rect">
                <a:avLst/>
              </a:prstGeom>
              <a:noFill/>
              <a:ln w="9525">
                <a:noFill/>
                <a:miter lim="800000"/>
                <a:headEnd/>
                <a:tailEnd/>
              </a:ln>
            </p:spPr>
          </p:pic>
          <p:sp>
            <p:nvSpPr>
              <p:cNvPr id="35878" name="Line 11"/>
              <p:cNvSpPr>
                <a:spLocks noChangeShapeType="1"/>
              </p:cNvSpPr>
              <p:nvPr/>
            </p:nvSpPr>
            <p:spPr bwMode="auto">
              <a:xfrm flipH="1">
                <a:off x="1264" y="2336"/>
                <a:ext cx="752"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79" name="Line 12"/>
              <p:cNvSpPr>
                <a:spLocks noChangeShapeType="1"/>
              </p:cNvSpPr>
              <p:nvPr/>
            </p:nvSpPr>
            <p:spPr bwMode="auto">
              <a:xfrm flipH="1" flipV="1">
                <a:off x="2448" y="1472"/>
                <a:ext cx="56" cy="512"/>
              </a:xfrm>
              <a:prstGeom prst="line">
                <a:avLst/>
              </a:prstGeom>
              <a:noFill/>
              <a:ln w="9525">
                <a:solidFill>
                  <a:schemeClr val="tx1"/>
                </a:solidFill>
                <a:round/>
                <a:headEnd/>
                <a:tailEnd type="triangle" w="med" len="med"/>
              </a:ln>
            </p:spPr>
            <p:txBody>
              <a:bodyPr wrap="none" lIns="92075" tIns="46038" rIns="92075" bIns="46038" anchor="ctr">
                <a:spAutoFit/>
              </a:bodyPr>
              <a:lstStyle/>
              <a:p>
                <a:endParaRPr lang="en-US"/>
              </a:p>
            </p:txBody>
          </p:sp>
          <p:sp>
            <p:nvSpPr>
              <p:cNvPr id="35880" name="Line 13"/>
              <p:cNvSpPr>
                <a:spLocks noChangeShapeType="1"/>
              </p:cNvSpPr>
              <p:nvPr/>
            </p:nvSpPr>
            <p:spPr bwMode="auto">
              <a:xfrm flipV="1">
                <a:off x="3000" y="1904"/>
                <a:ext cx="976" cy="3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1" name="Line 14"/>
              <p:cNvSpPr>
                <a:spLocks noChangeShapeType="1"/>
              </p:cNvSpPr>
              <p:nvPr/>
            </p:nvSpPr>
            <p:spPr bwMode="auto">
              <a:xfrm flipV="1">
                <a:off x="4048" y="1928"/>
                <a:ext cx="96" cy="5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2" name="Line 15"/>
              <p:cNvSpPr>
                <a:spLocks noChangeShapeType="1"/>
              </p:cNvSpPr>
              <p:nvPr/>
            </p:nvSpPr>
            <p:spPr bwMode="auto">
              <a:xfrm flipV="1">
                <a:off x="2600" y="3232"/>
                <a:ext cx="872" cy="240"/>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3" name="Line 16"/>
              <p:cNvSpPr>
                <a:spLocks noChangeShapeType="1"/>
              </p:cNvSpPr>
              <p:nvPr/>
            </p:nvSpPr>
            <p:spPr bwMode="auto">
              <a:xfrm flipH="1" flipV="1">
                <a:off x="1056" y="3088"/>
                <a:ext cx="560" cy="344"/>
              </a:xfrm>
              <a:prstGeom prst="line">
                <a:avLst/>
              </a:prstGeom>
              <a:noFill/>
              <a:ln w="38100">
                <a:solidFill>
                  <a:schemeClr val="tx1"/>
                </a:solidFill>
                <a:round/>
                <a:headEnd type="triangle" w="med" len="med"/>
                <a:tailEnd type="triangle" w="med" len="med"/>
              </a:ln>
            </p:spPr>
            <p:txBody>
              <a:bodyPr lIns="92075" tIns="46038" rIns="92075" bIns="46038" anchor="ctr">
                <a:spAutoFit/>
              </a:bodyPr>
              <a:lstStyle/>
              <a:p>
                <a:endParaRPr lang="en-US"/>
              </a:p>
            </p:txBody>
          </p:sp>
          <p:sp>
            <p:nvSpPr>
              <p:cNvPr id="35884" name="Line 17"/>
              <p:cNvSpPr>
                <a:spLocks noChangeShapeType="1"/>
              </p:cNvSpPr>
              <p:nvPr/>
            </p:nvSpPr>
            <p:spPr bwMode="auto">
              <a:xfrm flipV="1">
                <a:off x="1040" y="1408"/>
                <a:ext cx="872" cy="824"/>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5" name="Line 18"/>
              <p:cNvSpPr>
                <a:spLocks noChangeShapeType="1"/>
              </p:cNvSpPr>
              <p:nvPr/>
            </p:nvSpPr>
            <p:spPr bwMode="auto">
              <a:xfrm>
                <a:off x="3072" y="1296"/>
                <a:ext cx="528"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6" name="Line 19"/>
              <p:cNvSpPr>
                <a:spLocks noChangeShapeType="1"/>
              </p:cNvSpPr>
              <p:nvPr/>
            </p:nvSpPr>
            <p:spPr bwMode="auto">
              <a:xfrm flipV="1">
                <a:off x="2144" y="2712"/>
                <a:ext cx="104" cy="336"/>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7" name="Line 20"/>
              <p:cNvSpPr>
                <a:spLocks noChangeShapeType="1"/>
              </p:cNvSpPr>
              <p:nvPr/>
            </p:nvSpPr>
            <p:spPr bwMode="auto">
              <a:xfrm flipH="1" flipV="1">
                <a:off x="2816" y="2640"/>
                <a:ext cx="584" cy="23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88" name="Line 21"/>
              <p:cNvSpPr>
                <a:spLocks noChangeShapeType="1"/>
              </p:cNvSpPr>
              <p:nvPr/>
            </p:nvSpPr>
            <p:spPr bwMode="auto">
              <a:xfrm>
                <a:off x="3048" y="1576"/>
                <a:ext cx="752" cy="928"/>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grpSp>
        <p:grpSp>
          <p:nvGrpSpPr>
            <p:cNvPr id="5" name="Group 4"/>
            <p:cNvGrpSpPr>
              <a:grpSpLocks/>
            </p:cNvGrpSpPr>
            <p:nvPr/>
          </p:nvGrpSpPr>
          <p:grpSpPr bwMode="auto">
            <a:xfrm>
              <a:off x="5878513" y="3886200"/>
              <a:ext cx="2668587" cy="1452563"/>
              <a:chOff x="231" y="801"/>
              <a:chExt cx="4341" cy="3122"/>
            </a:xfrm>
          </p:grpSpPr>
          <p:pic>
            <p:nvPicPr>
              <p:cNvPr id="35855" name="Picture 5"/>
              <p:cNvPicPr>
                <a:picLocks noChangeAspect="1" noChangeArrowheads="1"/>
              </p:cNvPicPr>
              <p:nvPr/>
            </p:nvPicPr>
            <p:blipFill>
              <a:blip r:embed="rId2" cstate="print"/>
              <a:srcRect/>
              <a:stretch>
                <a:fillRect/>
              </a:stretch>
            </p:blipFill>
            <p:spPr bwMode="auto">
              <a:xfrm>
                <a:off x="1895" y="1985"/>
                <a:ext cx="1093" cy="826"/>
              </a:xfrm>
              <a:prstGeom prst="rect">
                <a:avLst/>
              </a:prstGeom>
              <a:noFill/>
              <a:ln w="9525">
                <a:noFill/>
                <a:miter lim="800000"/>
                <a:headEnd/>
                <a:tailEnd/>
              </a:ln>
            </p:spPr>
          </p:pic>
          <p:pic>
            <p:nvPicPr>
              <p:cNvPr id="35856" name="Picture 6"/>
              <p:cNvPicPr>
                <a:picLocks noChangeAspect="1" noChangeArrowheads="1"/>
              </p:cNvPicPr>
              <p:nvPr/>
            </p:nvPicPr>
            <p:blipFill>
              <a:blip r:embed="rId2" cstate="print"/>
              <a:srcRect/>
              <a:stretch>
                <a:fillRect/>
              </a:stretch>
            </p:blipFill>
            <p:spPr bwMode="auto">
              <a:xfrm>
                <a:off x="1487" y="3097"/>
                <a:ext cx="1093" cy="826"/>
              </a:xfrm>
              <a:prstGeom prst="rect">
                <a:avLst/>
              </a:prstGeom>
              <a:noFill/>
              <a:ln w="9525">
                <a:noFill/>
                <a:miter lim="800000"/>
                <a:headEnd/>
                <a:tailEnd/>
              </a:ln>
            </p:spPr>
          </p:pic>
          <p:pic>
            <p:nvPicPr>
              <p:cNvPr id="35857" name="Picture 7"/>
              <p:cNvPicPr>
                <a:picLocks noChangeAspect="1" noChangeArrowheads="1"/>
              </p:cNvPicPr>
              <p:nvPr/>
            </p:nvPicPr>
            <p:blipFill>
              <a:blip r:embed="rId2" cstate="print"/>
              <a:srcRect/>
              <a:stretch>
                <a:fillRect/>
              </a:stretch>
            </p:blipFill>
            <p:spPr bwMode="auto">
              <a:xfrm>
                <a:off x="231" y="2297"/>
                <a:ext cx="1093" cy="826"/>
              </a:xfrm>
              <a:prstGeom prst="rect">
                <a:avLst/>
              </a:prstGeom>
              <a:noFill/>
              <a:ln w="9525">
                <a:noFill/>
                <a:miter lim="800000"/>
                <a:headEnd/>
                <a:tailEnd/>
              </a:ln>
            </p:spPr>
          </p:pic>
          <p:pic>
            <p:nvPicPr>
              <p:cNvPr id="35858" name="Picture 8"/>
              <p:cNvPicPr>
                <a:picLocks noChangeAspect="1" noChangeArrowheads="1"/>
              </p:cNvPicPr>
              <p:nvPr/>
            </p:nvPicPr>
            <p:blipFill>
              <a:blip r:embed="rId2" cstate="print"/>
              <a:srcRect/>
              <a:stretch>
                <a:fillRect/>
              </a:stretch>
            </p:blipFill>
            <p:spPr bwMode="auto">
              <a:xfrm>
                <a:off x="1951" y="801"/>
                <a:ext cx="1093" cy="826"/>
              </a:xfrm>
              <a:prstGeom prst="rect">
                <a:avLst/>
              </a:prstGeom>
              <a:noFill/>
              <a:ln w="9525">
                <a:noFill/>
                <a:miter lim="800000"/>
                <a:headEnd/>
                <a:tailEnd/>
              </a:ln>
            </p:spPr>
          </p:pic>
          <p:pic>
            <p:nvPicPr>
              <p:cNvPr id="35859" name="Picture 9"/>
              <p:cNvPicPr>
                <a:picLocks noChangeAspect="1" noChangeArrowheads="1"/>
              </p:cNvPicPr>
              <p:nvPr/>
            </p:nvPicPr>
            <p:blipFill>
              <a:blip r:embed="rId2" cstate="print"/>
              <a:srcRect/>
              <a:stretch>
                <a:fillRect/>
              </a:stretch>
            </p:blipFill>
            <p:spPr bwMode="auto">
              <a:xfrm>
                <a:off x="3479" y="1145"/>
                <a:ext cx="1093" cy="826"/>
              </a:xfrm>
              <a:prstGeom prst="rect">
                <a:avLst/>
              </a:prstGeom>
              <a:noFill/>
              <a:ln w="9525">
                <a:noFill/>
                <a:miter lim="800000"/>
                <a:headEnd/>
                <a:tailEnd/>
              </a:ln>
            </p:spPr>
          </p:pic>
          <p:pic>
            <p:nvPicPr>
              <p:cNvPr id="35860" name="Picture 10"/>
              <p:cNvPicPr>
                <a:picLocks noChangeAspect="1" noChangeArrowheads="1"/>
              </p:cNvPicPr>
              <p:nvPr/>
            </p:nvPicPr>
            <p:blipFill>
              <a:blip r:embed="rId2" cstate="print"/>
              <a:srcRect/>
              <a:stretch>
                <a:fillRect/>
              </a:stretch>
            </p:blipFill>
            <p:spPr bwMode="auto">
              <a:xfrm>
                <a:off x="3303" y="2521"/>
                <a:ext cx="1093" cy="826"/>
              </a:xfrm>
              <a:prstGeom prst="rect">
                <a:avLst/>
              </a:prstGeom>
              <a:noFill/>
              <a:ln w="9525">
                <a:noFill/>
                <a:miter lim="800000"/>
                <a:headEnd/>
                <a:tailEnd/>
              </a:ln>
            </p:spPr>
          </p:pic>
          <p:sp>
            <p:nvSpPr>
              <p:cNvPr id="35861" name="Line 11"/>
              <p:cNvSpPr>
                <a:spLocks noChangeShapeType="1"/>
              </p:cNvSpPr>
              <p:nvPr/>
            </p:nvSpPr>
            <p:spPr bwMode="auto">
              <a:xfrm flipH="1">
                <a:off x="1264" y="2336"/>
                <a:ext cx="752"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62" name="Line 12"/>
              <p:cNvSpPr>
                <a:spLocks noChangeShapeType="1"/>
              </p:cNvSpPr>
              <p:nvPr/>
            </p:nvSpPr>
            <p:spPr bwMode="auto">
              <a:xfrm flipH="1" flipV="1">
                <a:off x="2448" y="1472"/>
                <a:ext cx="56" cy="512"/>
              </a:xfrm>
              <a:prstGeom prst="line">
                <a:avLst/>
              </a:prstGeom>
              <a:noFill/>
              <a:ln w="9525">
                <a:solidFill>
                  <a:schemeClr val="tx1"/>
                </a:solidFill>
                <a:round/>
                <a:headEnd/>
                <a:tailEnd type="triangle" w="med" len="med"/>
              </a:ln>
            </p:spPr>
            <p:txBody>
              <a:bodyPr wrap="none" lIns="92075" tIns="46038" rIns="92075" bIns="46038" anchor="ctr">
                <a:spAutoFit/>
              </a:bodyPr>
              <a:lstStyle/>
              <a:p>
                <a:endParaRPr lang="en-US"/>
              </a:p>
            </p:txBody>
          </p:sp>
          <p:sp>
            <p:nvSpPr>
              <p:cNvPr id="35863" name="Line 13"/>
              <p:cNvSpPr>
                <a:spLocks noChangeShapeType="1"/>
              </p:cNvSpPr>
              <p:nvPr/>
            </p:nvSpPr>
            <p:spPr bwMode="auto">
              <a:xfrm flipV="1">
                <a:off x="3000" y="1904"/>
                <a:ext cx="976" cy="3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64" name="Line 14"/>
              <p:cNvSpPr>
                <a:spLocks noChangeShapeType="1"/>
              </p:cNvSpPr>
              <p:nvPr/>
            </p:nvSpPr>
            <p:spPr bwMode="auto">
              <a:xfrm flipV="1">
                <a:off x="4048" y="1928"/>
                <a:ext cx="96" cy="55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65" name="Line 15"/>
              <p:cNvSpPr>
                <a:spLocks noChangeShapeType="1"/>
              </p:cNvSpPr>
              <p:nvPr/>
            </p:nvSpPr>
            <p:spPr bwMode="auto">
              <a:xfrm flipV="1">
                <a:off x="2600" y="3232"/>
                <a:ext cx="872" cy="240"/>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66" name="Line 16"/>
              <p:cNvSpPr>
                <a:spLocks noChangeShapeType="1"/>
              </p:cNvSpPr>
              <p:nvPr/>
            </p:nvSpPr>
            <p:spPr bwMode="auto">
              <a:xfrm flipH="1" flipV="1">
                <a:off x="1056" y="3088"/>
                <a:ext cx="560" cy="344"/>
              </a:xfrm>
              <a:prstGeom prst="line">
                <a:avLst/>
              </a:prstGeom>
              <a:noFill/>
              <a:ln w="38100">
                <a:solidFill>
                  <a:schemeClr val="tx1"/>
                </a:solidFill>
                <a:round/>
                <a:headEnd type="triangle" w="med" len="med"/>
                <a:tailEnd type="triangle" w="med" len="med"/>
              </a:ln>
            </p:spPr>
            <p:txBody>
              <a:bodyPr lIns="92075" tIns="46038" rIns="92075" bIns="46038" anchor="ctr">
                <a:spAutoFit/>
              </a:bodyPr>
              <a:lstStyle/>
              <a:p>
                <a:endParaRPr lang="en-US"/>
              </a:p>
            </p:txBody>
          </p:sp>
          <p:sp>
            <p:nvSpPr>
              <p:cNvPr id="35867" name="Line 17"/>
              <p:cNvSpPr>
                <a:spLocks noChangeShapeType="1"/>
              </p:cNvSpPr>
              <p:nvPr/>
            </p:nvSpPr>
            <p:spPr bwMode="auto">
              <a:xfrm flipV="1">
                <a:off x="1040" y="1408"/>
                <a:ext cx="872" cy="824"/>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68" name="Line 18"/>
              <p:cNvSpPr>
                <a:spLocks noChangeShapeType="1"/>
              </p:cNvSpPr>
              <p:nvPr/>
            </p:nvSpPr>
            <p:spPr bwMode="auto">
              <a:xfrm>
                <a:off x="3072" y="1296"/>
                <a:ext cx="528" cy="19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69" name="Line 19"/>
              <p:cNvSpPr>
                <a:spLocks noChangeShapeType="1"/>
              </p:cNvSpPr>
              <p:nvPr/>
            </p:nvSpPr>
            <p:spPr bwMode="auto">
              <a:xfrm flipV="1">
                <a:off x="2144" y="2712"/>
                <a:ext cx="104" cy="336"/>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70" name="Line 20"/>
              <p:cNvSpPr>
                <a:spLocks noChangeShapeType="1"/>
              </p:cNvSpPr>
              <p:nvPr/>
            </p:nvSpPr>
            <p:spPr bwMode="auto">
              <a:xfrm flipH="1" flipV="1">
                <a:off x="2816" y="2640"/>
                <a:ext cx="584" cy="232"/>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sp>
            <p:nvSpPr>
              <p:cNvPr id="35871" name="Line 21"/>
              <p:cNvSpPr>
                <a:spLocks noChangeShapeType="1"/>
              </p:cNvSpPr>
              <p:nvPr/>
            </p:nvSpPr>
            <p:spPr bwMode="auto">
              <a:xfrm>
                <a:off x="3048" y="1576"/>
                <a:ext cx="752" cy="928"/>
              </a:xfrm>
              <a:prstGeom prst="line">
                <a:avLst/>
              </a:prstGeom>
              <a:noFill/>
              <a:ln w="38100">
                <a:solidFill>
                  <a:schemeClr val="tx1"/>
                </a:solidFill>
                <a:round/>
                <a:headEnd type="triangle" w="med" len="med"/>
                <a:tailEnd type="triangle" w="med" len="med"/>
              </a:ln>
            </p:spPr>
            <p:txBody>
              <a:bodyPr wrap="none" lIns="92075" tIns="46038" rIns="92075" bIns="46038" anchor="ctr">
                <a:spAutoFit/>
              </a:bodyPr>
              <a:lstStyle/>
              <a:p>
                <a:endParaRPr lang="en-US"/>
              </a:p>
            </p:txBody>
          </p:sp>
        </p:grpSp>
        <p:cxnSp>
          <p:nvCxnSpPr>
            <p:cNvPr id="35850" name="Straight Arrow Connector 80"/>
            <p:cNvCxnSpPr>
              <a:cxnSpLocks noChangeShapeType="1"/>
            </p:cNvCxnSpPr>
            <p:nvPr/>
          </p:nvCxnSpPr>
          <p:spPr bwMode="auto">
            <a:xfrm flipV="1">
              <a:off x="1206500" y="2952447"/>
              <a:ext cx="954176" cy="1873553"/>
            </a:xfrm>
            <a:prstGeom prst="straightConnector1">
              <a:avLst/>
            </a:prstGeom>
            <a:noFill/>
            <a:ln w="9525" algn="ctr">
              <a:solidFill>
                <a:schemeClr val="tx1"/>
              </a:solidFill>
              <a:round/>
              <a:headEnd/>
              <a:tailEnd type="arrow" w="med" len="med"/>
            </a:ln>
          </p:spPr>
        </p:cxnSp>
        <p:cxnSp>
          <p:nvCxnSpPr>
            <p:cNvPr id="35851" name="Straight Arrow Connector 82"/>
            <p:cNvCxnSpPr>
              <a:cxnSpLocks noChangeShapeType="1"/>
            </p:cNvCxnSpPr>
            <p:nvPr/>
          </p:nvCxnSpPr>
          <p:spPr bwMode="auto">
            <a:xfrm>
              <a:off x="4157481" y="2236793"/>
              <a:ext cx="1460682" cy="376232"/>
            </a:xfrm>
            <a:prstGeom prst="straightConnector1">
              <a:avLst/>
            </a:prstGeom>
            <a:noFill/>
            <a:ln w="9525" algn="ctr">
              <a:solidFill>
                <a:schemeClr val="tx1"/>
              </a:solidFill>
              <a:round/>
              <a:headEnd/>
              <a:tailEnd type="arrow" w="med" len="med"/>
            </a:ln>
          </p:spPr>
        </p:cxnSp>
        <p:cxnSp>
          <p:nvCxnSpPr>
            <p:cNvPr id="35852" name="Straight Arrow Connector 84"/>
            <p:cNvCxnSpPr>
              <a:cxnSpLocks noChangeShapeType="1"/>
            </p:cNvCxnSpPr>
            <p:nvPr/>
          </p:nvCxnSpPr>
          <p:spPr bwMode="auto">
            <a:xfrm rot="10800000" flipV="1">
              <a:off x="4635500" y="3505200"/>
              <a:ext cx="1244600" cy="368300"/>
            </a:xfrm>
            <a:prstGeom prst="straightConnector1">
              <a:avLst/>
            </a:prstGeom>
            <a:noFill/>
            <a:ln w="9525" algn="ctr">
              <a:solidFill>
                <a:schemeClr val="tx1"/>
              </a:solidFill>
              <a:round/>
              <a:headEnd/>
              <a:tailEnd type="arrow" w="med" len="med"/>
            </a:ln>
          </p:spPr>
        </p:cxnSp>
        <p:cxnSp>
          <p:nvCxnSpPr>
            <p:cNvPr id="35853" name="Straight Arrow Connector 86"/>
            <p:cNvCxnSpPr>
              <a:cxnSpLocks noChangeShapeType="1"/>
            </p:cNvCxnSpPr>
            <p:nvPr/>
          </p:nvCxnSpPr>
          <p:spPr bwMode="auto">
            <a:xfrm>
              <a:off x="3962400" y="2895600"/>
              <a:ext cx="2400300" cy="1562100"/>
            </a:xfrm>
            <a:prstGeom prst="straightConnector1">
              <a:avLst/>
            </a:prstGeom>
            <a:noFill/>
            <a:ln w="9525" algn="ctr">
              <a:solidFill>
                <a:schemeClr val="tx1"/>
              </a:solidFill>
              <a:round/>
              <a:headEnd/>
              <a:tailEnd type="arrow" w="med" len="med"/>
            </a:ln>
          </p:spPr>
        </p:cxnSp>
        <p:cxnSp>
          <p:nvCxnSpPr>
            <p:cNvPr id="35854" name="Straight Arrow Connector 88"/>
            <p:cNvCxnSpPr>
              <a:cxnSpLocks noChangeShapeType="1"/>
            </p:cNvCxnSpPr>
            <p:nvPr/>
          </p:nvCxnSpPr>
          <p:spPr bwMode="auto">
            <a:xfrm rot="16200000" flipV="1">
              <a:off x="7607300" y="3581400"/>
              <a:ext cx="622300" cy="215900"/>
            </a:xfrm>
            <a:prstGeom prst="straightConnector1">
              <a:avLst/>
            </a:prstGeom>
            <a:noFill/>
            <a:ln w="9525" algn="ctr">
              <a:solidFill>
                <a:schemeClr val="tx1"/>
              </a:solidFill>
              <a:round/>
              <a:headEnd/>
              <a:tailEnd type="arrow" w="med" len="med"/>
            </a:ln>
          </p:spPr>
        </p:cxnSp>
        <p:sp>
          <p:nvSpPr>
            <p:cNvPr id="83" name="TextBox 82"/>
            <p:cNvSpPr txBox="1"/>
            <p:nvPr/>
          </p:nvSpPr>
          <p:spPr>
            <a:xfrm>
              <a:off x="4445470" y="5499100"/>
              <a:ext cx="4698530" cy="1034129"/>
            </a:xfrm>
            <a:prstGeom prst="rect">
              <a:avLst/>
            </a:prstGeom>
            <a:noFill/>
          </p:spPr>
          <p:txBody>
            <a:bodyPr wrap="none" rtlCol="0">
              <a:spAutoFit/>
            </a:bodyPr>
            <a:lstStyle/>
            <a:p>
              <a:pPr algn="ctr"/>
              <a:r>
                <a:rPr lang="en-GB" dirty="0"/>
                <a:t>Collective performance will</a:t>
              </a:r>
            </a:p>
            <a:p>
              <a:pPr algn="ctr"/>
              <a:r>
                <a:rPr lang="en-GB" dirty="0"/>
                <a:t>Lead to retention of ‘successful’ </a:t>
              </a:r>
            </a:p>
            <a:p>
              <a:pPr algn="ctr"/>
              <a:r>
                <a:rPr lang="en-GB" dirty="0"/>
                <a:t>Group identities and ethical behaviour </a:t>
              </a:r>
              <a:endParaRPr lang="en-US" dirty="0"/>
            </a:p>
          </p:txBody>
        </p:sp>
        <p:sp>
          <p:nvSpPr>
            <p:cNvPr id="8" name="TextBox 7"/>
            <p:cNvSpPr txBox="1"/>
            <p:nvPr/>
          </p:nvSpPr>
          <p:spPr>
            <a:xfrm>
              <a:off x="2833778" y="814674"/>
              <a:ext cx="2305439" cy="369332"/>
            </a:xfrm>
            <a:prstGeom prst="rect">
              <a:avLst/>
            </a:prstGeom>
            <a:noFill/>
          </p:spPr>
          <p:txBody>
            <a:bodyPr wrap="none" rtlCol="0">
              <a:spAutoFit/>
            </a:bodyPr>
            <a:lstStyle/>
            <a:p>
              <a:r>
                <a:rPr lang="en-GB" dirty="0" err="1"/>
                <a:t>Schumpeterians</a:t>
              </a:r>
              <a:r>
                <a:rPr lang="en-GB" dirty="0"/>
                <a:t>…</a:t>
              </a:r>
            </a:p>
          </p:txBody>
        </p:sp>
        <p:sp>
          <p:nvSpPr>
            <p:cNvPr id="9" name="TextBox 8"/>
            <p:cNvSpPr txBox="1"/>
            <p:nvPr/>
          </p:nvSpPr>
          <p:spPr>
            <a:xfrm>
              <a:off x="622300" y="3889223"/>
              <a:ext cx="1859805" cy="701731"/>
            </a:xfrm>
            <a:prstGeom prst="rect">
              <a:avLst/>
            </a:prstGeom>
            <a:noFill/>
          </p:spPr>
          <p:txBody>
            <a:bodyPr wrap="none" rtlCol="0">
              <a:spAutoFit/>
            </a:bodyPr>
            <a:lstStyle/>
            <a:p>
              <a:r>
                <a:rPr lang="en-GB" dirty="0" err="1"/>
                <a:t>NeoClassical</a:t>
              </a:r>
              <a:endParaRPr lang="en-GB" dirty="0"/>
            </a:p>
            <a:p>
              <a:r>
                <a:rPr lang="en-GB" dirty="0" err="1"/>
                <a:t>Economomists</a:t>
              </a:r>
              <a:endParaRPr lang="en-GB" dirty="0"/>
            </a:p>
          </p:txBody>
        </p:sp>
        <p:sp>
          <p:nvSpPr>
            <p:cNvPr id="10" name="TextBox 9"/>
            <p:cNvSpPr txBox="1"/>
            <p:nvPr/>
          </p:nvSpPr>
          <p:spPr>
            <a:xfrm>
              <a:off x="6840913" y="1373563"/>
              <a:ext cx="1549591" cy="369332"/>
            </a:xfrm>
            <a:prstGeom prst="rect">
              <a:avLst/>
            </a:prstGeom>
            <a:noFill/>
          </p:spPr>
          <p:txBody>
            <a:bodyPr wrap="none" rtlCol="0">
              <a:spAutoFit/>
            </a:bodyPr>
            <a:lstStyle/>
            <a:p>
              <a:r>
                <a:rPr lang="en-GB" dirty="0"/>
                <a:t>Pragmatists</a:t>
              </a:r>
            </a:p>
          </p:txBody>
        </p:sp>
        <p:sp>
          <p:nvSpPr>
            <p:cNvPr id="11" name="TextBox 10"/>
            <p:cNvSpPr txBox="1"/>
            <p:nvPr/>
          </p:nvSpPr>
          <p:spPr>
            <a:xfrm>
              <a:off x="7046999" y="3611564"/>
              <a:ext cx="1667444" cy="369332"/>
            </a:xfrm>
            <a:prstGeom prst="rect">
              <a:avLst/>
            </a:prstGeom>
            <a:noFill/>
          </p:spPr>
          <p:txBody>
            <a:bodyPr wrap="none" rtlCol="0">
              <a:spAutoFit/>
            </a:bodyPr>
            <a:lstStyle/>
            <a:p>
              <a:r>
                <a:rPr lang="en-GB" dirty="0"/>
                <a:t>Flat </a:t>
              </a:r>
              <a:r>
                <a:rPr lang="en-GB" dirty="0" err="1"/>
                <a:t>Earthers</a:t>
              </a:r>
              <a:endParaRPr lang="en-GB" dirty="0"/>
            </a:p>
          </p:txBody>
        </p:sp>
      </p:grpSp>
    </p:spTree>
    <p:extLst>
      <p:ext uri="{BB962C8B-B14F-4D97-AF65-F5344CB8AC3E}">
        <p14:creationId xmlns:p14="http://schemas.microsoft.com/office/powerpoint/2010/main" val="1293190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6200" y="88900"/>
            <a:ext cx="7556679" cy="609600"/>
          </a:xfrm>
        </p:spPr>
        <p:txBody>
          <a:bodyPr/>
          <a:lstStyle/>
          <a:p>
            <a:pPr eaLnBrk="1" hangingPunct="1"/>
            <a:r>
              <a:rPr lang="en-GB" dirty="0"/>
              <a:t>Conclusions: Models are for Learning  not Prediction</a:t>
            </a:r>
          </a:p>
        </p:txBody>
      </p:sp>
      <p:sp>
        <p:nvSpPr>
          <p:cNvPr id="3" name="Content Placeholder 2"/>
          <p:cNvSpPr>
            <a:spLocks noGrp="1"/>
          </p:cNvSpPr>
          <p:nvPr>
            <p:ph idx="1"/>
          </p:nvPr>
        </p:nvSpPr>
        <p:spPr>
          <a:xfrm>
            <a:off x="317679" y="825500"/>
            <a:ext cx="8623300" cy="5600700"/>
          </a:xfrm>
        </p:spPr>
        <p:txBody>
          <a:bodyPr/>
          <a:lstStyle/>
          <a:p>
            <a:pPr eaLnBrk="1" hangingPunct="1"/>
            <a:r>
              <a:rPr lang="en-GB" sz="1800" dirty="0"/>
              <a:t>For better Governance - Develop Models to explore possible Futures. Models can help explore possible Actions and changing circumstances in order to imagine possible futures.</a:t>
            </a:r>
          </a:p>
          <a:p>
            <a:pPr eaLnBrk="1" hangingPunct="1"/>
            <a:endParaRPr lang="en-GB" sz="1800" dirty="0"/>
          </a:p>
          <a:p>
            <a:r>
              <a:rPr lang="en-GB" sz="1800" dirty="0"/>
              <a:t>These Models are not just describing past statistics and events, but with </a:t>
            </a:r>
            <a:r>
              <a:rPr lang="en-GB" sz="1800" dirty="0">
                <a:solidFill>
                  <a:srgbClr val="FF0000"/>
                </a:solidFill>
              </a:rPr>
              <a:t>noise, randomness and interactions </a:t>
            </a:r>
            <a:r>
              <a:rPr lang="en-GB" sz="1800" dirty="0"/>
              <a:t>can tell us things that we </a:t>
            </a:r>
            <a:r>
              <a:rPr lang="en-GB" sz="1800" dirty="0">
                <a:solidFill>
                  <a:srgbClr val="FF0000"/>
                </a:solidFill>
              </a:rPr>
              <a:t>didn’t know </a:t>
            </a:r>
            <a:r>
              <a:rPr lang="en-GB" sz="1800" dirty="0"/>
              <a:t>and </a:t>
            </a:r>
            <a:r>
              <a:rPr lang="en-GB" sz="1800" dirty="0">
                <a:solidFill>
                  <a:srgbClr val="FF0000"/>
                </a:solidFill>
              </a:rPr>
              <a:t>weren’t</a:t>
            </a:r>
            <a:r>
              <a:rPr lang="en-GB" sz="1800" dirty="0"/>
              <a:t> in the data! </a:t>
            </a:r>
          </a:p>
          <a:p>
            <a:endParaRPr lang="en-GB" sz="1800" dirty="0"/>
          </a:p>
          <a:p>
            <a:r>
              <a:rPr lang="en-GB" sz="1800" dirty="0">
                <a:solidFill>
                  <a:srgbClr val="FF0000"/>
                </a:solidFill>
              </a:rPr>
              <a:t>Reflexivity</a:t>
            </a:r>
            <a:r>
              <a:rPr lang="en-GB" sz="1800" dirty="0"/>
              <a:t>: when agents see the </a:t>
            </a:r>
            <a:r>
              <a:rPr lang="en-GB" sz="1800" dirty="0">
                <a:solidFill>
                  <a:srgbClr val="FF0000"/>
                </a:solidFill>
              </a:rPr>
              <a:t>outcomes</a:t>
            </a:r>
            <a:r>
              <a:rPr lang="en-GB" sz="1800" dirty="0"/>
              <a:t> predicted by the model, they may modify their behaviour. This makes the MODEL part of reality, which </a:t>
            </a:r>
            <a:r>
              <a:rPr lang="en-GB" sz="1800" dirty="0">
                <a:solidFill>
                  <a:srgbClr val="FF0000"/>
                </a:solidFill>
              </a:rPr>
              <a:t>INVALIDATES</a:t>
            </a:r>
            <a:r>
              <a:rPr lang="en-GB" sz="1800" dirty="0"/>
              <a:t> it in normal terms. But this is agents and Governors ‘learning’, and might be the aim of such modelling. We could make a Machiavellian version…. </a:t>
            </a:r>
          </a:p>
          <a:p>
            <a:endParaRPr lang="en-GB" sz="1800" dirty="0"/>
          </a:p>
          <a:p>
            <a:pPr eaLnBrk="1" hangingPunct="1"/>
            <a:r>
              <a:rPr lang="en-GB" sz="1800" dirty="0"/>
              <a:t>The model could also </a:t>
            </a:r>
            <a:r>
              <a:rPr lang="en-GB" sz="1800" dirty="0">
                <a:solidFill>
                  <a:srgbClr val="FF0000"/>
                </a:solidFill>
              </a:rPr>
              <a:t>help develop empathy and understanding across a community.</a:t>
            </a:r>
            <a:r>
              <a:rPr lang="en-GB" sz="1800" dirty="0"/>
              <a:t> It could help a</a:t>
            </a:r>
            <a:r>
              <a:rPr lang="en-GB" sz="1800" dirty="0">
                <a:solidFill>
                  <a:srgbClr val="FF0000"/>
                </a:solidFill>
              </a:rPr>
              <a:t> region forge its own sustainability.</a:t>
            </a:r>
            <a:r>
              <a:rPr lang="en-GB" sz="1800" dirty="0"/>
              <a:t>  </a:t>
            </a:r>
          </a:p>
        </p:txBody>
      </p:sp>
      <p:sp>
        <p:nvSpPr>
          <p:cNvPr id="52228"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rgbClr val="FFFFFF"/>
                </a:solidFill>
              </a:rPr>
              <a:t>Page </a:t>
            </a:r>
            <a:fld id="{C4DDFCB8-25DF-424A-BC78-EE508F5ED2BA}" type="slidenum">
              <a:rPr lang="en-GB" smtClean="0">
                <a:solidFill>
                  <a:srgbClr val="FFFFFF"/>
                </a:solidFill>
              </a:rPr>
              <a:pPr>
                <a:spcBef>
                  <a:spcPct val="0"/>
                </a:spcBef>
                <a:buClrTx/>
              </a:pPr>
              <a:t>38</a:t>
            </a:fld>
            <a:endParaRPr lang="en-GB">
              <a:solidFill>
                <a:srgbClr val="FFFFFF"/>
              </a:solidFill>
            </a:endParaRPr>
          </a:p>
        </p:txBody>
      </p:sp>
      <p:sp>
        <p:nvSpPr>
          <p:cNvPr id="52229"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6FAFF183-DB6F-489F-B06C-1FB536A0C47E}" type="datetime3">
              <a:rPr lang="en-GB" smtClean="0">
                <a:solidFill>
                  <a:srgbClr val="FFFFFF"/>
                </a:solidFill>
              </a:rPr>
              <a:pPr>
                <a:spcBef>
                  <a:spcPct val="0"/>
                </a:spcBef>
                <a:buClrTx/>
              </a:pPr>
              <a:t>6 October, 2016</a:t>
            </a:fld>
            <a:endParaRPr lang="en-GB">
              <a:solidFill>
                <a:srgbClr val="FFFFFF"/>
              </a:solidFill>
            </a:endParaRPr>
          </a:p>
        </p:txBody>
      </p:sp>
      <p:sp>
        <p:nvSpPr>
          <p:cNvPr id="52230"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FFFF"/>
                </a:solidFill>
              </a:rPr>
              <a:t>Complex Systems Management Centre</a:t>
            </a:r>
          </a:p>
        </p:txBody>
      </p:sp>
    </p:spTree>
    <p:extLst>
      <p:ext uri="{BB962C8B-B14F-4D97-AF65-F5344CB8AC3E}">
        <p14:creationId xmlns:p14="http://schemas.microsoft.com/office/powerpoint/2010/main" val="1394812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GB" dirty="0"/>
              <a:t>Conclusions 2: Complexity is Life </a:t>
            </a:r>
          </a:p>
        </p:txBody>
      </p:sp>
      <p:sp>
        <p:nvSpPr>
          <p:cNvPr id="3" name="Content Placeholder 2"/>
          <p:cNvSpPr>
            <a:spLocks noGrp="1"/>
          </p:cNvSpPr>
          <p:nvPr>
            <p:ph idx="1"/>
          </p:nvPr>
        </p:nvSpPr>
        <p:spPr>
          <a:xfrm>
            <a:off x="279399" y="698500"/>
            <a:ext cx="8733971" cy="5854700"/>
          </a:xfrm>
        </p:spPr>
        <p:txBody>
          <a:bodyPr/>
          <a:lstStyle/>
          <a:p>
            <a:r>
              <a:rPr lang="en-GB" sz="2200" dirty="0"/>
              <a:t>Each region has its particular history, characteristics and situation. Models can help us understand its past, and may reveal choices and dangers and thereby change the future. In a Complex World - Everything is an experiment!! And we shall need to continue experimenting! </a:t>
            </a:r>
          </a:p>
          <a:p>
            <a:pPr eaLnBrk="1" hangingPunct="1"/>
            <a:endParaRPr lang="en-GB" sz="2200" dirty="0"/>
          </a:p>
          <a:p>
            <a:pPr eaLnBrk="1" hangingPunct="1"/>
            <a:r>
              <a:rPr lang="en-GB" sz="2200" dirty="0">
                <a:solidFill>
                  <a:srgbClr val="FF0000"/>
                </a:solidFill>
              </a:rPr>
              <a:t>Models (interpretive frameworks) do not make predictions.</a:t>
            </a:r>
            <a:r>
              <a:rPr lang="en-GB" sz="2200" dirty="0"/>
              <a:t> They are instruments of </a:t>
            </a:r>
            <a:r>
              <a:rPr lang="en-GB" sz="2200" b="1" dirty="0">
                <a:solidFill>
                  <a:srgbClr val="FF0000"/>
                </a:solidFill>
              </a:rPr>
              <a:t>reflection</a:t>
            </a:r>
            <a:r>
              <a:rPr lang="en-GB" sz="2200" dirty="0"/>
              <a:t>. Increased “credibility” may make evasive action </a:t>
            </a:r>
            <a:r>
              <a:rPr lang="en-GB" sz="2200" dirty="0">
                <a:solidFill>
                  <a:srgbClr val="FF0000"/>
                </a:solidFill>
              </a:rPr>
              <a:t>more</a:t>
            </a:r>
            <a:r>
              <a:rPr lang="en-GB" sz="2200" dirty="0"/>
              <a:t> likely(e.g. climate change, limits to growth). Models are part of ‘politics’. But politics needs to frame the models in an integrated way. </a:t>
            </a:r>
          </a:p>
          <a:p>
            <a:pPr eaLnBrk="1" hangingPunct="1"/>
            <a:endParaRPr lang="en-GB" sz="2200" dirty="0"/>
          </a:p>
          <a:p>
            <a:pPr eaLnBrk="1" hangingPunct="1"/>
            <a:r>
              <a:rPr lang="en-GB" sz="2200" b="1" dirty="0">
                <a:solidFill>
                  <a:srgbClr val="FF0000"/>
                </a:solidFill>
              </a:rPr>
              <a:t>Enhanced understanding and clearer views of possible futures are just part of the Evolving Complex World. </a:t>
            </a:r>
          </a:p>
        </p:txBody>
      </p:sp>
      <p:sp>
        <p:nvSpPr>
          <p:cNvPr id="5325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rgbClr val="FFFFFF"/>
                </a:solidFill>
              </a:rPr>
              <a:t>Page </a:t>
            </a:r>
            <a:fld id="{0A96EC36-B5BA-41C3-AE40-91C3E08A51D6}" type="slidenum">
              <a:rPr lang="en-GB" smtClean="0">
                <a:solidFill>
                  <a:srgbClr val="FFFFFF"/>
                </a:solidFill>
              </a:rPr>
              <a:pPr>
                <a:spcBef>
                  <a:spcPct val="0"/>
                </a:spcBef>
                <a:buClrTx/>
              </a:pPr>
              <a:t>39</a:t>
            </a:fld>
            <a:endParaRPr lang="en-GB">
              <a:solidFill>
                <a:srgbClr val="FFFFFF"/>
              </a:solidFill>
            </a:endParaRPr>
          </a:p>
        </p:txBody>
      </p:sp>
      <p:sp>
        <p:nvSpPr>
          <p:cNvPr id="53253" name="Date Placeholder 4"/>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30A11FEF-FAC4-4CE4-A683-FF7262CF4535}" type="datetime3">
              <a:rPr lang="en-GB" smtClean="0">
                <a:solidFill>
                  <a:srgbClr val="FFFFFF"/>
                </a:solidFill>
              </a:rPr>
              <a:pPr>
                <a:spcBef>
                  <a:spcPct val="0"/>
                </a:spcBef>
                <a:buClrTx/>
              </a:pPr>
              <a:t>6 October, 2016</a:t>
            </a:fld>
            <a:endParaRPr lang="en-GB">
              <a:solidFill>
                <a:srgbClr val="FFFFFF"/>
              </a:solidFill>
            </a:endParaRPr>
          </a:p>
        </p:txBody>
      </p:sp>
      <p:sp>
        <p:nvSpPr>
          <p:cNvPr id="53254" name="Footer Placeholder 5"/>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rgbClr val="FFFFFF"/>
                </a:solidFill>
              </a:rPr>
              <a:t>Complex Systems Management Centre</a:t>
            </a:r>
          </a:p>
        </p:txBody>
      </p:sp>
    </p:spTree>
    <p:extLst>
      <p:ext uri="{BB962C8B-B14F-4D97-AF65-F5344CB8AC3E}">
        <p14:creationId xmlns:p14="http://schemas.microsoft.com/office/powerpoint/2010/main" val="37352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Slide Number Placeholder 4"/>
          <p:cNvSpPr>
            <a:spLocks noGrp="1"/>
          </p:cNvSpPr>
          <p:nvPr>
            <p:ph type="sldNum" sz="quarter" idx="10"/>
          </p:nvPr>
        </p:nvSpPr>
        <p:spPr/>
        <p:txBody>
          <a:bodyPr/>
          <a:lstStyle/>
          <a:p>
            <a:r>
              <a:rPr lang="en-GB"/>
              <a:t>Page </a:t>
            </a:r>
            <a:fld id="{1AEF3979-22CF-4230-9245-1D5DE65EBC6D}" type="slidenum">
              <a:rPr lang="en-GB"/>
              <a:pPr/>
              <a:t>4</a:t>
            </a:fld>
            <a:endParaRPr lang="en-GB"/>
          </a:p>
        </p:txBody>
      </p:sp>
      <p:sp>
        <p:nvSpPr>
          <p:cNvPr id="14" name="Date Placeholder 5"/>
          <p:cNvSpPr>
            <a:spLocks noGrp="1"/>
          </p:cNvSpPr>
          <p:nvPr>
            <p:ph type="dt" sz="half" idx="11"/>
          </p:nvPr>
        </p:nvSpPr>
        <p:spPr/>
        <p:txBody>
          <a:bodyPr/>
          <a:lstStyle/>
          <a:p>
            <a:fld id="{EA1A8742-5EE6-460D-8F36-94B71063CB2A}" type="datetime3">
              <a:rPr lang="en-GB"/>
              <a:pPr/>
              <a:t>6 October, 2016</a:t>
            </a:fld>
            <a:endParaRPr lang="en-GB"/>
          </a:p>
        </p:txBody>
      </p:sp>
      <p:sp>
        <p:nvSpPr>
          <p:cNvPr id="15" name="Footer Placeholder 6"/>
          <p:cNvSpPr>
            <a:spLocks noGrp="1"/>
          </p:cNvSpPr>
          <p:nvPr>
            <p:ph type="ftr" sz="quarter" idx="12"/>
          </p:nvPr>
        </p:nvSpPr>
        <p:spPr/>
        <p:txBody>
          <a:bodyPr/>
          <a:lstStyle/>
          <a:p>
            <a:r>
              <a:rPr lang="en-GB"/>
              <a:t>Complex Systems Management Centre</a:t>
            </a:r>
          </a:p>
        </p:txBody>
      </p:sp>
      <p:sp>
        <p:nvSpPr>
          <p:cNvPr id="836610" name="Rectangle 2"/>
          <p:cNvSpPr>
            <a:spLocks noGrp="1" noChangeArrowheads="1"/>
          </p:cNvSpPr>
          <p:nvPr>
            <p:ph type="title"/>
          </p:nvPr>
        </p:nvSpPr>
        <p:spPr>
          <a:xfrm>
            <a:off x="196850" y="155575"/>
            <a:ext cx="5029200" cy="485775"/>
          </a:xfrm>
        </p:spPr>
        <p:txBody>
          <a:bodyPr/>
          <a:lstStyle/>
          <a:p>
            <a:r>
              <a:rPr lang="en-GB" sz="2800"/>
              <a:t>My youthful illusions!</a:t>
            </a:r>
            <a:r>
              <a:rPr lang="en-GB"/>
              <a:t> </a:t>
            </a:r>
          </a:p>
        </p:txBody>
      </p:sp>
      <p:sp>
        <p:nvSpPr>
          <p:cNvPr id="836611" name="Rectangle 3"/>
          <p:cNvSpPr>
            <a:spLocks noGrp="1" noChangeArrowheads="1"/>
          </p:cNvSpPr>
          <p:nvPr>
            <p:ph type="body" sz="half" idx="1"/>
          </p:nvPr>
        </p:nvSpPr>
        <p:spPr>
          <a:xfrm>
            <a:off x="344488" y="1412875"/>
            <a:ext cx="4681537" cy="4105275"/>
          </a:xfrm>
        </p:spPr>
        <p:txBody>
          <a:bodyPr/>
          <a:lstStyle/>
          <a:p>
            <a:r>
              <a:rPr lang="en-GB" sz="2000"/>
              <a:t>Physics must be right (and me too)</a:t>
            </a:r>
          </a:p>
          <a:p>
            <a:endParaRPr lang="en-GB" sz="2000"/>
          </a:p>
          <a:p>
            <a:r>
              <a:rPr lang="en-GB" sz="2000"/>
              <a:t>A “system” is a set of interacting components, whose behaviour can be predicted providing we can define their behavioural rules, and their interactions</a:t>
            </a:r>
          </a:p>
          <a:p>
            <a:endParaRPr lang="en-GB" sz="2000"/>
          </a:p>
          <a:p>
            <a:r>
              <a:rPr lang="en-GB" sz="2000"/>
              <a:t>All problems can be understood and “solved” if a serious attempt is made to “model” them </a:t>
            </a:r>
          </a:p>
        </p:txBody>
      </p:sp>
      <p:sp>
        <p:nvSpPr>
          <p:cNvPr id="836612" name="Text Box 4"/>
          <p:cNvSpPr txBox="1">
            <a:spLocks noChangeArrowheads="1"/>
          </p:cNvSpPr>
          <p:nvPr/>
        </p:nvSpPr>
        <p:spPr bwMode="auto">
          <a:xfrm>
            <a:off x="450850" y="854075"/>
            <a:ext cx="4259263" cy="366713"/>
          </a:xfrm>
          <a:prstGeom prst="rect">
            <a:avLst/>
          </a:prstGeom>
          <a:noFill/>
          <a:ln w="9525">
            <a:noFill/>
            <a:miter lim="800000"/>
            <a:headEnd/>
            <a:tailEnd/>
          </a:ln>
          <a:effectLst/>
        </p:spPr>
        <p:txBody>
          <a:bodyPr wrap="none" lIns="92075" tIns="46038" rIns="92075" bIns="46038">
            <a:spAutoFit/>
          </a:bodyPr>
          <a:lstStyle/>
          <a:p>
            <a:pPr algn="ctr"/>
            <a:r>
              <a:rPr lang="en-GB">
                <a:solidFill>
                  <a:srgbClr val="FF0000"/>
                </a:solidFill>
              </a:rPr>
              <a:t>My (very reasonable) starting point</a:t>
            </a:r>
          </a:p>
        </p:txBody>
      </p:sp>
      <p:grpSp>
        <p:nvGrpSpPr>
          <p:cNvPr id="2" name="Group 5"/>
          <p:cNvGrpSpPr>
            <a:grpSpLocks/>
          </p:cNvGrpSpPr>
          <p:nvPr/>
        </p:nvGrpSpPr>
        <p:grpSpPr bwMode="auto">
          <a:xfrm>
            <a:off x="4757738" y="1352550"/>
            <a:ext cx="4157662" cy="3795713"/>
            <a:chOff x="2997" y="852"/>
            <a:chExt cx="2619" cy="2391"/>
          </a:xfrm>
        </p:grpSpPr>
        <p:grpSp>
          <p:nvGrpSpPr>
            <p:cNvPr id="3" name="Group 6"/>
            <p:cNvGrpSpPr>
              <a:grpSpLocks/>
            </p:cNvGrpSpPr>
            <p:nvPr/>
          </p:nvGrpSpPr>
          <p:grpSpPr bwMode="auto">
            <a:xfrm>
              <a:off x="2997" y="1076"/>
              <a:ext cx="2619" cy="2167"/>
              <a:chOff x="2997" y="1076"/>
              <a:chExt cx="2619" cy="2167"/>
            </a:xfrm>
          </p:grpSpPr>
          <p:pic>
            <p:nvPicPr>
              <p:cNvPr id="836615" name="Picture 7" descr="j0173958"/>
              <p:cNvPicPr>
                <a:picLocks noChangeAspect="1" noChangeArrowheads="1" noCrop="1"/>
              </p:cNvPicPr>
              <p:nvPr/>
            </p:nvPicPr>
            <p:blipFill>
              <a:blip r:embed="rId2" cstate="print"/>
              <a:srcRect/>
              <a:stretch>
                <a:fillRect/>
              </a:stretch>
            </p:blipFill>
            <p:spPr bwMode="auto">
              <a:xfrm>
                <a:off x="3811" y="1193"/>
                <a:ext cx="1805" cy="1400"/>
              </a:xfrm>
              <a:prstGeom prst="rect">
                <a:avLst/>
              </a:prstGeom>
              <a:noFill/>
              <a:ln/>
              <a:effectLst/>
            </p:spPr>
          </p:pic>
          <p:sp>
            <p:nvSpPr>
              <p:cNvPr id="836616" name="AutoShape 8"/>
              <p:cNvSpPr>
                <a:spLocks noChangeArrowheads="1"/>
              </p:cNvSpPr>
              <p:nvPr/>
            </p:nvSpPr>
            <p:spPr bwMode="auto">
              <a:xfrm>
                <a:off x="3368" y="1312"/>
                <a:ext cx="520" cy="232"/>
              </a:xfrm>
              <a:prstGeom prst="rightArrow">
                <a:avLst>
                  <a:gd name="adj1" fmla="val 50000"/>
                  <a:gd name="adj2" fmla="val 56034"/>
                </a:avLst>
              </a:prstGeom>
              <a:solidFill>
                <a:srgbClr val="99CCFF"/>
              </a:solidFill>
              <a:ln w="9525">
                <a:solidFill>
                  <a:schemeClr val="tx1"/>
                </a:solidFill>
                <a:miter lim="800000"/>
                <a:headEnd/>
                <a:tailEnd/>
              </a:ln>
              <a:effectLst/>
            </p:spPr>
            <p:txBody>
              <a:bodyPr wrap="none" lIns="92075" tIns="46038" rIns="92075" bIns="46038" anchor="ctr">
                <a:spAutoFit/>
              </a:bodyPr>
              <a:lstStyle/>
              <a:p>
                <a:endParaRPr lang="en-GB"/>
              </a:p>
            </p:txBody>
          </p:sp>
          <p:sp>
            <p:nvSpPr>
              <p:cNvPr id="836617" name="AutoShape 9"/>
              <p:cNvSpPr>
                <a:spLocks noChangeArrowheads="1"/>
              </p:cNvSpPr>
              <p:nvPr/>
            </p:nvSpPr>
            <p:spPr bwMode="auto">
              <a:xfrm>
                <a:off x="4968" y="2360"/>
                <a:ext cx="272" cy="696"/>
              </a:xfrm>
              <a:prstGeom prst="downArrow">
                <a:avLst>
                  <a:gd name="adj1" fmla="val 50000"/>
                  <a:gd name="adj2" fmla="val 63971"/>
                </a:avLst>
              </a:prstGeom>
              <a:solidFill>
                <a:srgbClr val="99CCFF"/>
              </a:solidFill>
              <a:ln w="9525">
                <a:solidFill>
                  <a:schemeClr val="tx1"/>
                </a:solidFill>
                <a:miter lim="800000"/>
                <a:headEnd/>
                <a:tailEnd/>
              </a:ln>
              <a:effectLst/>
            </p:spPr>
            <p:txBody>
              <a:bodyPr wrap="none" lIns="92075" tIns="46038" rIns="92075" bIns="46038" anchor="ctr">
                <a:spAutoFit/>
              </a:bodyPr>
              <a:lstStyle/>
              <a:p>
                <a:endParaRPr lang="en-GB"/>
              </a:p>
            </p:txBody>
          </p:sp>
          <p:sp>
            <p:nvSpPr>
              <p:cNvPr id="836618" name="Text Box 10"/>
              <p:cNvSpPr txBox="1">
                <a:spLocks noChangeArrowheads="1"/>
              </p:cNvSpPr>
              <p:nvPr/>
            </p:nvSpPr>
            <p:spPr bwMode="auto">
              <a:xfrm>
                <a:off x="2997" y="1076"/>
                <a:ext cx="506" cy="231"/>
              </a:xfrm>
              <a:prstGeom prst="rect">
                <a:avLst/>
              </a:prstGeom>
              <a:noFill/>
              <a:ln w="9525">
                <a:noFill/>
                <a:miter lim="800000"/>
                <a:headEnd/>
                <a:tailEnd/>
              </a:ln>
              <a:effectLst/>
            </p:spPr>
            <p:txBody>
              <a:bodyPr wrap="none" lIns="92075" tIns="46038" rIns="92075" bIns="46038">
                <a:spAutoFit/>
              </a:bodyPr>
              <a:lstStyle/>
              <a:p>
                <a:pPr algn="ctr"/>
                <a:r>
                  <a:rPr lang="en-GB"/>
                  <a:t>Input</a:t>
                </a:r>
              </a:p>
            </p:txBody>
          </p:sp>
          <p:sp>
            <p:nvSpPr>
              <p:cNvPr id="836619" name="Text Box 11"/>
              <p:cNvSpPr txBox="1">
                <a:spLocks noChangeArrowheads="1"/>
              </p:cNvSpPr>
              <p:nvPr/>
            </p:nvSpPr>
            <p:spPr bwMode="auto">
              <a:xfrm>
                <a:off x="4743" y="3012"/>
                <a:ext cx="615" cy="231"/>
              </a:xfrm>
              <a:prstGeom prst="rect">
                <a:avLst/>
              </a:prstGeom>
              <a:noFill/>
              <a:ln w="9525">
                <a:noFill/>
                <a:miter lim="800000"/>
                <a:headEnd/>
                <a:tailEnd/>
              </a:ln>
              <a:effectLst/>
            </p:spPr>
            <p:txBody>
              <a:bodyPr wrap="none" lIns="92075" tIns="46038" rIns="92075" bIns="46038">
                <a:spAutoFit/>
              </a:bodyPr>
              <a:lstStyle/>
              <a:p>
                <a:pPr algn="ctr"/>
                <a:r>
                  <a:rPr lang="en-GB"/>
                  <a:t>Output</a:t>
                </a:r>
              </a:p>
            </p:txBody>
          </p:sp>
        </p:grpSp>
        <p:sp>
          <p:nvSpPr>
            <p:cNvPr id="836620" name="Text Box 12"/>
            <p:cNvSpPr txBox="1">
              <a:spLocks noChangeArrowheads="1"/>
            </p:cNvSpPr>
            <p:nvPr/>
          </p:nvSpPr>
          <p:spPr bwMode="auto">
            <a:xfrm>
              <a:off x="3601" y="852"/>
              <a:ext cx="1611" cy="231"/>
            </a:xfrm>
            <a:prstGeom prst="rect">
              <a:avLst/>
            </a:prstGeom>
            <a:noFill/>
            <a:ln w="9525">
              <a:noFill/>
              <a:miter lim="800000"/>
              <a:headEnd/>
              <a:tailEnd/>
            </a:ln>
            <a:effectLst/>
          </p:spPr>
          <p:txBody>
            <a:bodyPr wrap="none" lIns="92075" tIns="46038" rIns="92075" bIns="46038">
              <a:spAutoFit/>
            </a:bodyPr>
            <a:lstStyle/>
            <a:p>
              <a:pPr algn="ctr"/>
              <a:r>
                <a:rPr lang="en-GB">
                  <a:solidFill>
                    <a:srgbClr val="FF0000"/>
                  </a:solidFill>
                </a:rPr>
                <a:t>And life is therefore:</a:t>
              </a:r>
            </a:p>
          </p:txBody>
        </p:sp>
      </p:grpSp>
      <p:sp>
        <p:nvSpPr>
          <p:cNvPr id="4" name="TextBox 3"/>
          <p:cNvSpPr txBox="1"/>
          <p:nvPr/>
        </p:nvSpPr>
        <p:spPr>
          <a:xfrm>
            <a:off x="4030134" y="5481581"/>
            <a:ext cx="4809066" cy="646331"/>
          </a:xfrm>
          <a:prstGeom prst="rect">
            <a:avLst/>
          </a:prstGeom>
          <a:noFill/>
        </p:spPr>
        <p:txBody>
          <a:bodyPr wrap="square" rtlCol="0">
            <a:spAutoFit/>
          </a:bodyPr>
          <a:lstStyle/>
          <a:p>
            <a:r>
              <a:rPr lang="en-GB" dirty="0"/>
              <a:t>No ‘progress’, learning or HUMANITY – neither fear, greed nor love!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6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6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66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11" grpId="0" build="p" autoUpdateAnimBg="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17863" y="76200"/>
            <a:ext cx="7086600" cy="609600"/>
          </a:xfrm>
        </p:spPr>
        <p:txBody>
          <a:bodyPr/>
          <a:lstStyle/>
          <a:p>
            <a:pPr eaLnBrk="1" hangingPunct="1"/>
            <a:r>
              <a:rPr lang="en-GB" dirty="0"/>
              <a:t>Some Great Books!!!</a:t>
            </a:r>
          </a:p>
        </p:txBody>
      </p:sp>
      <p:sp>
        <p:nvSpPr>
          <p:cNvPr id="54275"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a:solidFill>
                  <a:schemeClr val="bg1"/>
                </a:solidFill>
              </a:rPr>
              <a:t>Page </a:t>
            </a:r>
            <a:fld id="{A1638C8D-DED1-41BE-AD80-BE4564B05487}" type="slidenum">
              <a:rPr lang="en-GB" smtClean="0">
                <a:solidFill>
                  <a:schemeClr val="bg1"/>
                </a:solidFill>
              </a:rPr>
              <a:pPr>
                <a:spcBef>
                  <a:spcPct val="0"/>
                </a:spcBef>
                <a:buClrTx/>
              </a:pPr>
              <a:t>40</a:t>
            </a:fld>
            <a:endParaRPr lang="en-GB">
              <a:solidFill>
                <a:schemeClr val="bg1"/>
              </a:solidFill>
            </a:endParaRPr>
          </a:p>
        </p:txBody>
      </p:sp>
      <p:sp>
        <p:nvSpPr>
          <p:cNvPr id="54276"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7D9AC55B-9228-4C15-857A-CABF074804E0}" type="datetime3">
              <a:rPr lang="en-GB" smtClean="0">
                <a:solidFill>
                  <a:schemeClr val="bg1"/>
                </a:solidFill>
              </a:rPr>
              <a:pPr>
                <a:spcBef>
                  <a:spcPct val="0"/>
                </a:spcBef>
                <a:buClrTx/>
              </a:pPr>
              <a:t>6 October, 2016</a:t>
            </a:fld>
            <a:endParaRPr lang="en-GB">
              <a:solidFill>
                <a:schemeClr val="bg1"/>
              </a:solidFill>
            </a:endParaRPr>
          </a:p>
        </p:txBody>
      </p:sp>
      <p:sp>
        <p:nvSpPr>
          <p:cNvPr id="54277"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a:solidFill>
                  <a:schemeClr val="bg1"/>
                </a:solidFill>
              </a:rPr>
              <a:t>Complex Systems Management Centre</a:t>
            </a:r>
          </a:p>
        </p:txBody>
      </p:sp>
      <p:pic>
        <p:nvPicPr>
          <p:cNvPr id="542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54" y="833942"/>
            <a:ext cx="5252341" cy="5536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182300" y="792134"/>
            <a:ext cx="1820755" cy="2310141"/>
          </a:xfrm>
          <a:prstGeom prst="rect">
            <a:avLst/>
          </a:prstGeom>
          <a:noFill/>
          <a:ln>
            <a:solidFill>
              <a:schemeClr val="tx1"/>
            </a:solidFill>
            <a:miter lim="800000"/>
            <a:headEnd/>
            <a:tailEnd/>
          </a:ln>
        </p:spPr>
      </p:pic>
      <p:sp>
        <p:nvSpPr>
          <p:cNvPr id="2" name="TextBox 1"/>
          <p:cNvSpPr txBox="1"/>
          <p:nvPr/>
        </p:nvSpPr>
        <p:spPr>
          <a:xfrm>
            <a:off x="5910642" y="1709531"/>
            <a:ext cx="2961516" cy="701731"/>
          </a:xfrm>
          <a:prstGeom prst="rect">
            <a:avLst/>
          </a:prstGeom>
          <a:solidFill>
            <a:srgbClr val="FFFF00"/>
          </a:solidFill>
          <a:ln>
            <a:solidFill>
              <a:schemeClr val="tx1"/>
            </a:solidFill>
          </a:ln>
        </p:spPr>
        <p:txBody>
          <a:bodyPr wrap="none" rtlCol="0">
            <a:spAutoFit/>
          </a:bodyPr>
          <a:lstStyle/>
          <a:p>
            <a:r>
              <a:rPr lang="en-GB" dirty="0"/>
              <a:t>Emergence: Complexity</a:t>
            </a:r>
          </a:p>
          <a:p>
            <a:pPr algn="ctr"/>
            <a:r>
              <a:rPr lang="en-GB" dirty="0"/>
              <a:t> and Organization</a:t>
            </a:r>
          </a:p>
        </p:txBody>
      </p:sp>
      <p:grpSp>
        <p:nvGrpSpPr>
          <p:cNvPr id="9" name="Group 8"/>
          <p:cNvGrpSpPr>
            <a:grpSpLocks/>
          </p:cNvGrpSpPr>
          <p:nvPr/>
        </p:nvGrpSpPr>
        <p:grpSpPr bwMode="auto">
          <a:xfrm>
            <a:off x="5891377" y="3363011"/>
            <a:ext cx="2547227" cy="3105547"/>
            <a:chOff x="7086600" y="900708"/>
            <a:chExt cx="2029815" cy="2634139"/>
          </a:xfrm>
        </p:grpSpPr>
        <p:pic>
          <p:nvPicPr>
            <p:cNvPr id="10" name="Picture 5" descr="PMAboo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4376" y="900708"/>
              <a:ext cx="1435101" cy="207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7086600" y="2950373"/>
              <a:ext cx="2029815" cy="58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00000"/>
                  </a:solidFill>
                </a:rPr>
                <a:t>ISBN : 0-203-99001-3</a:t>
              </a:r>
            </a:p>
            <a:p>
              <a:pPr algn="ctr"/>
              <a:r>
                <a:rPr lang="en-US" sz="1100" dirty="0">
                  <a:solidFill>
                    <a:srgbClr val="000000"/>
                  </a:solidFill>
                </a:rPr>
                <a:t>ISBN </a:t>
              </a:r>
              <a:r>
                <a:rPr lang="en-GB" sz="1100" dirty="0">
                  <a:solidFill>
                    <a:srgbClr val="000000"/>
                  </a:solidFill>
                </a:rPr>
                <a:t>90-5699-071-3 </a:t>
              </a:r>
              <a:r>
                <a:rPr lang="en-US" sz="1200" b="1" dirty="0">
                  <a:solidFill>
                    <a:srgbClr val="FF0000"/>
                  </a:solidFill>
                </a:rPr>
                <a:t>Great Read!</a:t>
              </a:r>
            </a:p>
          </p:txBody>
        </p:sp>
      </p:grpSp>
    </p:spTree>
    <p:extLst>
      <p:ext uri="{BB962C8B-B14F-4D97-AF65-F5344CB8AC3E}">
        <p14:creationId xmlns:p14="http://schemas.microsoft.com/office/powerpoint/2010/main" val="4034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Recent Books:</a:t>
            </a:r>
          </a:p>
        </p:txBody>
      </p:sp>
      <p:sp>
        <p:nvSpPr>
          <p:cNvPr id="3" name="Slide Number Placeholder 2"/>
          <p:cNvSpPr>
            <a:spLocks noGrp="1"/>
          </p:cNvSpPr>
          <p:nvPr>
            <p:ph type="sldNum" sz="quarter" idx="10"/>
          </p:nvPr>
        </p:nvSpPr>
        <p:spPr/>
        <p:txBody>
          <a:bodyPr/>
          <a:lstStyle/>
          <a:p>
            <a:r>
              <a:rPr lang="en-GB">
                <a:solidFill>
                  <a:srgbClr val="FFFFFF"/>
                </a:solidFill>
              </a:rPr>
              <a:t>Page </a:t>
            </a:r>
            <a:fld id="{ECCC626C-FD4A-4480-9E0C-2DD42CE0D6CF}" type="slidenum">
              <a:rPr lang="en-GB" smtClean="0">
                <a:solidFill>
                  <a:srgbClr val="FFFFFF"/>
                </a:solidFill>
              </a:rPr>
              <a:pPr/>
              <a:t>41</a:t>
            </a:fld>
            <a:endParaRPr lang="en-GB">
              <a:solidFill>
                <a:srgbClr val="FFFFFF"/>
              </a:solidFill>
            </a:endParaRPr>
          </a:p>
        </p:txBody>
      </p:sp>
      <p:sp>
        <p:nvSpPr>
          <p:cNvPr id="4" name="Date Placeholder 3"/>
          <p:cNvSpPr>
            <a:spLocks noGrp="1"/>
          </p:cNvSpPr>
          <p:nvPr>
            <p:ph type="dt" sz="half" idx="11"/>
          </p:nvPr>
        </p:nvSpPr>
        <p:spPr/>
        <p:txBody>
          <a:bodyPr/>
          <a:lstStyle/>
          <a:p>
            <a:fld id="{1AAF9747-8BAD-43EB-90F7-3FEC11E292EE}" type="datetime3">
              <a:rPr lang="en-GB" smtClean="0">
                <a:solidFill>
                  <a:srgbClr val="FFFFFF"/>
                </a:solidFill>
              </a:rPr>
              <a:pPr/>
              <a:t>6 October, 2016</a:t>
            </a:fld>
            <a:endParaRPr lang="en-GB">
              <a:solidFill>
                <a:srgbClr val="FFFFFF"/>
              </a:solidFill>
            </a:endParaRPr>
          </a:p>
        </p:txBody>
      </p:sp>
      <p:sp>
        <p:nvSpPr>
          <p:cNvPr id="5" name="Footer Placeholder 4"/>
          <p:cNvSpPr>
            <a:spLocks noGrp="1"/>
          </p:cNvSpPr>
          <p:nvPr>
            <p:ph type="ftr" sz="quarter" idx="12"/>
          </p:nvPr>
        </p:nvSpPr>
        <p:spPr/>
        <p:txBody>
          <a:bodyPr/>
          <a:lstStyle/>
          <a:p>
            <a:r>
              <a:rPr lang="en-GB">
                <a:solidFill>
                  <a:srgbClr val="FFFFFF"/>
                </a:solidFill>
              </a:rPr>
              <a:t>Complex Systems Management Centre</a:t>
            </a:r>
          </a:p>
        </p:txBody>
      </p:sp>
      <p:sp>
        <p:nvSpPr>
          <p:cNvPr id="6" name="TextBox 5"/>
          <p:cNvSpPr txBox="1"/>
          <p:nvPr/>
        </p:nvSpPr>
        <p:spPr>
          <a:xfrm>
            <a:off x="4373880" y="3644067"/>
            <a:ext cx="4524365" cy="1865126"/>
          </a:xfrm>
          <a:prstGeom prst="rect">
            <a:avLst/>
          </a:prstGeom>
          <a:noFill/>
        </p:spPr>
        <p:txBody>
          <a:bodyPr wrap="square" rtlCol="0">
            <a:spAutoFit/>
          </a:bodyPr>
          <a:lstStyle/>
          <a:p>
            <a:pPr algn="ctr"/>
            <a:r>
              <a:rPr lang="en-GB" dirty="0">
                <a:solidFill>
                  <a:srgbClr val="000000"/>
                </a:solidFill>
              </a:rPr>
              <a:t>Emergent Publications</a:t>
            </a:r>
          </a:p>
          <a:p>
            <a:pPr algn="ctr"/>
            <a:r>
              <a:rPr lang="en-GB" dirty="0">
                <a:solidFill>
                  <a:srgbClr val="000000"/>
                </a:solidFill>
              </a:rPr>
              <a:t>ISBN 978-1-938158-13-1</a:t>
            </a:r>
          </a:p>
          <a:p>
            <a:pPr algn="ctr"/>
            <a:r>
              <a:rPr lang="en-GB" dirty="0">
                <a:solidFill>
                  <a:srgbClr val="000000"/>
                </a:solidFill>
              </a:rPr>
              <a:t>An interesting collection of very diverse papers written by some of the friends who have worked with me over the years.</a:t>
            </a:r>
            <a:endParaRPr lang="en-GB" sz="1200" dirty="0">
              <a:solidFill>
                <a:srgbClr val="000000"/>
              </a:solidFill>
            </a:endParaRPr>
          </a:p>
        </p:txBody>
      </p:sp>
      <p:sp>
        <p:nvSpPr>
          <p:cNvPr id="7" name="Rectangle 6"/>
          <p:cNvSpPr/>
          <p:nvPr/>
        </p:nvSpPr>
        <p:spPr>
          <a:xfrm>
            <a:off x="4572000" y="5534186"/>
            <a:ext cx="4572000" cy="923330"/>
          </a:xfrm>
          <a:prstGeom prst="rect">
            <a:avLst/>
          </a:prstGeom>
        </p:spPr>
        <p:txBody>
          <a:bodyPr>
            <a:spAutoFit/>
          </a:bodyPr>
          <a:lstStyle/>
          <a:p>
            <a:pPr algn="ctr"/>
            <a:r>
              <a:rPr lang="en-GB" dirty="0">
                <a:solidFill>
                  <a:srgbClr val="000000"/>
                </a:solidFill>
              </a:rPr>
              <a:t>http://www.amazon.com/The-Social-Face-Complexity-Science/dp/193815813X</a:t>
            </a:r>
          </a:p>
        </p:txBody>
      </p:sp>
      <p:pic>
        <p:nvPicPr>
          <p:cNvPr id="77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529" y="778252"/>
            <a:ext cx="1963737"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770905"/>
            <a:ext cx="5295809" cy="1126462"/>
          </a:xfrm>
          <a:prstGeom prst="rect">
            <a:avLst/>
          </a:prstGeom>
          <a:noFill/>
        </p:spPr>
        <p:txBody>
          <a:bodyPr wrap="none" rtlCol="0">
            <a:spAutoFit/>
          </a:bodyPr>
          <a:lstStyle/>
          <a:p>
            <a:pPr algn="ctr"/>
            <a:r>
              <a:rPr lang="en-GB" sz="2400" b="1" dirty="0">
                <a:solidFill>
                  <a:srgbClr val="FF0000"/>
                </a:solidFill>
              </a:rPr>
              <a:t>And Now!!!!</a:t>
            </a:r>
          </a:p>
          <a:p>
            <a:pPr algn="ctr"/>
            <a:r>
              <a:rPr lang="en-GB" b="1" dirty="0"/>
              <a:t>Embracing Complexity</a:t>
            </a:r>
            <a:r>
              <a:rPr lang="en-GB" dirty="0"/>
              <a:t>: OUP, </a:t>
            </a:r>
          </a:p>
          <a:p>
            <a:pPr algn="ctr"/>
            <a:r>
              <a:rPr lang="en-GB" dirty="0"/>
              <a:t>Jean Boulton, Peter Allen and Cliff Bowman </a:t>
            </a:r>
          </a:p>
        </p:txBody>
      </p:sp>
      <p:pic>
        <p:nvPicPr>
          <p:cNvPr id="12" name="Picture 11"/>
          <p:cNvPicPr>
            <a:picLocks noChangeAspect="1"/>
          </p:cNvPicPr>
          <p:nvPr/>
        </p:nvPicPr>
        <p:blipFill>
          <a:blip r:embed="rId3"/>
          <a:stretch>
            <a:fillRect/>
          </a:stretch>
        </p:blipFill>
        <p:spPr>
          <a:xfrm>
            <a:off x="777111" y="2130468"/>
            <a:ext cx="2966456" cy="3865383"/>
          </a:xfrm>
          <a:prstGeom prst="rect">
            <a:avLst/>
          </a:prstGeom>
        </p:spPr>
      </p:pic>
    </p:spTree>
    <p:extLst>
      <p:ext uri="{BB962C8B-B14F-4D97-AF65-F5344CB8AC3E}">
        <p14:creationId xmlns:p14="http://schemas.microsoft.com/office/powerpoint/2010/main" val="295414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GB" altLang="en-US"/>
              <a:t>Page </a:t>
            </a:r>
            <a:fld id="{5769D07D-3084-49C3-85E5-EC0D6E37E4DA}" type="slidenum">
              <a:rPr lang="en-GB" altLang="en-US"/>
              <a:pPr/>
              <a:t>5</a:t>
            </a:fld>
            <a:endParaRPr lang="en-GB" altLang="en-US"/>
          </a:p>
        </p:txBody>
      </p:sp>
      <p:sp>
        <p:nvSpPr>
          <p:cNvPr id="5" name="Date Placeholder 4"/>
          <p:cNvSpPr>
            <a:spLocks noGrp="1"/>
          </p:cNvSpPr>
          <p:nvPr>
            <p:ph type="dt" sz="half" idx="11"/>
          </p:nvPr>
        </p:nvSpPr>
        <p:spPr/>
        <p:txBody>
          <a:bodyPr/>
          <a:lstStyle/>
          <a:p>
            <a:fld id="{01B957C6-13AC-4776-91B7-AA4A3C2AE4C9}" type="datetime3">
              <a:rPr lang="en-GB" altLang="en-US"/>
              <a:pPr/>
              <a:t>6 October, 2016</a:t>
            </a:fld>
            <a:endParaRPr lang="en-GB" altLang="en-US"/>
          </a:p>
        </p:txBody>
      </p:sp>
      <p:sp>
        <p:nvSpPr>
          <p:cNvPr id="6" name="Footer Placeholder 5"/>
          <p:cNvSpPr>
            <a:spLocks noGrp="1"/>
          </p:cNvSpPr>
          <p:nvPr>
            <p:ph type="ftr" sz="quarter" idx="12"/>
          </p:nvPr>
        </p:nvSpPr>
        <p:spPr/>
        <p:txBody>
          <a:bodyPr/>
          <a:lstStyle/>
          <a:p>
            <a:r>
              <a:rPr lang="en-GB" altLang="en-US"/>
              <a:t>Complex Systems Management Centre</a:t>
            </a:r>
          </a:p>
        </p:txBody>
      </p:sp>
      <p:sp>
        <p:nvSpPr>
          <p:cNvPr id="436226" name="Rectangle 2"/>
          <p:cNvSpPr>
            <a:spLocks noGrp="1" noChangeArrowheads="1"/>
          </p:cNvSpPr>
          <p:nvPr>
            <p:ph type="title"/>
          </p:nvPr>
        </p:nvSpPr>
        <p:spPr>
          <a:xfrm>
            <a:off x="0" y="0"/>
            <a:ext cx="7378700" cy="787400"/>
          </a:xfrm>
        </p:spPr>
        <p:txBody>
          <a:bodyPr/>
          <a:lstStyle/>
          <a:p>
            <a:pPr algn="ctr"/>
            <a:r>
              <a:rPr lang="en-US" altLang="en-US" sz="2800"/>
              <a:t>Our mechanistic model is WRONG!</a:t>
            </a:r>
          </a:p>
        </p:txBody>
      </p:sp>
      <p:sp>
        <p:nvSpPr>
          <p:cNvPr id="436227" name="Rectangle 3"/>
          <p:cNvSpPr>
            <a:spLocks noGrp="1" noChangeArrowheads="1"/>
          </p:cNvSpPr>
          <p:nvPr>
            <p:ph type="body" idx="1"/>
          </p:nvPr>
        </p:nvSpPr>
        <p:spPr>
          <a:xfrm>
            <a:off x="292100" y="1117600"/>
            <a:ext cx="8534400" cy="5245100"/>
          </a:xfrm>
        </p:spPr>
        <p:txBody>
          <a:bodyPr/>
          <a:lstStyle/>
          <a:p>
            <a:r>
              <a:rPr lang="en-US" altLang="en-US" sz="2000" dirty="0"/>
              <a:t>Our MODEL is a simplified </a:t>
            </a:r>
            <a:r>
              <a:rPr lang="en-US" altLang="en-US" sz="2000" dirty="0">
                <a:solidFill>
                  <a:srgbClr val="FF0000"/>
                </a:solidFill>
              </a:rPr>
              <a:t>description</a:t>
            </a:r>
            <a:r>
              <a:rPr lang="en-US" altLang="en-US" sz="2000" dirty="0"/>
              <a:t> of reality. We have made </a:t>
            </a:r>
            <a:r>
              <a:rPr lang="en-US" altLang="en-US" sz="2000" dirty="0">
                <a:solidFill>
                  <a:srgbClr val="FF0000"/>
                </a:solidFill>
              </a:rPr>
              <a:t>simplifying assumptions</a:t>
            </a:r>
            <a:r>
              <a:rPr lang="en-US" altLang="en-US" sz="2000" b="1" dirty="0"/>
              <a:t>. </a:t>
            </a:r>
            <a:r>
              <a:rPr lang="en-US" altLang="en-US" sz="2000" dirty="0"/>
              <a:t>Our model is only the dynamics of average types of element interacting through average processes.</a:t>
            </a:r>
          </a:p>
          <a:p>
            <a:endParaRPr lang="en-US" altLang="en-US" sz="2000" dirty="0"/>
          </a:p>
          <a:p>
            <a:r>
              <a:rPr lang="en-US" altLang="en-US" sz="2000" dirty="0"/>
              <a:t>Fluctuations of density and parameters may lead to </a:t>
            </a:r>
            <a:r>
              <a:rPr lang="en-US" altLang="en-US" sz="2000" dirty="0">
                <a:solidFill>
                  <a:srgbClr val="FF0000"/>
                </a:solidFill>
              </a:rPr>
              <a:t>self-organizing spatial and temporal structures</a:t>
            </a:r>
          </a:p>
          <a:p>
            <a:endParaRPr lang="en-US" altLang="en-US" sz="2000" dirty="0"/>
          </a:p>
          <a:p>
            <a:r>
              <a:rPr lang="en-US" altLang="en-US" sz="2000" dirty="0"/>
              <a:t>BUT </a:t>
            </a:r>
            <a:r>
              <a:rPr lang="en-US" altLang="en-US" sz="2000" dirty="0">
                <a:solidFill>
                  <a:srgbClr val="FF0000"/>
                </a:solidFill>
              </a:rPr>
              <a:t>micro-diversity</a:t>
            </a:r>
            <a:r>
              <a:rPr lang="en-US" altLang="en-US" sz="2000" dirty="0"/>
              <a:t> gives </a:t>
            </a:r>
            <a:r>
              <a:rPr lang="en-US" altLang="en-US" sz="2000" dirty="0">
                <a:solidFill>
                  <a:srgbClr val="FF0000"/>
                </a:solidFill>
              </a:rPr>
              <a:t>adaptive self-restoring capacities</a:t>
            </a:r>
            <a:r>
              <a:rPr lang="en-US" altLang="en-US" sz="2000" dirty="0"/>
              <a:t> to each population, as any decline takes out the “vulnerable” leaving the less vulnerable </a:t>
            </a:r>
          </a:p>
          <a:p>
            <a:endParaRPr lang="en-US" altLang="en-US" sz="2000" dirty="0"/>
          </a:p>
          <a:p>
            <a:r>
              <a:rPr lang="en-US" altLang="en-US" sz="2000" dirty="0"/>
              <a:t>Any ecology is made up of populations whose micro-diversity deals with changes from other populations or the environment. </a:t>
            </a:r>
            <a:r>
              <a:rPr lang="en-US" altLang="en-US" sz="2000" dirty="0">
                <a:solidFill>
                  <a:srgbClr val="FF0000"/>
                </a:solidFill>
              </a:rPr>
              <a:t>But we cannot know ahead of time WHAT micro-diversity we will need!</a:t>
            </a:r>
            <a:r>
              <a:rPr lang="en-US" altLang="en-US" sz="2000" dirty="0"/>
              <a:t> </a:t>
            </a:r>
          </a:p>
        </p:txBody>
      </p:sp>
      <p:sp>
        <p:nvSpPr>
          <p:cNvPr id="2" name="TextBox 1"/>
          <p:cNvSpPr txBox="1"/>
          <p:nvPr/>
        </p:nvSpPr>
        <p:spPr>
          <a:xfrm>
            <a:off x="4735689" y="805934"/>
            <a:ext cx="1112805" cy="369332"/>
          </a:xfrm>
          <a:prstGeom prst="rect">
            <a:avLst/>
          </a:prstGeom>
          <a:solidFill>
            <a:srgbClr val="00B0F0"/>
          </a:solidFill>
          <a:ln>
            <a:solidFill>
              <a:srgbClr val="0070C0"/>
            </a:solidFill>
          </a:ln>
        </p:spPr>
        <p:txBody>
          <a:bodyPr wrap="none" rtlCol="0">
            <a:spAutoFit/>
          </a:bodyPr>
          <a:lstStyle/>
          <a:p>
            <a:r>
              <a:rPr lang="en-GB" dirty="0"/>
              <a:t>Shock 1</a:t>
            </a:r>
          </a:p>
        </p:txBody>
      </p:sp>
    </p:spTree>
    <p:extLst>
      <p:ext uri="{BB962C8B-B14F-4D97-AF65-F5344CB8AC3E}">
        <p14:creationId xmlns:p14="http://schemas.microsoft.com/office/powerpoint/2010/main" val="3235095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6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62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6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27313" y="765175"/>
            <a:ext cx="32448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lang="en-US" sz="2000" dirty="0">
                <a:solidFill>
                  <a:srgbClr val="000000"/>
                </a:solidFill>
                <a:latin typeface="Helve-WP"/>
              </a:rPr>
              <a:t>Successive Assumptions</a:t>
            </a:r>
          </a:p>
        </p:txBody>
      </p:sp>
      <p:sp>
        <p:nvSpPr>
          <p:cNvPr id="9219" name="Rectangle 3"/>
          <p:cNvSpPr>
            <a:spLocks noChangeArrowheads="1"/>
          </p:cNvSpPr>
          <p:nvPr/>
        </p:nvSpPr>
        <p:spPr bwMode="auto">
          <a:xfrm>
            <a:off x="539750" y="836613"/>
            <a:ext cx="12763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lang="en-US" sz="1600" dirty="0">
                <a:solidFill>
                  <a:srgbClr val="000000"/>
                </a:solidFill>
                <a:latin typeface="Helve-WP"/>
              </a:rPr>
              <a:t>Complexity</a:t>
            </a:r>
          </a:p>
        </p:txBody>
      </p:sp>
      <p:sp>
        <p:nvSpPr>
          <p:cNvPr id="9220" name="Rectangle 4"/>
          <p:cNvSpPr>
            <a:spLocks noChangeArrowheads="1"/>
          </p:cNvSpPr>
          <p:nvPr/>
        </p:nvSpPr>
        <p:spPr bwMode="auto">
          <a:xfrm>
            <a:off x="6588125" y="836613"/>
            <a:ext cx="1143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lang="en-US" sz="1600" dirty="0">
                <a:solidFill>
                  <a:srgbClr val="000000"/>
                </a:solidFill>
                <a:latin typeface="Helve-WP"/>
              </a:rPr>
              <a:t>Simplicity</a:t>
            </a:r>
          </a:p>
        </p:txBody>
      </p:sp>
      <p:sp>
        <p:nvSpPr>
          <p:cNvPr id="9221" name="AutoShape 5"/>
          <p:cNvSpPr>
            <a:spLocks noChangeArrowheads="1"/>
          </p:cNvSpPr>
          <p:nvPr/>
        </p:nvSpPr>
        <p:spPr bwMode="auto">
          <a:xfrm>
            <a:off x="6011863" y="908050"/>
            <a:ext cx="444500" cy="139700"/>
          </a:xfrm>
          <a:prstGeom prst="rightArrow">
            <a:avLst>
              <a:gd name="adj1" fmla="val 50000"/>
              <a:gd name="adj2" fmla="val 159106"/>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22" name="Rectangle 6"/>
          <p:cNvSpPr>
            <a:spLocks noChangeArrowheads="1"/>
          </p:cNvSpPr>
          <p:nvPr/>
        </p:nvSpPr>
        <p:spPr bwMode="auto">
          <a:xfrm>
            <a:off x="203200" y="3708400"/>
            <a:ext cx="11414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600" dirty="0">
                <a:solidFill>
                  <a:srgbClr val="000000"/>
                </a:solidFill>
                <a:latin typeface="Helve-WP"/>
              </a:rPr>
              <a:t>Soft Systems</a:t>
            </a:r>
          </a:p>
        </p:txBody>
      </p:sp>
      <p:sp>
        <p:nvSpPr>
          <p:cNvPr id="9224" name="AutoShape 8"/>
          <p:cNvSpPr>
            <a:spLocks noChangeArrowheads="1"/>
          </p:cNvSpPr>
          <p:nvPr/>
        </p:nvSpPr>
        <p:spPr bwMode="auto">
          <a:xfrm>
            <a:off x="279400" y="2501900"/>
            <a:ext cx="1035050" cy="1066800"/>
          </a:xfrm>
          <a:prstGeom prst="cloudCallout">
            <a:avLst>
              <a:gd name="adj1" fmla="val -28222"/>
              <a:gd name="adj2" fmla="val 21875"/>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pitchFamily="34" charset="0"/>
            </a:endParaRPr>
          </a:p>
        </p:txBody>
      </p:sp>
      <p:sp>
        <p:nvSpPr>
          <p:cNvPr id="9225" name="Text Box 9"/>
          <p:cNvSpPr txBox="1">
            <a:spLocks noChangeArrowheads="1"/>
          </p:cNvSpPr>
          <p:nvPr/>
        </p:nvSpPr>
        <p:spPr bwMode="auto">
          <a:xfrm>
            <a:off x="212725" y="2517775"/>
            <a:ext cx="1285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US" dirty="0">
                <a:solidFill>
                  <a:srgbClr val="000000"/>
                </a:solidFill>
                <a:latin typeface="Arial" pitchFamily="34" charset="0"/>
              </a:rPr>
              <a:t>Reality</a:t>
            </a:r>
          </a:p>
          <a:p>
            <a:pPr eaLnBrk="1" hangingPunct="1"/>
            <a:r>
              <a:rPr lang="en-US" dirty="0">
                <a:solidFill>
                  <a:srgbClr val="000000"/>
                </a:solidFill>
                <a:latin typeface="Arial" pitchFamily="34" charset="0"/>
              </a:rPr>
              <a:t>Practice</a:t>
            </a:r>
          </a:p>
        </p:txBody>
      </p:sp>
      <p:sp>
        <p:nvSpPr>
          <p:cNvPr id="9226" name="AutoShape 10"/>
          <p:cNvSpPr>
            <a:spLocks noChangeArrowheads="1"/>
          </p:cNvSpPr>
          <p:nvPr/>
        </p:nvSpPr>
        <p:spPr bwMode="auto">
          <a:xfrm>
            <a:off x="2051050" y="908050"/>
            <a:ext cx="444500" cy="139700"/>
          </a:xfrm>
          <a:prstGeom prst="rightArrow">
            <a:avLst>
              <a:gd name="adj1" fmla="val 50000"/>
              <a:gd name="adj2" fmla="val 159106"/>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283659" name="Text Box 11"/>
          <p:cNvSpPr txBox="1">
            <a:spLocks noChangeArrowheads="1"/>
          </p:cNvSpPr>
          <p:nvPr/>
        </p:nvSpPr>
        <p:spPr bwMode="auto">
          <a:xfrm>
            <a:off x="1460500" y="4970502"/>
            <a:ext cx="1660525" cy="4619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400" b="1" dirty="0">
                <a:solidFill>
                  <a:srgbClr val="FF0000"/>
                </a:solidFill>
              </a:rPr>
              <a:t>Strategy</a:t>
            </a:r>
          </a:p>
        </p:txBody>
      </p:sp>
      <p:grpSp>
        <p:nvGrpSpPr>
          <p:cNvPr id="283660" name="Group 12"/>
          <p:cNvGrpSpPr>
            <a:grpSpLocks/>
          </p:cNvGrpSpPr>
          <p:nvPr/>
        </p:nvGrpSpPr>
        <p:grpSpPr bwMode="auto">
          <a:xfrm>
            <a:off x="5644215" y="2190750"/>
            <a:ext cx="3230563" cy="2925763"/>
            <a:chOff x="3488" y="1364"/>
            <a:chExt cx="2035" cy="1843"/>
          </a:xfrm>
        </p:grpSpPr>
        <p:sp>
          <p:nvSpPr>
            <p:cNvPr id="9283" name="Rectangle 13"/>
            <p:cNvSpPr>
              <a:spLocks noChangeArrowheads="1"/>
            </p:cNvSpPr>
            <p:nvPr/>
          </p:nvSpPr>
          <p:spPr bwMode="auto">
            <a:xfrm>
              <a:off x="3816" y="1612"/>
              <a:ext cx="819"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a:r>
                <a:rPr lang="en-US" sz="1600" dirty="0">
                  <a:solidFill>
                    <a:srgbClr val="FF0000"/>
                  </a:solidFill>
                  <a:latin typeface="Helve-WP"/>
                </a:rPr>
                <a:t>Stationarity</a:t>
              </a:r>
            </a:p>
            <a:p>
              <a:pPr defTabSz="762000"/>
              <a:r>
                <a:rPr lang="en-US" sz="1600" dirty="0">
                  <a:solidFill>
                    <a:srgbClr val="FF0000"/>
                  </a:solidFill>
                  <a:latin typeface="Helve-WP"/>
                </a:rPr>
                <a:t>Equilibrium</a:t>
              </a:r>
            </a:p>
          </p:txBody>
        </p:sp>
        <p:sp>
          <p:nvSpPr>
            <p:cNvPr id="9284" name="Text Box 14"/>
            <p:cNvSpPr txBox="1">
              <a:spLocks noChangeArrowheads="1"/>
            </p:cNvSpPr>
            <p:nvPr/>
          </p:nvSpPr>
          <p:spPr bwMode="auto">
            <a:xfrm>
              <a:off x="4517" y="1364"/>
              <a:ext cx="830"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dirty="0">
                  <a:solidFill>
                    <a:srgbClr val="000000"/>
                  </a:solidFill>
                </a:rPr>
                <a:t>Attractors</a:t>
              </a:r>
            </a:p>
          </p:txBody>
        </p:sp>
        <p:grpSp>
          <p:nvGrpSpPr>
            <p:cNvPr id="9285" name="Group 15"/>
            <p:cNvGrpSpPr>
              <a:grpSpLocks/>
            </p:cNvGrpSpPr>
            <p:nvPr/>
          </p:nvGrpSpPr>
          <p:grpSpPr bwMode="auto">
            <a:xfrm>
              <a:off x="3488" y="1664"/>
              <a:ext cx="2035" cy="1543"/>
              <a:chOff x="3488" y="1664"/>
              <a:chExt cx="2035" cy="1543"/>
            </a:xfrm>
          </p:grpSpPr>
          <p:grpSp>
            <p:nvGrpSpPr>
              <p:cNvPr id="9286" name="Group 16"/>
              <p:cNvGrpSpPr>
                <a:grpSpLocks/>
              </p:cNvGrpSpPr>
              <p:nvPr/>
            </p:nvGrpSpPr>
            <p:grpSpPr bwMode="auto">
              <a:xfrm>
                <a:off x="4252" y="1664"/>
                <a:ext cx="1271" cy="772"/>
                <a:chOff x="3996" y="1376"/>
                <a:chExt cx="1271" cy="772"/>
              </a:xfrm>
            </p:grpSpPr>
            <p:sp>
              <p:nvSpPr>
                <p:cNvPr id="9305" name="Line 17"/>
                <p:cNvSpPr>
                  <a:spLocks noChangeShapeType="1"/>
                </p:cNvSpPr>
                <p:nvPr/>
              </p:nvSpPr>
              <p:spPr bwMode="auto">
                <a:xfrm flipH="1" flipV="1">
                  <a:off x="4376" y="1376"/>
                  <a:ext cx="8"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dirty="0">
                    <a:solidFill>
                      <a:srgbClr val="000000"/>
                    </a:solidFill>
                  </a:endParaRPr>
                </a:p>
              </p:txBody>
            </p:sp>
            <p:sp>
              <p:nvSpPr>
                <p:cNvPr id="9306" name="Line 18"/>
                <p:cNvSpPr>
                  <a:spLocks noChangeShapeType="1"/>
                </p:cNvSpPr>
                <p:nvPr/>
              </p:nvSpPr>
              <p:spPr bwMode="auto">
                <a:xfrm>
                  <a:off x="4384" y="1952"/>
                  <a:ext cx="8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dirty="0">
                    <a:solidFill>
                      <a:srgbClr val="000000"/>
                    </a:solidFill>
                  </a:endParaRPr>
                </a:p>
              </p:txBody>
            </p:sp>
            <p:sp>
              <p:nvSpPr>
                <p:cNvPr id="9307" name="Freeform 19"/>
                <p:cNvSpPr>
                  <a:spLocks/>
                </p:cNvSpPr>
                <p:nvPr/>
              </p:nvSpPr>
              <p:spPr bwMode="auto">
                <a:xfrm>
                  <a:off x="4504" y="1416"/>
                  <a:ext cx="624" cy="392"/>
                </a:xfrm>
                <a:custGeom>
                  <a:avLst/>
                  <a:gdLst>
                    <a:gd name="T0" fmla="*/ 0 w 624"/>
                    <a:gd name="T1" fmla="*/ 0 h 392"/>
                    <a:gd name="T2" fmla="*/ 72 w 624"/>
                    <a:gd name="T3" fmla="*/ 152 h 392"/>
                    <a:gd name="T4" fmla="*/ 304 w 624"/>
                    <a:gd name="T5" fmla="*/ 320 h 392"/>
                    <a:gd name="T6" fmla="*/ 624 w 624"/>
                    <a:gd name="T7" fmla="*/ 392 h 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392">
                      <a:moveTo>
                        <a:pt x="0" y="0"/>
                      </a:moveTo>
                      <a:cubicBezTo>
                        <a:pt x="10" y="49"/>
                        <a:pt x="21" y="99"/>
                        <a:pt x="72" y="152"/>
                      </a:cubicBezTo>
                      <a:cubicBezTo>
                        <a:pt x="123" y="205"/>
                        <a:pt x="212" y="280"/>
                        <a:pt x="304" y="320"/>
                      </a:cubicBezTo>
                      <a:cubicBezTo>
                        <a:pt x="396" y="360"/>
                        <a:pt x="568" y="380"/>
                        <a:pt x="624" y="39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dirty="0">
                    <a:solidFill>
                      <a:srgbClr val="000000"/>
                    </a:solidFill>
                  </a:endParaRPr>
                </a:p>
              </p:txBody>
            </p:sp>
            <p:sp>
              <p:nvSpPr>
                <p:cNvPr id="9308" name="Freeform 20"/>
                <p:cNvSpPr>
                  <a:spLocks/>
                </p:cNvSpPr>
                <p:nvPr/>
              </p:nvSpPr>
              <p:spPr bwMode="auto">
                <a:xfrm>
                  <a:off x="4472" y="1384"/>
                  <a:ext cx="536" cy="464"/>
                </a:xfrm>
                <a:custGeom>
                  <a:avLst/>
                  <a:gdLst>
                    <a:gd name="T0" fmla="*/ 0 w 536"/>
                    <a:gd name="T1" fmla="*/ 464 h 464"/>
                    <a:gd name="T2" fmla="*/ 160 w 536"/>
                    <a:gd name="T3" fmla="*/ 440 h 464"/>
                    <a:gd name="T4" fmla="*/ 264 w 536"/>
                    <a:gd name="T5" fmla="*/ 392 h 464"/>
                    <a:gd name="T6" fmla="*/ 440 w 536"/>
                    <a:gd name="T7" fmla="*/ 232 h 464"/>
                    <a:gd name="T8" fmla="*/ 536 w 536"/>
                    <a:gd name="T9" fmla="*/ 0 h 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464">
                      <a:moveTo>
                        <a:pt x="0" y="464"/>
                      </a:moveTo>
                      <a:cubicBezTo>
                        <a:pt x="58" y="458"/>
                        <a:pt x="116" y="452"/>
                        <a:pt x="160" y="440"/>
                      </a:cubicBezTo>
                      <a:cubicBezTo>
                        <a:pt x="204" y="428"/>
                        <a:pt x="217" y="427"/>
                        <a:pt x="264" y="392"/>
                      </a:cubicBezTo>
                      <a:cubicBezTo>
                        <a:pt x="311" y="357"/>
                        <a:pt x="395" y="297"/>
                        <a:pt x="440" y="232"/>
                      </a:cubicBezTo>
                      <a:cubicBezTo>
                        <a:pt x="485" y="167"/>
                        <a:pt x="520" y="48"/>
                        <a:pt x="536"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dirty="0">
                    <a:solidFill>
                      <a:srgbClr val="000000"/>
                    </a:solidFill>
                  </a:endParaRPr>
                </a:p>
              </p:txBody>
            </p:sp>
            <p:sp>
              <p:nvSpPr>
                <p:cNvPr id="9309" name="Oval 21"/>
                <p:cNvSpPr>
                  <a:spLocks noChangeArrowheads="1"/>
                </p:cNvSpPr>
                <p:nvPr/>
              </p:nvSpPr>
              <p:spPr bwMode="auto">
                <a:xfrm>
                  <a:off x="4784" y="1688"/>
                  <a:ext cx="56" cy="88"/>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US" dirty="0">
                    <a:solidFill>
                      <a:srgbClr val="000000"/>
                    </a:solidFill>
                  </a:endParaRPr>
                </a:p>
              </p:txBody>
            </p:sp>
            <p:sp>
              <p:nvSpPr>
                <p:cNvPr id="9310" name="Text Box 22"/>
                <p:cNvSpPr txBox="1">
                  <a:spLocks noChangeArrowheads="1"/>
                </p:cNvSpPr>
                <p:nvPr/>
              </p:nvSpPr>
              <p:spPr bwMode="auto">
                <a:xfrm>
                  <a:off x="3996" y="1412"/>
                  <a:ext cx="427" cy="14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900" dirty="0">
                      <a:solidFill>
                        <a:srgbClr val="000000"/>
                      </a:solidFill>
                    </a:rPr>
                    <a:t>Quantity</a:t>
                  </a:r>
                </a:p>
              </p:txBody>
            </p:sp>
            <p:sp>
              <p:nvSpPr>
                <p:cNvPr id="9311" name="Text Box 23"/>
                <p:cNvSpPr txBox="1">
                  <a:spLocks noChangeArrowheads="1"/>
                </p:cNvSpPr>
                <p:nvPr/>
              </p:nvSpPr>
              <p:spPr bwMode="auto">
                <a:xfrm>
                  <a:off x="4976" y="2004"/>
                  <a:ext cx="291" cy="14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900" dirty="0">
                      <a:solidFill>
                        <a:srgbClr val="000000"/>
                      </a:solidFill>
                    </a:rPr>
                    <a:t>Price</a:t>
                  </a:r>
                </a:p>
              </p:txBody>
            </p:sp>
            <p:sp>
              <p:nvSpPr>
                <p:cNvPr id="9312" name="Text Box 24"/>
                <p:cNvSpPr txBox="1">
                  <a:spLocks noChangeArrowheads="1"/>
                </p:cNvSpPr>
                <p:nvPr/>
              </p:nvSpPr>
              <p:spPr bwMode="auto">
                <a:xfrm>
                  <a:off x="4507" y="1540"/>
                  <a:ext cx="525" cy="14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900" dirty="0">
                      <a:solidFill>
                        <a:srgbClr val="000000"/>
                      </a:solidFill>
                    </a:rPr>
                    <a:t>Equilibrium</a:t>
                  </a:r>
                </a:p>
              </p:txBody>
            </p:sp>
          </p:grpSp>
          <p:grpSp>
            <p:nvGrpSpPr>
              <p:cNvPr id="9287" name="Group 25"/>
              <p:cNvGrpSpPr>
                <a:grpSpLocks/>
              </p:cNvGrpSpPr>
              <p:nvPr/>
            </p:nvGrpSpPr>
            <p:grpSpPr bwMode="auto">
              <a:xfrm>
                <a:off x="3488" y="2024"/>
                <a:ext cx="1882" cy="1183"/>
                <a:chOff x="3488" y="2024"/>
                <a:chExt cx="1882" cy="1183"/>
              </a:xfrm>
            </p:grpSpPr>
            <p:sp>
              <p:nvSpPr>
                <p:cNvPr id="9288" name="AutoShape 26"/>
                <p:cNvSpPr>
                  <a:spLocks noChangeArrowheads="1"/>
                </p:cNvSpPr>
                <p:nvPr/>
              </p:nvSpPr>
              <p:spPr bwMode="auto">
                <a:xfrm rot="-2663687">
                  <a:off x="4464" y="2360"/>
                  <a:ext cx="517" cy="136"/>
                </a:xfrm>
                <a:prstGeom prst="rightArrow">
                  <a:avLst>
                    <a:gd name="adj1" fmla="val 50000"/>
                    <a:gd name="adj2" fmla="val 190091"/>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nvGrpSpPr>
                <p:cNvPr id="9289" name="Group 27"/>
                <p:cNvGrpSpPr>
                  <a:grpSpLocks/>
                </p:cNvGrpSpPr>
                <p:nvPr/>
              </p:nvGrpSpPr>
              <p:grpSpPr bwMode="auto">
                <a:xfrm>
                  <a:off x="3488" y="2024"/>
                  <a:ext cx="1882" cy="1183"/>
                  <a:chOff x="3488" y="2024"/>
                  <a:chExt cx="1882" cy="1183"/>
                </a:xfrm>
              </p:grpSpPr>
              <p:sp>
                <p:nvSpPr>
                  <p:cNvPr id="9290" name="Rectangle 28"/>
                  <p:cNvSpPr>
                    <a:spLocks noChangeArrowheads="1"/>
                  </p:cNvSpPr>
                  <p:nvPr/>
                </p:nvSpPr>
                <p:spPr bwMode="auto">
                  <a:xfrm>
                    <a:off x="3698" y="2196"/>
                    <a:ext cx="71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600" dirty="0">
                        <a:solidFill>
                          <a:srgbClr val="FF0000"/>
                        </a:solidFill>
                        <a:latin typeface="Helve-WP"/>
                      </a:rPr>
                      <a:t>Average Dynamics</a:t>
                    </a:r>
                  </a:p>
                </p:txBody>
              </p:sp>
              <p:grpSp>
                <p:nvGrpSpPr>
                  <p:cNvPr id="9293" name="Group 31"/>
                  <p:cNvGrpSpPr>
                    <a:grpSpLocks/>
                  </p:cNvGrpSpPr>
                  <p:nvPr/>
                </p:nvGrpSpPr>
                <p:grpSpPr bwMode="auto">
                  <a:xfrm>
                    <a:off x="3797" y="2549"/>
                    <a:ext cx="1573" cy="658"/>
                    <a:chOff x="4125" y="1837"/>
                    <a:chExt cx="1573" cy="658"/>
                  </a:xfrm>
                </p:grpSpPr>
                <p:sp>
                  <p:nvSpPr>
                    <p:cNvPr id="9295" name="Rectangle 32"/>
                    <p:cNvSpPr>
                      <a:spLocks noChangeArrowheads="1"/>
                    </p:cNvSpPr>
                    <p:nvPr/>
                  </p:nvSpPr>
                  <p:spPr bwMode="auto">
                    <a:xfrm>
                      <a:off x="4445" y="1878"/>
                      <a:ext cx="389" cy="159"/>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96" name="Rectangle 33"/>
                    <p:cNvSpPr>
                      <a:spLocks noChangeArrowheads="1"/>
                    </p:cNvSpPr>
                    <p:nvPr/>
                  </p:nvSpPr>
                  <p:spPr bwMode="auto">
                    <a:xfrm>
                      <a:off x="4943" y="2044"/>
                      <a:ext cx="388" cy="16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97" name="Rectangle 34"/>
                    <p:cNvSpPr>
                      <a:spLocks noChangeArrowheads="1"/>
                    </p:cNvSpPr>
                    <p:nvPr/>
                  </p:nvSpPr>
                  <p:spPr bwMode="auto">
                    <a:xfrm>
                      <a:off x="4626" y="2335"/>
                      <a:ext cx="389" cy="16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US" sz="1200" dirty="0">
                          <a:solidFill>
                            <a:srgbClr val="000000"/>
                          </a:solidFill>
                          <a:latin typeface="Helve-WP"/>
                        </a:rPr>
                        <a:t>Y</a:t>
                      </a:r>
                    </a:p>
                  </p:txBody>
                </p:sp>
                <p:sp>
                  <p:nvSpPr>
                    <p:cNvPr id="9298" name="AutoShape 35"/>
                    <p:cNvSpPr>
                      <a:spLocks noChangeArrowheads="1"/>
                    </p:cNvSpPr>
                    <p:nvPr/>
                  </p:nvSpPr>
                  <p:spPr bwMode="auto">
                    <a:xfrm rot="1500000">
                      <a:off x="4125" y="1837"/>
                      <a:ext cx="442" cy="78"/>
                    </a:xfrm>
                    <a:prstGeom prst="rightArrow">
                      <a:avLst>
                        <a:gd name="adj1" fmla="val 50000"/>
                        <a:gd name="adj2" fmla="val 283360"/>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99" name="AutoShape 36"/>
                    <p:cNvSpPr>
                      <a:spLocks noChangeArrowheads="1"/>
                    </p:cNvSpPr>
                    <p:nvPr/>
                  </p:nvSpPr>
                  <p:spPr bwMode="auto">
                    <a:xfrm>
                      <a:off x="5211" y="2044"/>
                      <a:ext cx="487" cy="76"/>
                    </a:xfrm>
                    <a:prstGeom prst="rightArrow">
                      <a:avLst>
                        <a:gd name="adj1" fmla="val 50000"/>
                        <a:gd name="adj2" fmla="val 32042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300" name="AutoShape 37"/>
                    <p:cNvSpPr>
                      <a:spLocks noChangeArrowheads="1"/>
                    </p:cNvSpPr>
                    <p:nvPr/>
                  </p:nvSpPr>
                  <p:spPr bwMode="auto">
                    <a:xfrm rot="16200000" flipH="1">
                      <a:off x="4520" y="2162"/>
                      <a:ext cx="326" cy="90"/>
                    </a:xfrm>
                    <a:prstGeom prst="rightArrow">
                      <a:avLst>
                        <a:gd name="adj1" fmla="val 50000"/>
                        <a:gd name="adj2" fmla="val 181128"/>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301" name="AutoShape 38"/>
                    <p:cNvSpPr>
                      <a:spLocks noChangeArrowheads="1"/>
                    </p:cNvSpPr>
                    <p:nvPr/>
                  </p:nvSpPr>
                  <p:spPr bwMode="auto">
                    <a:xfrm rot="-1980000">
                      <a:off x="4936" y="2228"/>
                      <a:ext cx="219" cy="85"/>
                    </a:xfrm>
                    <a:prstGeom prst="rightArrow">
                      <a:avLst>
                        <a:gd name="adj1" fmla="val 50000"/>
                        <a:gd name="adj2" fmla="val 128835"/>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302" name="AutoShape 39"/>
                    <p:cNvSpPr>
                      <a:spLocks noChangeArrowheads="1"/>
                    </p:cNvSpPr>
                    <p:nvPr/>
                  </p:nvSpPr>
                  <p:spPr bwMode="auto">
                    <a:xfrm rot="1440000" flipH="1">
                      <a:off x="4767" y="1960"/>
                      <a:ext cx="289" cy="78"/>
                    </a:xfrm>
                    <a:prstGeom prst="rightArrow">
                      <a:avLst>
                        <a:gd name="adj1" fmla="val 50000"/>
                        <a:gd name="adj2" fmla="val 185274"/>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303" name="Rectangle 40"/>
                    <p:cNvSpPr>
                      <a:spLocks noChangeArrowheads="1"/>
                    </p:cNvSpPr>
                    <p:nvPr/>
                  </p:nvSpPr>
                  <p:spPr bwMode="auto">
                    <a:xfrm>
                      <a:off x="4527" y="1897"/>
                      <a:ext cx="1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200" dirty="0">
                          <a:solidFill>
                            <a:srgbClr val="000000"/>
                          </a:solidFill>
                          <a:latin typeface="Helve-WP"/>
                        </a:rPr>
                        <a:t>X</a:t>
                      </a:r>
                    </a:p>
                  </p:txBody>
                </p:sp>
                <p:sp>
                  <p:nvSpPr>
                    <p:cNvPr id="9304" name="Rectangle 41"/>
                    <p:cNvSpPr>
                      <a:spLocks noChangeArrowheads="1"/>
                    </p:cNvSpPr>
                    <p:nvPr/>
                  </p:nvSpPr>
                  <p:spPr bwMode="auto">
                    <a:xfrm>
                      <a:off x="4981" y="2063"/>
                      <a:ext cx="18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200" dirty="0">
                          <a:solidFill>
                            <a:srgbClr val="000000"/>
                          </a:solidFill>
                          <a:latin typeface="Helve-WP"/>
                        </a:rPr>
                        <a:t>Z</a:t>
                      </a:r>
                    </a:p>
                  </p:txBody>
                </p:sp>
              </p:grpSp>
              <p:sp>
                <p:nvSpPr>
                  <p:cNvPr id="9294" name="AutoShape 42"/>
                  <p:cNvSpPr>
                    <a:spLocks noChangeArrowheads="1"/>
                  </p:cNvSpPr>
                  <p:nvPr/>
                </p:nvSpPr>
                <p:spPr bwMode="auto">
                  <a:xfrm rot="2212194">
                    <a:off x="3488" y="2024"/>
                    <a:ext cx="517" cy="136"/>
                  </a:xfrm>
                  <a:prstGeom prst="rightArrow">
                    <a:avLst>
                      <a:gd name="adj1" fmla="val 50000"/>
                      <a:gd name="adj2" fmla="val 190091"/>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grpSp>
      </p:grpSp>
      <p:sp>
        <p:nvSpPr>
          <p:cNvPr id="283710" name="Text Box 62"/>
          <p:cNvSpPr txBox="1">
            <a:spLocks noChangeArrowheads="1"/>
          </p:cNvSpPr>
          <p:nvPr/>
        </p:nvSpPr>
        <p:spPr bwMode="auto">
          <a:xfrm>
            <a:off x="3656666" y="4984789"/>
            <a:ext cx="2325687" cy="4619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400" b="1" dirty="0">
                <a:solidFill>
                  <a:srgbClr val="FF0000"/>
                </a:solidFill>
              </a:rPr>
              <a:t>Contingency</a:t>
            </a:r>
          </a:p>
        </p:txBody>
      </p:sp>
      <p:sp>
        <p:nvSpPr>
          <p:cNvPr id="9231" name="Text Box 63"/>
          <p:cNvSpPr txBox="1">
            <a:spLocks noChangeArrowheads="1"/>
          </p:cNvSpPr>
          <p:nvPr/>
        </p:nvSpPr>
        <p:spPr bwMode="auto">
          <a:xfrm>
            <a:off x="0" y="0"/>
            <a:ext cx="6915150" cy="523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800" dirty="0">
                <a:solidFill>
                  <a:srgbClr val="FFFFFF"/>
                </a:solidFill>
              </a:rPr>
              <a:t>From REALITY to UNDERSTANDING?</a:t>
            </a:r>
          </a:p>
        </p:txBody>
      </p:sp>
      <p:sp>
        <p:nvSpPr>
          <p:cNvPr id="283712" name="Text Box 64"/>
          <p:cNvSpPr txBox="1">
            <a:spLocks noChangeArrowheads="1"/>
          </p:cNvSpPr>
          <p:nvPr/>
        </p:nvSpPr>
        <p:spPr bwMode="auto">
          <a:xfrm>
            <a:off x="6592094" y="4984788"/>
            <a:ext cx="2084387" cy="4619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400" b="1" dirty="0">
                <a:solidFill>
                  <a:srgbClr val="FF0000"/>
                </a:solidFill>
              </a:rPr>
              <a:t>Operations</a:t>
            </a:r>
          </a:p>
        </p:txBody>
      </p:sp>
      <p:sp>
        <p:nvSpPr>
          <p:cNvPr id="283713" name="AutoShape 65"/>
          <p:cNvSpPr>
            <a:spLocks noChangeArrowheads="1"/>
          </p:cNvSpPr>
          <p:nvPr/>
        </p:nvSpPr>
        <p:spPr bwMode="auto">
          <a:xfrm>
            <a:off x="1162200" y="3205874"/>
            <a:ext cx="7129463" cy="917575"/>
          </a:xfrm>
          <a:prstGeom prst="rightArrow">
            <a:avLst>
              <a:gd name="adj1" fmla="val 50000"/>
              <a:gd name="adj2" fmla="val 214464"/>
            </a:avLst>
          </a:prstGeom>
          <a:gradFill rotWithShape="1">
            <a:gsLst>
              <a:gs pos="0">
                <a:srgbClr val="FF0000"/>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sz="2400" b="1" dirty="0">
                <a:solidFill>
                  <a:srgbClr val="FF0000"/>
                </a:solidFill>
              </a:rPr>
              <a:t>Understanding?</a:t>
            </a:r>
          </a:p>
        </p:txBody>
      </p:sp>
      <p:grpSp>
        <p:nvGrpSpPr>
          <p:cNvPr id="283714" name="Group 66"/>
          <p:cNvGrpSpPr>
            <a:grpSpLocks/>
          </p:cNvGrpSpPr>
          <p:nvPr/>
        </p:nvGrpSpPr>
        <p:grpSpPr bwMode="auto">
          <a:xfrm>
            <a:off x="1257300" y="1416050"/>
            <a:ext cx="2967038" cy="3263900"/>
            <a:chOff x="792" y="892"/>
            <a:chExt cx="1869" cy="2056"/>
          </a:xfrm>
        </p:grpSpPr>
        <p:grpSp>
          <p:nvGrpSpPr>
            <p:cNvPr id="9236" name="Group 67"/>
            <p:cNvGrpSpPr>
              <a:grpSpLocks/>
            </p:cNvGrpSpPr>
            <p:nvPr/>
          </p:nvGrpSpPr>
          <p:grpSpPr bwMode="auto">
            <a:xfrm>
              <a:off x="792" y="976"/>
              <a:ext cx="1595" cy="1972"/>
              <a:chOff x="792" y="976"/>
              <a:chExt cx="1595" cy="1972"/>
            </a:xfrm>
          </p:grpSpPr>
          <p:grpSp>
            <p:nvGrpSpPr>
              <p:cNvPr id="9238" name="Group 68"/>
              <p:cNvGrpSpPr>
                <a:grpSpLocks/>
              </p:cNvGrpSpPr>
              <p:nvPr/>
            </p:nvGrpSpPr>
            <p:grpSpPr bwMode="auto">
              <a:xfrm>
                <a:off x="792" y="976"/>
                <a:ext cx="1595" cy="1972"/>
                <a:chOff x="792" y="976"/>
                <a:chExt cx="1595" cy="1972"/>
              </a:xfrm>
            </p:grpSpPr>
            <p:grpSp>
              <p:nvGrpSpPr>
                <p:cNvPr id="9240" name="Group 69"/>
                <p:cNvGrpSpPr>
                  <a:grpSpLocks/>
                </p:cNvGrpSpPr>
                <p:nvPr/>
              </p:nvGrpSpPr>
              <p:grpSpPr bwMode="auto">
                <a:xfrm>
                  <a:off x="792" y="976"/>
                  <a:ext cx="1595" cy="1972"/>
                  <a:chOff x="792" y="976"/>
                  <a:chExt cx="1595" cy="1972"/>
                </a:xfrm>
              </p:grpSpPr>
              <p:sp>
                <p:nvSpPr>
                  <p:cNvPr id="9243" name="Rectangle 70"/>
                  <p:cNvSpPr>
                    <a:spLocks noChangeArrowheads="1"/>
                  </p:cNvSpPr>
                  <p:nvPr/>
                </p:nvSpPr>
                <p:spPr bwMode="auto">
                  <a:xfrm>
                    <a:off x="971" y="2364"/>
                    <a:ext cx="1277" cy="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a:r>
                      <a:rPr lang="en-US" sz="1600" dirty="0">
                        <a:solidFill>
                          <a:srgbClr val="000000"/>
                        </a:solidFill>
                        <a:latin typeface="Helve-WP"/>
                      </a:rPr>
                      <a:t>Evolutionary Models</a:t>
                    </a:r>
                  </a:p>
                  <a:p>
                    <a:pPr algn="ctr" defTabSz="762000"/>
                    <a:r>
                      <a:rPr lang="en-US" sz="1600" dirty="0">
                        <a:solidFill>
                          <a:srgbClr val="000000"/>
                        </a:solidFill>
                        <a:latin typeface="Helve-WP"/>
                      </a:rPr>
                      <a:t>QUALITATIVE</a:t>
                    </a:r>
                  </a:p>
                  <a:p>
                    <a:pPr algn="ctr" defTabSz="762000"/>
                    <a:r>
                      <a:rPr lang="en-US" sz="1600" dirty="0">
                        <a:solidFill>
                          <a:srgbClr val="000000"/>
                        </a:solidFill>
                        <a:latin typeface="Helve-WP"/>
                      </a:rPr>
                      <a:t>CHANGE</a:t>
                    </a:r>
                  </a:p>
                </p:txBody>
              </p:sp>
              <p:sp>
                <p:nvSpPr>
                  <p:cNvPr id="9244" name="Line 71"/>
                  <p:cNvSpPr>
                    <a:spLocks noChangeShapeType="1"/>
                  </p:cNvSpPr>
                  <p:nvPr/>
                </p:nvSpPr>
                <p:spPr bwMode="auto">
                  <a:xfrm>
                    <a:off x="1091" y="2256"/>
                    <a:ext cx="1296"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45" name="Rectangle 72"/>
                  <p:cNvSpPr>
                    <a:spLocks noChangeArrowheads="1"/>
                  </p:cNvSpPr>
                  <p:nvPr/>
                </p:nvSpPr>
                <p:spPr bwMode="auto">
                  <a:xfrm>
                    <a:off x="792" y="976"/>
                    <a:ext cx="879"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400" dirty="0">
                        <a:solidFill>
                          <a:srgbClr val="FF0000"/>
                        </a:solidFill>
                        <a:latin typeface="Helve-WP"/>
                      </a:rPr>
                      <a:t>Boundary</a:t>
                    </a:r>
                  </a:p>
                  <a:p>
                    <a:pPr defTabSz="762000"/>
                    <a:r>
                      <a:rPr lang="en-US" sz="1400" dirty="0">
                        <a:solidFill>
                          <a:srgbClr val="FF0000"/>
                        </a:solidFill>
                        <a:latin typeface="Helve-WP"/>
                      </a:rPr>
                      <a:t>Classification</a:t>
                    </a:r>
                  </a:p>
                </p:txBody>
              </p:sp>
              <p:sp>
                <p:nvSpPr>
                  <p:cNvPr id="9246" name="AutoShape 73"/>
                  <p:cNvSpPr>
                    <a:spLocks noChangeArrowheads="1"/>
                  </p:cNvSpPr>
                  <p:nvPr/>
                </p:nvSpPr>
                <p:spPr bwMode="auto">
                  <a:xfrm>
                    <a:off x="920" y="1432"/>
                    <a:ext cx="517" cy="136"/>
                  </a:xfrm>
                  <a:prstGeom prst="rightArrow">
                    <a:avLst>
                      <a:gd name="adj1" fmla="val 50000"/>
                      <a:gd name="adj2" fmla="val 190091"/>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nvGrpSpPr>
                  <p:cNvPr id="9247" name="Group 74"/>
                  <p:cNvGrpSpPr>
                    <a:grpSpLocks/>
                  </p:cNvGrpSpPr>
                  <p:nvPr/>
                </p:nvGrpSpPr>
                <p:grpSpPr bwMode="auto">
                  <a:xfrm>
                    <a:off x="1166" y="1344"/>
                    <a:ext cx="781" cy="896"/>
                    <a:chOff x="1158" y="1392"/>
                    <a:chExt cx="1101" cy="960"/>
                  </a:xfrm>
                </p:grpSpPr>
                <p:sp>
                  <p:nvSpPr>
                    <p:cNvPr id="9250" name="Line 75"/>
                    <p:cNvSpPr>
                      <a:spLocks noChangeShapeType="1"/>
                    </p:cNvSpPr>
                    <p:nvPr/>
                  </p:nvSpPr>
                  <p:spPr bwMode="auto">
                    <a:xfrm flipH="1">
                      <a:off x="1683" y="1392"/>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1" name="Line 76"/>
                    <p:cNvSpPr>
                      <a:spLocks noChangeShapeType="1"/>
                    </p:cNvSpPr>
                    <p:nvPr/>
                  </p:nvSpPr>
                  <p:spPr bwMode="auto">
                    <a:xfrm flipH="1">
                      <a:off x="1491" y="1668"/>
                      <a:ext cx="219" cy="20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2" name="Line 77"/>
                    <p:cNvSpPr>
                      <a:spLocks noChangeShapeType="1"/>
                    </p:cNvSpPr>
                    <p:nvPr/>
                  </p:nvSpPr>
                  <p:spPr bwMode="auto">
                    <a:xfrm>
                      <a:off x="1688" y="1668"/>
                      <a:ext cx="307" cy="2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3" name="Line 78"/>
                    <p:cNvSpPr>
                      <a:spLocks noChangeShapeType="1"/>
                    </p:cNvSpPr>
                    <p:nvPr/>
                  </p:nvSpPr>
                  <p:spPr bwMode="auto">
                    <a:xfrm>
                      <a:off x="1502" y="1860"/>
                      <a:ext cx="181" cy="20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4" name="Line 79"/>
                    <p:cNvSpPr>
                      <a:spLocks noChangeShapeType="1"/>
                    </p:cNvSpPr>
                    <p:nvPr/>
                  </p:nvSpPr>
                  <p:spPr bwMode="auto">
                    <a:xfrm flipH="1">
                      <a:off x="1880" y="1908"/>
                      <a:ext cx="113"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5" name="Line 80"/>
                    <p:cNvSpPr>
                      <a:spLocks noChangeShapeType="1"/>
                    </p:cNvSpPr>
                    <p:nvPr/>
                  </p:nvSpPr>
                  <p:spPr bwMode="auto">
                    <a:xfrm>
                      <a:off x="1982" y="1908"/>
                      <a:ext cx="150" cy="1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6" name="Line 81"/>
                    <p:cNvSpPr>
                      <a:spLocks noChangeShapeType="1"/>
                    </p:cNvSpPr>
                    <p:nvPr/>
                  </p:nvSpPr>
                  <p:spPr bwMode="auto">
                    <a:xfrm flipH="1">
                      <a:off x="1299" y="1860"/>
                      <a:ext cx="219" cy="20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7" name="Line 82"/>
                    <p:cNvSpPr>
                      <a:spLocks noChangeShapeType="1"/>
                    </p:cNvSpPr>
                    <p:nvPr/>
                  </p:nvSpPr>
                  <p:spPr bwMode="auto">
                    <a:xfrm>
                      <a:off x="1882" y="2052"/>
                      <a:ext cx="255" cy="2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8" name="Line 83"/>
                    <p:cNvSpPr>
                      <a:spLocks noChangeShapeType="1"/>
                    </p:cNvSpPr>
                    <p:nvPr/>
                  </p:nvSpPr>
                  <p:spPr bwMode="auto">
                    <a:xfrm>
                      <a:off x="1683" y="2064"/>
                      <a:ext cx="113" cy="22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59" name="Line 84"/>
                    <p:cNvSpPr>
                      <a:spLocks noChangeShapeType="1"/>
                    </p:cNvSpPr>
                    <p:nvPr/>
                  </p:nvSpPr>
                  <p:spPr bwMode="auto">
                    <a:xfrm flipH="1">
                      <a:off x="1491" y="2064"/>
                      <a:ext cx="192"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60" name="Line 85"/>
                    <p:cNvSpPr>
                      <a:spLocks noChangeShapeType="1"/>
                    </p:cNvSpPr>
                    <p:nvPr/>
                  </p:nvSpPr>
                  <p:spPr bwMode="auto">
                    <a:xfrm>
                      <a:off x="1888" y="2052"/>
                      <a:ext cx="35" cy="3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61" name="Line 86"/>
                    <p:cNvSpPr>
                      <a:spLocks noChangeShapeType="1"/>
                    </p:cNvSpPr>
                    <p:nvPr/>
                  </p:nvSpPr>
                  <p:spPr bwMode="auto">
                    <a:xfrm flipH="1">
                      <a:off x="1974" y="2100"/>
                      <a:ext cx="166" cy="2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62" name="Line 87"/>
                    <p:cNvSpPr>
                      <a:spLocks noChangeShapeType="1"/>
                    </p:cNvSpPr>
                    <p:nvPr/>
                  </p:nvSpPr>
                  <p:spPr bwMode="auto">
                    <a:xfrm>
                      <a:off x="2126" y="2100"/>
                      <a:ext cx="133" cy="2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63" name="Line 88"/>
                    <p:cNvSpPr>
                      <a:spLocks noChangeShapeType="1"/>
                    </p:cNvSpPr>
                    <p:nvPr/>
                  </p:nvSpPr>
                  <p:spPr bwMode="auto">
                    <a:xfrm>
                      <a:off x="1312" y="2052"/>
                      <a:ext cx="97" cy="2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9264" name="Line 89"/>
                    <p:cNvSpPr>
                      <a:spLocks noChangeShapeType="1"/>
                    </p:cNvSpPr>
                    <p:nvPr/>
                  </p:nvSpPr>
                  <p:spPr bwMode="auto">
                    <a:xfrm flipH="1">
                      <a:off x="1158" y="2052"/>
                      <a:ext cx="166" cy="2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grpSp>
              <p:sp>
                <p:nvSpPr>
                  <p:cNvPr id="9249" name="Text Box 91"/>
                  <p:cNvSpPr txBox="1">
                    <a:spLocks noChangeArrowheads="1"/>
                  </p:cNvSpPr>
                  <p:nvPr/>
                </p:nvSpPr>
                <p:spPr bwMode="auto">
                  <a:xfrm>
                    <a:off x="1339" y="2232"/>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US" sz="1200" dirty="0">
                        <a:solidFill>
                          <a:srgbClr val="000000"/>
                        </a:solidFill>
                        <a:latin typeface="Arial" pitchFamily="34" charset="0"/>
                      </a:rPr>
                      <a:t>X       Y      Z</a:t>
                    </a:r>
                  </a:p>
                </p:txBody>
              </p:sp>
            </p:grpSp>
            <p:sp>
              <p:nvSpPr>
                <p:cNvPr id="9241" name="Line 92"/>
                <p:cNvSpPr>
                  <a:spLocks noChangeShapeType="1"/>
                </p:cNvSpPr>
                <p:nvPr/>
              </p:nvSpPr>
              <p:spPr bwMode="auto">
                <a:xfrm flipH="1">
                  <a:off x="1968" y="1840"/>
                  <a:ext cx="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en-GB" dirty="0">
                    <a:solidFill>
                      <a:srgbClr val="000000"/>
                    </a:solidFill>
                  </a:endParaRPr>
                </a:p>
              </p:txBody>
            </p:sp>
            <p:sp>
              <p:nvSpPr>
                <p:cNvPr id="9242" name="Text Box 93"/>
                <p:cNvSpPr txBox="1">
                  <a:spLocks noChangeArrowheads="1"/>
                </p:cNvSpPr>
                <p:nvPr/>
              </p:nvSpPr>
              <p:spPr bwMode="auto">
                <a:xfrm>
                  <a:off x="1778" y="1636"/>
                  <a:ext cx="431" cy="2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1600" dirty="0">
                      <a:solidFill>
                        <a:srgbClr val="000000"/>
                      </a:solidFill>
                    </a:rPr>
                    <a:t>Time</a:t>
                  </a:r>
                </a:p>
              </p:txBody>
            </p:sp>
          </p:grpSp>
          <p:sp>
            <p:nvSpPr>
              <p:cNvPr id="9239" name="AutoShape 94"/>
              <p:cNvSpPr>
                <a:spLocks noChangeArrowheads="1"/>
              </p:cNvSpPr>
              <p:nvPr/>
            </p:nvSpPr>
            <p:spPr bwMode="auto">
              <a:xfrm rot="-3317536">
                <a:off x="1358" y="1463"/>
                <a:ext cx="946" cy="129"/>
              </a:xfrm>
              <a:prstGeom prst="rightArrow">
                <a:avLst>
                  <a:gd name="adj1" fmla="val 50000"/>
                  <a:gd name="adj2" fmla="val 183333"/>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US" dirty="0">
                  <a:solidFill>
                    <a:srgbClr val="000000"/>
                  </a:solidFill>
                </a:endParaRPr>
              </a:p>
            </p:txBody>
          </p:sp>
        </p:grpSp>
        <p:sp>
          <p:nvSpPr>
            <p:cNvPr id="9237" name="Text Box 95"/>
            <p:cNvSpPr txBox="1">
              <a:spLocks noChangeArrowheads="1"/>
            </p:cNvSpPr>
            <p:nvPr/>
          </p:nvSpPr>
          <p:spPr bwMode="auto">
            <a:xfrm>
              <a:off x="1541" y="892"/>
              <a:ext cx="1120" cy="1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1200" dirty="0">
                  <a:solidFill>
                    <a:srgbClr val="000000"/>
                  </a:solidFill>
                </a:rPr>
                <a:t>Qualitative Research</a:t>
              </a:r>
            </a:p>
          </p:txBody>
        </p:sp>
      </p:grpSp>
      <p:sp>
        <p:nvSpPr>
          <p:cNvPr id="2" name="TextBox 1"/>
          <p:cNvSpPr txBox="1">
            <a:spLocks noChangeArrowheads="1"/>
          </p:cNvSpPr>
          <p:nvPr/>
        </p:nvSpPr>
        <p:spPr bwMode="auto">
          <a:xfrm>
            <a:off x="1731963" y="3035300"/>
            <a:ext cx="243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2400" b="1" dirty="0">
                <a:solidFill>
                  <a:srgbClr val="0066FF"/>
                </a:solidFill>
              </a:rPr>
              <a:t>COMPLEXITY</a:t>
            </a:r>
          </a:p>
        </p:txBody>
      </p:sp>
      <p:sp>
        <p:nvSpPr>
          <p:cNvPr id="3" name="TextBox 2"/>
          <p:cNvSpPr txBox="1"/>
          <p:nvPr/>
        </p:nvSpPr>
        <p:spPr>
          <a:xfrm>
            <a:off x="6410619" y="4341605"/>
            <a:ext cx="1475917" cy="369332"/>
          </a:xfrm>
          <a:prstGeom prst="rect">
            <a:avLst/>
          </a:prstGeom>
          <a:solidFill>
            <a:srgbClr val="92D050"/>
          </a:solidFill>
          <a:ln>
            <a:solidFill>
              <a:schemeClr val="tx2"/>
            </a:solidFill>
          </a:ln>
        </p:spPr>
        <p:txBody>
          <a:bodyPr wrap="none" rtlCol="0">
            <a:spAutoFit/>
          </a:bodyPr>
          <a:lstStyle/>
          <a:p>
            <a:r>
              <a:rPr lang="en-GB" dirty="0">
                <a:solidFill>
                  <a:srgbClr val="000000"/>
                </a:solidFill>
              </a:rPr>
              <a:t>Short Term</a:t>
            </a:r>
          </a:p>
        </p:txBody>
      </p:sp>
      <p:sp>
        <p:nvSpPr>
          <p:cNvPr id="4" name="TextBox 3"/>
          <p:cNvSpPr txBox="1"/>
          <p:nvPr/>
        </p:nvSpPr>
        <p:spPr>
          <a:xfrm>
            <a:off x="3774381" y="4358513"/>
            <a:ext cx="1754839" cy="369332"/>
          </a:xfrm>
          <a:prstGeom prst="rect">
            <a:avLst/>
          </a:prstGeom>
          <a:solidFill>
            <a:srgbClr val="92D050"/>
          </a:solidFill>
          <a:ln>
            <a:solidFill>
              <a:schemeClr val="tx2"/>
            </a:solidFill>
          </a:ln>
        </p:spPr>
        <p:txBody>
          <a:bodyPr wrap="none" rtlCol="0">
            <a:spAutoFit/>
          </a:bodyPr>
          <a:lstStyle/>
          <a:p>
            <a:r>
              <a:rPr lang="en-GB" dirty="0">
                <a:solidFill>
                  <a:srgbClr val="000000"/>
                </a:solidFill>
              </a:rPr>
              <a:t>Medium Term</a:t>
            </a:r>
          </a:p>
        </p:txBody>
      </p:sp>
      <p:sp>
        <p:nvSpPr>
          <p:cNvPr id="5" name="TextBox 4"/>
          <p:cNvSpPr txBox="1"/>
          <p:nvPr/>
        </p:nvSpPr>
        <p:spPr>
          <a:xfrm>
            <a:off x="1712453" y="4332844"/>
            <a:ext cx="1402179" cy="701731"/>
          </a:xfrm>
          <a:prstGeom prst="rect">
            <a:avLst/>
          </a:prstGeom>
          <a:solidFill>
            <a:srgbClr val="92D050"/>
          </a:solidFill>
          <a:ln>
            <a:solidFill>
              <a:schemeClr val="tx2"/>
            </a:solidFill>
          </a:ln>
        </p:spPr>
        <p:txBody>
          <a:bodyPr wrap="none" rtlCol="0">
            <a:spAutoFit/>
          </a:bodyPr>
          <a:lstStyle/>
          <a:p>
            <a:r>
              <a:rPr lang="en-GB" dirty="0">
                <a:solidFill>
                  <a:srgbClr val="000000"/>
                </a:solidFill>
              </a:rPr>
              <a:t>Long Term</a:t>
            </a:r>
          </a:p>
          <a:p>
            <a:pPr algn="ctr"/>
            <a:r>
              <a:rPr lang="en-GB" dirty="0">
                <a:solidFill>
                  <a:srgbClr val="000000"/>
                </a:solidFill>
              </a:rPr>
              <a:t>Origami</a:t>
            </a:r>
          </a:p>
        </p:txBody>
      </p:sp>
      <p:sp>
        <p:nvSpPr>
          <p:cNvPr id="6" name="TextBox 5"/>
          <p:cNvSpPr txBox="1"/>
          <p:nvPr/>
        </p:nvSpPr>
        <p:spPr>
          <a:xfrm>
            <a:off x="7170738" y="5428218"/>
            <a:ext cx="835485" cy="369332"/>
          </a:xfrm>
          <a:prstGeom prst="rect">
            <a:avLst/>
          </a:prstGeom>
          <a:noFill/>
        </p:spPr>
        <p:txBody>
          <a:bodyPr wrap="none" rtlCol="0">
            <a:spAutoFit/>
          </a:bodyPr>
          <a:lstStyle/>
          <a:p>
            <a:r>
              <a:rPr lang="en-GB" dirty="0">
                <a:solidFill>
                  <a:srgbClr val="000000"/>
                </a:solidFill>
              </a:rPr>
              <a:t>Being</a:t>
            </a:r>
          </a:p>
        </p:txBody>
      </p:sp>
      <p:sp>
        <p:nvSpPr>
          <p:cNvPr id="7" name="TextBox 6"/>
          <p:cNvSpPr txBox="1"/>
          <p:nvPr/>
        </p:nvSpPr>
        <p:spPr>
          <a:xfrm>
            <a:off x="1055491" y="5440402"/>
            <a:ext cx="1319592" cy="369332"/>
          </a:xfrm>
          <a:prstGeom prst="rect">
            <a:avLst/>
          </a:prstGeom>
          <a:noFill/>
        </p:spPr>
        <p:txBody>
          <a:bodyPr wrap="none" rtlCol="0">
            <a:spAutoFit/>
          </a:bodyPr>
          <a:lstStyle/>
          <a:p>
            <a:r>
              <a:rPr lang="en-GB" dirty="0">
                <a:solidFill>
                  <a:srgbClr val="000000"/>
                </a:solidFill>
              </a:rPr>
              <a:t>Becoming</a:t>
            </a:r>
          </a:p>
        </p:txBody>
      </p:sp>
      <p:sp>
        <p:nvSpPr>
          <p:cNvPr id="9" name="Right Arrow 8"/>
          <p:cNvSpPr/>
          <p:nvPr/>
        </p:nvSpPr>
        <p:spPr bwMode="auto">
          <a:xfrm rot="10800000">
            <a:off x="2472632" y="5511799"/>
            <a:ext cx="4616347" cy="291069"/>
          </a:xfrm>
          <a:prstGeom prst="rightArrow">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spAutoFit/>
          </a:bodyPr>
          <a:lstStyle/>
          <a:p>
            <a:endParaRPr lang="en-GB" dirty="0">
              <a:solidFill>
                <a:srgbClr val="000000"/>
              </a:solidFill>
            </a:endParaRPr>
          </a:p>
        </p:txBody>
      </p:sp>
      <p:grpSp>
        <p:nvGrpSpPr>
          <p:cNvPr id="8" name="Group 7"/>
          <p:cNvGrpSpPr/>
          <p:nvPr/>
        </p:nvGrpSpPr>
        <p:grpSpPr>
          <a:xfrm>
            <a:off x="3098448" y="1352193"/>
            <a:ext cx="5459417" cy="3498850"/>
            <a:chOff x="3098448" y="1352193"/>
            <a:chExt cx="5459417" cy="3498850"/>
          </a:xfrm>
        </p:grpSpPr>
        <p:grpSp>
          <p:nvGrpSpPr>
            <p:cNvPr id="283691" name="Group 43"/>
            <p:cNvGrpSpPr>
              <a:grpSpLocks/>
            </p:cNvGrpSpPr>
            <p:nvPr/>
          </p:nvGrpSpPr>
          <p:grpSpPr bwMode="auto">
            <a:xfrm>
              <a:off x="3098448" y="1352193"/>
              <a:ext cx="5459417" cy="3498850"/>
              <a:chOff x="1952" y="852"/>
              <a:chExt cx="3439" cy="2204"/>
            </a:xfrm>
          </p:grpSpPr>
          <p:sp>
            <p:nvSpPr>
              <p:cNvPr id="9265" name="Text Box 44"/>
              <p:cNvSpPr txBox="1">
                <a:spLocks noChangeArrowheads="1"/>
              </p:cNvSpPr>
              <p:nvPr/>
            </p:nvSpPr>
            <p:spPr bwMode="auto">
              <a:xfrm>
                <a:off x="3949" y="852"/>
                <a:ext cx="1442" cy="477"/>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sz="1200" dirty="0">
                    <a:solidFill>
                      <a:srgbClr val="000000"/>
                    </a:solidFill>
                  </a:rPr>
                  <a:t>Stationarity –</a:t>
                </a:r>
              </a:p>
              <a:p>
                <a:pPr eaLnBrk="1" hangingPunct="1"/>
                <a:r>
                  <a:rPr lang="en-GB" sz="1200" dirty="0">
                    <a:solidFill>
                      <a:srgbClr val="000000"/>
                    </a:solidFill>
                  </a:rPr>
                  <a:t>Sand Piles, Rank-Size rules</a:t>
                </a:r>
              </a:p>
              <a:p>
                <a:pPr eaLnBrk="1" hangingPunct="1"/>
                <a:r>
                  <a:rPr lang="en-GB" sz="1200" dirty="0">
                    <a:solidFill>
                      <a:srgbClr val="000000"/>
                    </a:solidFill>
                  </a:rPr>
                  <a:t>Cities, Firms…</a:t>
                </a:r>
                <a:r>
                  <a:rPr lang="en-GB" sz="1400" dirty="0">
                    <a:solidFill>
                      <a:srgbClr val="000000"/>
                    </a:solidFill>
                    <a:latin typeface="Arial" pitchFamily="34" charset="0"/>
                  </a:rPr>
                  <a:t>  </a:t>
                </a:r>
              </a:p>
            </p:txBody>
          </p:sp>
          <p:sp>
            <p:nvSpPr>
              <p:cNvPr id="9266" name="AutoShape 45"/>
              <p:cNvSpPr>
                <a:spLocks noChangeArrowheads="1"/>
              </p:cNvSpPr>
              <p:nvPr/>
            </p:nvSpPr>
            <p:spPr bwMode="auto">
              <a:xfrm rot="-2419845">
                <a:off x="2959" y="1323"/>
                <a:ext cx="1249" cy="134"/>
              </a:xfrm>
              <a:prstGeom prst="rightArrow">
                <a:avLst>
                  <a:gd name="adj1" fmla="val 50000"/>
                  <a:gd name="adj2" fmla="val 233022"/>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nvGrpSpPr>
              <p:cNvPr id="9267" name="Group 46"/>
              <p:cNvGrpSpPr>
                <a:grpSpLocks/>
              </p:cNvGrpSpPr>
              <p:nvPr/>
            </p:nvGrpSpPr>
            <p:grpSpPr bwMode="auto">
              <a:xfrm>
                <a:off x="1952" y="1180"/>
                <a:ext cx="1648" cy="1876"/>
                <a:chOff x="1952" y="1180"/>
                <a:chExt cx="1648" cy="1876"/>
              </a:xfrm>
            </p:grpSpPr>
            <p:sp>
              <p:nvSpPr>
                <p:cNvPr id="9268" name="Rectangle 47"/>
                <p:cNvSpPr>
                  <a:spLocks noChangeArrowheads="1"/>
                </p:cNvSpPr>
                <p:nvPr/>
              </p:nvSpPr>
              <p:spPr bwMode="auto">
                <a:xfrm>
                  <a:off x="2123" y="1180"/>
                  <a:ext cx="1352"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400" dirty="0">
                      <a:solidFill>
                        <a:srgbClr val="FF0000"/>
                      </a:solidFill>
                      <a:latin typeface="Helve-WP"/>
                    </a:rPr>
                    <a:t>Structural Stability Fixed Variables</a:t>
                  </a:r>
                </a:p>
              </p:txBody>
            </p:sp>
            <p:sp>
              <p:nvSpPr>
                <p:cNvPr id="9269" name="AutoShape 48"/>
                <p:cNvSpPr>
                  <a:spLocks noChangeArrowheads="1"/>
                </p:cNvSpPr>
                <p:nvPr/>
              </p:nvSpPr>
              <p:spPr bwMode="auto">
                <a:xfrm>
                  <a:off x="1952" y="1560"/>
                  <a:ext cx="465" cy="136"/>
                </a:xfrm>
                <a:prstGeom prst="rightArrow">
                  <a:avLst>
                    <a:gd name="adj1" fmla="val 50000"/>
                    <a:gd name="adj2" fmla="val 170972"/>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70" name="Rectangle 49"/>
                <p:cNvSpPr>
                  <a:spLocks noChangeArrowheads="1"/>
                </p:cNvSpPr>
                <p:nvPr/>
              </p:nvSpPr>
              <p:spPr bwMode="auto">
                <a:xfrm>
                  <a:off x="2657" y="1748"/>
                  <a:ext cx="324" cy="1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71" name="Rectangle 50"/>
                <p:cNvSpPr>
                  <a:spLocks noChangeArrowheads="1"/>
                </p:cNvSpPr>
                <p:nvPr/>
              </p:nvSpPr>
              <p:spPr bwMode="auto">
                <a:xfrm>
                  <a:off x="3121" y="1940"/>
                  <a:ext cx="332" cy="1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9272" name="Rectangle 51"/>
                <p:cNvSpPr>
                  <a:spLocks noChangeArrowheads="1"/>
                </p:cNvSpPr>
                <p:nvPr/>
              </p:nvSpPr>
              <p:spPr bwMode="auto">
                <a:xfrm>
                  <a:off x="2649" y="2276"/>
                  <a:ext cx="412" cy="1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defTabSz="762000"/>
                  <a:r>
                    <a:rPr lang="en-US" sz="1200" dirty="0">
                      <a:solidFill>
                        <a:srgbClr val="000000"/>
                      </a:solidFill>
                      <a:latin typeface="Helve-WP"/>
                    </a:rPr>
                    <a:t>Y</a:t>
                  </a:r>
                </a:p>
              </p:txBody>
            </p:sp>
            <p:sp>
              <p:nvSpPr>
                <p:cNvPr id="9278" name="Rectangle 57"/>
                <p:cNvSpPr>
                  <a:spLocks noChangeArrowheads="1"/>
                </p:cNvSpPr>
                <p:nvPr/>
              </p:nvSpPr>
              <p:spPr bwMode="auto">
                <a:xfrm>
                  <a:off x="2744" y="1770"/>
                  <a:ext cx="209"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200" dirty="0">
                      <a:solidFill>
                        <a:srgbClr val="000000"/>
                      </a:solidFill>
                      <a:latin typeface="Helve-WP"/>
                    </a:rPr>
                    <a:t>X</a:t>
                  </a:r>
                </a:p>
              </p:txBody>
            </p:sp>
            <p:sp>
              <p:nvSpPr>
                <p:cNvPr id="9279" name="Rectangle 58"/>
                <p:cNvSpPr>
                  <a:spLocks noChangeArrowheads="1"/>
                </p:cNvSpPr>
                <p:nvPr/>
              </p:nvSpPr>
              <p:spPr bwMode="auto">
                <a:xfrm>
                  <a:off x="3225" y="1962"/>
                  <a:ext cx="19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200" dirty="0">
                      <a:solidFill>
                        <a:srgbClr val="000000"/>
                      </a:solidFill>
                      <a:latin typeface="Helve-WP"/>
                    </a:rPr>
                    <a:t>Z</a:t>
                  </a:r>
                </a:p>
              </p:txBody>
            </p:sp>
            <p:sp>
              <p:nvSpPr>
                <p:cNvPr id="9280" name="Rectangle 59"/>
                <p:cNvSpPr>
                  <a:spLocks noChangeArrowheads="1"/>
                </p:cNvSpPr>
                <p:nvPr/>
              </p:nvSpPr>
              <p:spPr bwMode="auto">
                <a:xfrm>
                  <a:off x="2514" y="2538"/>
                  <a:ext cx="108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a:r>
                    <a:rPr lang="en-US" sz="1600" dirty="0">
                      <a:solidFill>
                        <a:srgbClr val="000000"/>
                      </a:solidFill>
                      <a:latin typeface="Helve-WP"/>
                    </a:rPr>
                    <a:t>Probabilistic</a:t>
                  </a:r>
                </a:p>
                <a:p>
                  <a:pPr defTabSz="762000"/>
                  <a:r>
                    <a:rPr lang="en-US" sz="1600" dirty="0">
                      <a:solidFill>
                        <a:srgbClr val="000000"/>
                      </a:solidFill>
                      <a:latin typeface="Helve-WP"/>
                    </a:rPr>
                    <a:t>Non-linear</a:t>
                  </a:r>
                </a:p>
                <a:p>
                  <a:pPr defTabSz="762000"/>
                  <a:r>
                    <a:rPr lang="en-US" sz="1600" dirty="0">
                      <a:solidFill>
                        <a:srgbClr val="000000"/>
                      </a:solidFill>
                      <a:latin typeface="Helve-WP"/>
                    </a:rPr>
                    <a:t>Dynamics</a:t>
                  </a:r>
                </a:p>
              </p:txBody>
            </p:sp>
            <p:sp>
              <p:nvSpPr>
                <p:cNvPr id="9282" name="Line 61"/>
                <p:cNvSpPr>
                  <a:spLocks noChangeShapeType="1"/>
                </p:cNvSpPr>
                <p:nvPr/>
              </p:nvSpPr>
              <p:spPr bwMode="auto">
                <a:xfrm flipV="1">
                  <a:off x="2040" y="2040"/>
                  <a:ext cx="560" cy="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grpSp>
        </p:grpSp>
        <p:sp>
          <p:nvSpPr>
            <p:cNvPr id="98" name="Lightning Bolt 97"/>
            <p:cNvSpPr/>
            <p:nvPr/>
          </p:nvSpPr>
          <p:spPr bwMode="auto">
            <a:xfrm>
              <a:off x="3768042" y="2492686"/>
              <a:ext cx="482600" cy="323850"/>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FF3300"/>
                </a:buClr>
                <a:buSzTx/>
                <a:buFontTx/>
                <a:buNone/>
                <a:tabLst/>
              </a:pPr>
              <a:endParaRPr kumimoji="0" lang="en-GB" sz="1800" b="0" i="0" u="none" strike="noStrike" cap="none" normalizeH="0" baseline="0" dirty="0">
                <a:ln>
                  <a:noFill/>
                </a:ln>
                <a:solidFill>
                  <a:schemeClr val="tx1"/>
                </a:solidFill>
                <a:effectLst/>
                <a:latin typeface="Verdana" pitchFamily="34" charset="0"/>
              </a:endParaRPr>
            </a:p>
          </p:txBody>
        </p:sp>
        <p:pic>
          <p:nvPicPr>
            <p:cNvPr id="99" name="Picture 98"/>
            <p:cNvPicPr>
              <a:picLocks noChangeAspect="1"/>
            </p:cNvPicPr>
            <p:nvPr/>
          </p:nvPicPr>
          <p:blipFill>
            <a:blip r:embed="rId2"/>
            <a:stretch>
              <a:fillRect/>
            </a:stretch>
          </p:blipFill>
          <p:spPr>
            <a:xfrm rot="3127544">
              <a:off x="4244607" y="3170622"/>
              <a:ext cx="493819" cy="335309"/>
            </a:xfrm>
            <a:prstGeom prst="rect">
              <a:avLst/>
            </a:prstGeom>
          </p:spPr>
        </p:pic>
        <p:pic>
          <p:nvPicPr>
            <p:cNvPr id="100" name="Picture 99"/>
            <p:cNvPicPr>
              <a:picLocks noChangeAspect="1"/>
            </p:cNvPicPr>
            <p:nvPr/>
          </p:nvPicPr>
          <p:blipFill>
            <a:blip r:embed="rId2"/>
            <a:stretch>
              <a:fillRect/>
            </a:stretch>
          </p:blipFill>
          <p:spPr>
            <a:xfrm rot="10800000">
              <a:off x="4673074" y="2887691"/>
              <a:ext cx="493819" cy="335309"/>
            </a:xfrm>
            <a:prstGeom prst="rect">
              <a:avLst/>
            </a:prstGeom>
          </p:spPr>
        </p:pic>
        <p:pic>
          <p:nvPicPr>
            <p:cNvPr id="101" name="Picture 100"/>
            <p:cNvPicPr>
              <a:picLocks noChangeAspect="1"/>
            </p:cNvPicPr>
            <p:nvPr/>
          </p:nvPicPr>
          <p:blipFill>
            <a:blip r:embed="rId2"/>
            <a:stretch>
              <a:fillRect/>
            </a:stretch>
          </p:blipFill>
          <p:spPr>
            <a:xfrm rot="16606262">
              <a:off x="4777807" y="3452197"/>
              <a:ext cx="493819" cy="335309"/>
            </a:xfrm>
            <a:prstGeom prst="rect">
              <a:avLst/>
            </a:prstGeom>
          </p:spPr>
        </p:pic>
        <p:pic>
          <p:nvPicPr>
            <p:cNvPr id="102" name="Picture 101"/>
            <p:cNvPicPr>
              <a:picLocks noChangeAspect="1"/>
            </p:cNvPicPr>
            <p:nvPr/>
          </p:nvPicPr>
          <p:blipFill>
            <a:blip r:embed="rId2"/>
            <a:stretch>
              <a:fillRect/>
            </a:stretch>
          </p:blipFill>
          <p:spPr>
            <a:xfrm rot="18905522">
              <a:off x="5431734" y="3091637"/>
              <a:ext cx="493819" cy="335309"/>
            </a:xfrm>
            <a:prstGeom prst="rect">
              <a:avLst/>
            </a:prstGeom>
          </p:spPr>
        </p:pic>
      </p:grpSp>
      <p:sp>
        <p:nvSpPr>
          <p:cNvPr id="10" name="TextBox 9"/>
          <p:cNvSpPr txBox="1"/>
          <p:nvPr/>
        </p:nvSpPr>
        <p:spPr>
          <a:xfrm>
            <a:off x="7886536" y="944255"/>
            <a:ext cx="1112805" cy="369332"/>
          </a:xfrm>
          <a:prstGeom prst="rect">
            <a:avLst/>
          </a:prstGeom>
          <a:solidFill>
            <a:srgbClr val="00B0F0"/>
          </a:solidFill>
          <a:ln>
            <a:solidFill>
              <a:srgbClr val="002060"/>
            </a:solidFill>
          </a:ln>
        </p:spPr>
        <p:txBody>
          <a:bodyPr wrap="none" rtlCol="0">
            <a:spAutoFit/>
          </a:bodyPr>
          <a:lstStyle/>
          <a:p>
            <a:r>
              <a:rPr lang="en-GB" dirty="0"/>
              <a:t>Shock 2</a:t>
            </a:r>
          </a:p>
        </p:txBody>
      </p:sp>
    </p:spTree>
    <p:extLst>
      <p:ext uri="{BB962C8B-B14F-4D97-AF65-F5344CB8AC3E}">
        <p14:creationId xmlns:p14="http://schemas.microsoft.com/office/powerpoint/2010/main" val="21373410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3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6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37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37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7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2">
                                            <p:txEl>
                                              <p:pRg st="0" end="0"/>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P spid="283710" grpId="0"/>
      <p:bldP spid="283712" grpId="0"/>
      <p:bldP spid="2" grpId="0" build="allAtOnce"/>
      <p:bldP spid="3" grpId="0" animBg="1"/>
      <p:bldP spid="4" grpId="0" animBg="1"/>
      <p:bldP spid="5" grpId="0" animBg="1"/>
      <p:bldP spid="6" grpId="0"/>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a:t>Origami – Emergence in Action</a:t>
            </a:r>
          </a:p>
        </p:txBody>
      </p:sp>
      <p:sp>
        <p:nvSpPr>
          <p:cNvPr id="14339" name="Slide Number Placeholder 2"/>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r>
              <a:rPr lang="en-GB" dirty="0">
                <a:solidFill>
                  <a:schemeClr val="bg1"/>
                </a:solidFill>
              </a:rPr>
              <a:t>Page </a:t>
            </a:r>
            <a:fld id="{FC6436E4-AC5A-4787-93FE-10CEA99CC540}" type="slidenum">
              <a:rPr lang="en-GB" smtClean="0">
                <a:solidFill>
                  <a:schemeClr val="bg1"/>
                </a:solidFill>
              </a:rPr>
              <a:pPr>
                <a:spcBef>
                  <a:spcPct val="0"/>
                </a:spcBef>
                <a:buClrTx/>
              </a:pPr>
              <a:t>7</a:t>
            </a:fld>
            <a:endParaRPr lang="en-GB" dirty="0">
              <a:solidFill>
                <a:schemeClr val="bg1"/>
              </a:solidFill>
            </a:endParaRPr>
          </a:p>
        </p:txBody>
      </p:sp>
      <p:sp>
        <p:nvSpPr>
          <p:cNvPr id="14340" name="Date Placeholder 3"/>
          <p:cNvSpPr>
            <a:spLocks noGrp="1"/>
          </p:cNvSpPr>
          <p:nvPr>
            <p:ph type="dt" sz="quarter" idx="1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spcBef>
                <a:spcPct val="0"/>
              </a:spcBef>
              <a:buClrTx/>
            </a:pPr>
            <a:fld id="{602CA8EE-DB5F-400A-9976-D122364D89B3}" type="datetime3">
              <a:rPr lang="en-GB" smtClean="0">
                <a:solidFill>
                  <a:schemeClr val="bg1"/>
                </a:solidFill>
              </a:rPr>
              <a:pPr>
                <a:spcBef>
                  <a:spcPct val="0"/>
                </a:spcBef>
                <a:buClrTx/>
              </a:pPr>
              <a:t>6 October, 2016</a:t>
            </a:fld>
            <a:endParaRPr lang="en-GB" dirty="0">
              <a:solidFill>
                <a:schemeClr val="bg1"/>
              </a:solidFill>
            </a:endParaRPr>
          </a:p>
        </p:txBody>
      </p:sp>
      <p:sp>
        <p:nvSpPr>
          <p:cNvPr id="14341" name="Footer Placeholder 4"/>
          <p:cNvSpPr>
            <a:spLocks noGrp="1"/>
          </p:cNvSpPr>
          <p:nvPr>
            <p:ph type="ftr"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r>
              <a:rPr lang="en-GB" dirty="0">
                <a:solidFill>
                  <a:schemeClr val="bg1"/>
                </a:solidFill>
              </a:rPr>
              <a:t>Complex Systems Management Centre</a:t>
            </a:r>
          </a:p>
        </p:txBody>
      </p:sp>
      <p:pic>
        <p:nvPicPr>
          <p:cNvPr id="14342" name="Picture 2" descr="C:\Users\mn1260\Documents\Presentatons\origa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633" y="943085"/>
            <a:ext cx="61499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5"/>
          <p:cNvSpPr txBox="1">
            <a:spLocks noChangeArrowheads="1"/>
          </p:cNvSpPr>
          <p:nvPr/>
        </p:nvSpPr>
        <p:spPr bwMode="auto">
          <a:xfrm>
            <a:off x="1752600" y="4522791"/>
            <a:ext cx="6775445" cy="1348061"/>
          </a:xfrm>
          <a:prstGeom prst="rect">
            <a:avLst/>
          </a:prstGeom>
          <a:solidFill>
            <a:srgbClr val="92D050"/>
          </a:solidFill>
          <a:ln w="9525">
            <a:solidFill>
              <a:schemeClr val="tx1"/>
            </a:solidFill>
            <a:miter lim="800000"/>
            <a:headEnd/>
            <a:tailEnd/>
          </a:ln>
        </p:spPr>
        <p:txBody>
          <a:bodyPr wrap="none">
            <a:spAutoFit/>
          </a:bodyPr>
          <a:lstStyle>
            <a:lvl1pPr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algn="ctr" eaLnBrk="1" hangingPunct="1"/>
            <a:r>
              <a:rPr lang="en-GB" sz="2400" dirty="0"/>
              <a:t>We “select” on the basis of the EMERGENT</a:t>
            </a:r>
          </a:p>
          <a:p>
            <a:pPr algn="ctr" eaLnBrk="1" hangingPunct="1"/>
            <a:r>
              <a:rPr lang="en-GB" sz="2400" dirty="0"/>
              <a:t>properties and features of the system!</a:t>
            </a:r>
          </a:p>
          <a:p>
            <a:pPr algn="ctr" eaLnBrk="1" hangingPunct="1"/>
            <a:r>
              <a:rPr lang="en-GB" sz="2400" dirty="0"/>
              <a:t>- But so does the world!</a:t>
            </a:r>
          </a:p>
        </p:txBody>
      </p:sp>
      <p:sp>
        <p:nvSpPr>
          <p:cNvPr id="14344" name="TextBox 6"/>
          <p:cNvSpPr txBox="1">
            <a:spLocks noChangeArrowheads="1"/>
          </p:cNvSpPr>
          <p:nvPr/>
        </p:nvSpPr>
        <p:spPr bwMode="auto">
          <a:xfrm>
            <a:off x="228599" y="857250"/>
            <a:ext cx="385127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lr>
                <a:srgbClr val="FF3300"/>
              </a:buClr>
              <a:defRPr>
                <a:solidFill>
                  <a:schemeClr val="tx1"/>
                </a:solidFill>
                <a:latin typeface="Verdana" pitchFamily="34" charset="0"/>
              </a:defRPr>
            </a:lvl1pPr>
            <a:lvl2pPr marL="742950" indent="-285750" eaLnBrk="0" hangingPunct="0">
              <a:spcBef>
                <a:spcPct val="20000"/>
              </a:spcBef>
              <a:buClr>
                <a:srgbClr val="FF3300"/>
              </a:buClr>
              <a:defRPr>
                <a:solidFill>
                  <a:schemeClr val="tx1"/>
                </a:solidFill>
                <a:latin typeface="Verdana" pitchFamily="34" charset="0"/>
              </a:defRPr>
            </a:lvl2pPr>
            <a:lvl3pPr marL="1143000" indent="-228600" eaLnBrk="0" hangingPunct="0">
              <a:spcBef>
                <a:spcPct val="20000"/>
              </a:spcBef>
              <a:buClr>
                <a:srgbClr val="FF3300"/>
              </a:buClr>
              <a:defRPr>
                <a:solidFill>
                  <a:schemeClr val="tx1"/>
                </a:solidFill>
                <a:latin typeface="Verdana" pitchFamily="34" charset="0"/>
              </a:defRPr>
            </a:lvl3pPr>
            <a:lvl4pPr marL="1600200" indent="-228600" eaLnBrk="0" hangingPunct="0">
              <a:spcBef>
                <a:spcPct val="20000"/>
              </a:spcBef>
              <a:buClr>
                <a:srgbClr val="FF3300"/>
              </a:buClr>
              <a:defRPr>
                <a:solidFill>
                  <a:schemeClr val="tx1"/>
                </a:solidFill>
                <a:latin typeface="Verdana" pitchFamily="34" charset="0"/>
              </a:defRPr>
            </a:lvl4pPr>
            <a:lvl5pPr marL="2057400" indent="-228600" eaLnBrk="0" hangingPunct="0">
              <a:spcBef>
                <a:spcPct val="20000"/>
              </a:spcBef>
              <a:buClr>
                <a:srgbClr val="FF3300"/>
              </a:buClr>
              <a:defRPr>
                <a:solidFill>
                  <a:schemeClr val="tx1"/>
                </a:solidFill>
                <a:latin typeface="Verdana" pitchFamily="34" charset="0"/>
              </a:defRPr>
            </a:lvl5pPr>
            <a:lvl6pPr marL="2514600" indent="-228600" eaLnBrk="0" fontAlgn="base" hangingPunct="0">
              <a:spcBef>
                <a:spcPct val="20000"/>
              </a:spcBef>
              <a:spcAft>
                <a:spcPct val="0"/>
              </a:spcAft>
              <a:buClr>
                <a:srgbClr val="FF3300"/>
              </a:buClr>
              <a:defRPr>
                <a:solidFill>
                  <a:schemeClr val="tx1"/>
                </a:solidFill>
                <a:latin typeface="Verdana" pitchFamily="34" charset="0"/>
              </a:defRPr>
            </a:lvl6pPr>
            <a:lvl7pPr marL="2971800" indent="-228600" eaLnBrk="0" fontAlgn="base" hangingPunct="0">
              <a:spcBef>
                <a:spcPct val="20000"/>
              </a:spcBef>
              <a:spcAft>
                <a:spcPct val="0"/>
              </a:spcAft>
              <a:buClr>
                <a:srgbClr val="FF3300"/>
              </a:buClr>
              <a:defRPr>
                <a:solidFill>
                  <a:schemeClr val="tx1"/>
                </a:solidFill>
                <a:latin typeface="Verdana" pitchFamily="34" charset="0"/>
              </a:defRPr>
            </a:lvl7pPr>
            <a:lvl8pPr marL="3429000" indent="-228600" eaLnBrk="0" fontAlgn="base" hangingPunct="0">
              <a:spcBef>
                <a:spcPct val="20000"/>
              </a:spcBef>
              <a:spcAft>
                <a:spcPct val="0"/>
              </a:spcAft>
              <a:buClr>
                <a:srgbClr val="FF3300"/>
              </a:buClr>
              <a:defRPr>
                <a:solidFill>
                  <a:schemeClr val="tx1"/>
                </a:solidFill>
                <a:latin typeface="Verdana" pitchFamily="34" charset="0"/>
              </a:defRPr>
            </a:lvl8pPr>
            <a:lvl9pPr marL="3886200" indent="-228600" eaLnBrk="0" fontAlgn="base" hangingPunct="0">
              <a:spcBef>
                <a:spcPct val="20000"/>
              </a:spcBef>
              <a:spcAft>
                <a:spcPct val="0"/>
              </a:spcAft>
              <a:buClr>
                <a:srgbClr val="FF3300"/>
              </a:buClr>
              <a:defRPr>
                <a:solidFill>
                  <a:schemeClr val="tx1"/>
                </a:solidFill>
                <a:latin typeface="Verdana" pitchFamily="34" charset="0"/>
              </a:defRPr>
            </a:lvl9pPr>
          </a:lstStyle>
          <a:p>
            <a:pPr eaLnBrk="1" hangingPunct="1">
              <a:buFont typeface="Arial" pitchFamily="34" charset="0"/>
              <a:buChar char="•"/>
            </a:pPr>
            <a:r>
              <a:rPr lang="en-GB" dirty="0"/>
              <a:t>Emergent Features</a:t>
            </a:r>
          </a:p>
          <a:p>
            <a:pPr eaLnBrk="1" hangingPunct="1">
              <a:buFont typeface="Arial" pitchFamily="34" charset="0"/>
              <a:buChar char="•"/>
            </a:pPr>
            <a:endParaRPr lang="en-GB" dirty="0"/>
          </a:p>
          <a:p>
            <a:pPr eaLnBrk="1" hangingPunct="1">
              <a:buFont typeface="Arial" pitchFamily="34" charset="0"/>
              <a:buChar char="•"/>
            </a:pPr>
            <a:r>
              <a:rPr lang="en-GB" dirty="0"/>
              <a:t>Emergent Variables</a:t>
            </a:r>
          </a:p>
          <a:p>
            <a:pPr eaLnBrk="1" hangingPunct="1">
              <a:buFont typeface="Arial" pitchFamily="34" charset="0"/>
              <a:buChar char="•"/>
            </a:pPr>
            <a:endParaRPr lang="en-GB" dirty="0"/>
          </a:p>
          <a:p>
            <a:pPr eaLnBrk="1" hangingPunct="1">
              <a:buFont typeface="Arial" pitchFamily="34" charset="0"/>
              <a:buChar char="•"/>
            </a:pPr>
            <a:r>
              <a:rPr lang="en-GB" dirty="0"/>
              <a:t>Emergent Dimensions</a:t>
            </a:r>
          </a:p>
          <a:p>
            <a:pPr eaLnBrk="1" hangingPunct="1">
              <a:buFont typeface="Arial" pitchFamily="34" charset="0"/>
              <a:buChar char="•"/>
            </a:pPr>
            <a:endParaRPr lang="en-GB" dirty="0"/>
          </a:p>
          <a:p>
            <a:pPr eaLnBrk="1" hangingPunct="1">
              <a:buFont typeface="Arial" pitchFamily="34" charset="0"/>
              <a:buChar char="•"/>
            </a:pPr>
            <a:r>
              <a:rPr lang="en-GB" dirty="0"/>
              <a:t>Emergent Functionality</a:t>
            </a:r>
          </a:p>
          <a:p>
            <a:pPr eaLnBrk="1" hangingPunct="1">
              <a:buFont typeface="Arial" pitchFamily="34" charset="0"/>
              <a:buChar char="•"/>
            </a:pPr>
            <a:endParaRPr lang="en-GB" dirty="0"/>
          </a:p>
          <a:p>
            <a:pPr eaLnBrk="1" hangingPunct="1">
              <a:buFont typeface="Arial" pitchFamily="34" charset="0"/>
              <a:buChar char="•"/>
            </a:pPr>
            <a:r>
              <a:rPr lang="en-GB" dirty="0"/>
              <a:t>Physics deals with the PAPER</a:t>
            </a:r>
          </a:p>
        </p:txBody>
      </p:sp>
      <p:sp>
        <p:nvSpPr>
          <p:cNvPr id="2" name="TextBox 1"/>
          <p:cNvSpPr txBox="1"/>
          <p:nvPr/>
        </p:nvSpPr>
        <p:spPr>
          <a:xfrm>
            <a:off x="647700" y="5849938"/>
            <a:ext cx="7681910" cy="1034129"/>
          </a:xfrm>
          <a:prstGeom prst="rect">
            <a:avLst/>
          </a:prstGeom>
          <a:noFill/>
        </p:spPr>
        <p:txBody>
          <a:bodyPr wrap="none" rtlCol="0">
            <a:spAutoFit/>
          </a:bodyPr>
          <a:lstStyle/>
          <a:p>
            <a:r>
              <a:rPr lang="en-GB" dirty="0"/>
              <a:t>1982, Environment and Planning B, P. Allen</a:t>
            </a:r>
          </a:p>
          <a:p>
            <a:r>
              <a:rPr lang="en-GB" dirty="0"/>
              <a:t>1986 </a:t>
            </a:r>
            <a:r>
              <a:rPr lang="en-GB" dirty="0" err="1"/>
              <a:t>Ev</a:t>
            </a:r>
            <a:r>
              <a:rPr lang="en-GB" dirty="0"/>
              <a:t> of </a:t>
            </a:r>
            <a:r>
              <a:rPr lang="en-GB" dirty="0" err="1"/>
              <a:t>Multifunctionalism</a:t>
            </a:r>
            <a:r>
              <a:rPr lang="en-GB" dirty="0"/>
              <a:t> in </a:t>
            </a:r>
            <a:r>
              <a:rPr lang="en-GB" dirty="0" err="1"/>
              <a:t>Ezymes</a:t>
            </a:r>
            <a:r>
              <a:rPr lang="en-GB" dirty="0"/>
              <a:t>, J </a:t>
            </a:r>
            <a:r>
              <a:rPr lang="en-GB" dirty="0" err="1"/>
              <a:t>McGlade</a:t>
            </a:r>
            <a:r>
              <a:rPr lang="en-GB" dirty="0"/>
              <a:t> and P Allen,</a:t>
            </a:r>
          </a:p>
          <a:p>
            <a:pPr algn="ctr"/>
            <a:r>
              <a:rPr lang="en-GB" dirty="0"/>
              <a:t> </a:t>
            </a:r>
          </a:p>
        </p:txBody>
      </p:sp>
      <p:sp>
        <p:nvSpPr>
          <p:cNvPr id="3" name="TextBox 2"/>
          <p:cNvSpPr txBox="1"/>
          <p:nvPr/>
        </p:nvSpPr>
        <p:spPr>
          <a:xfrm>
            <a:off x="3749676" y="1041400"/>
            <a:ext cx="1556420" cy="369332"/>
          </a:xfrm>
          <a:prstGeom prst="rect">
            <a:avLst/>
          </a:prstGeom>
          <a:solidFill>
            <a:srgbClr val="92D050"/>
          </a:solidFill>
          <a:ln>
            <a:solidFill>
              <a:schemeClr val="tx1"/>
            </a:solidFill>
          </a:ln>
        </p:spPr>
        <p:txBody>
          <a:bodyPr wrap="square" rtlCol="0">
            <a:spAutoFit/>
          </a:bodyPr>
          <a:lstStyle/>
          <a:p>
            <a:r>
              <a:rPr lang="en-GB" dirty="0"/>
              <a:t>3rd Shock!</a:t>
            </a:r>
          </a:p>
        </p:txBody>
      </p:sp>
      <p:sp>
        <p:nvSpPr>
          <p:cNvPr id="4" name="TextBox 3"/>
          <p:cNvSpPr txBox="1"/>
          <p:nvPr/>
        </p:nvSpPr>
        <p:spPr>
          <a:xfrm>
            <a:off x="1486649" y="3950785"/>
            <a:ext cx="7276351" cy="461665"/>
          </a:xfrm>
          <a:prstGeom prst="rect">
            <a:avLst/>
          </a:prstGeom>
          <a:solidFill>
            <a:srgbClr val="FFFF66"/>
          </a:solidFill>
          <a:ln>
            <a:solidFill>
              <a:schemeClr val="tx1"/>
            </a:solidFill>
          </a:ln>
          <a:effectLst>
            <a:glow rad="139700">
              <a:schemeClr val="accent1">
                <a:satMod val="175000"/>
                <a:alpha val="40000"/>
              </a:schemeClr>
            </a:glow>
          </a:effectLst>
        </p:spPr>
        <p:txBody>
          <a:bodyPr wrap="none" rtlCol="0">
            <a:spAutoFit/>
          </a:bodyPr>
          <a:lstStyle/>
          <a:p>
            <a:r>
              <a:rPr lang="en-GB" sz="2400" b="1" dirty="0"/>
              <a:t>Folds &lt;-&gt; Form &lt;-&gt; Emergent Capability</a:t>
            </a:r>
          </a:p>
        </p:txBody>
      </p:sp>
      <p:sp>
        <p:nvSpPr>
          <p:cNvPr id="5" name="TextBox 4"/>
          <p:cNvSpPr txBox="1"/>
          <p:nvPr/>
        </p:nvSpPr>
        <p:spPr>
          <a:xfrm>
            <a:off x="777735" y="1965462"/>
            <a:ext cx="7421840" cy="523220"/>
          </a:xfrm>
          <a:prstGeom prst="rect">
            <a:avLst/>
          </a:prstGeom>
          <a:solidFill>
            <a:srgbClr val="00B0F0"/>
          </a:solidFill>
          <a:ln>
            <a:solidFill>
              <a:schemeClr val="tx1"/>
            </a:solidFill>
          </a:ln>
        </p:spPr>
        <p:txBody>
          <a:bodyPr wrap="none" rtlCol="0">
            <a:spAutoFit/>
          </a:bodyPr>
          <a:lstStyle/>
          <a:p>
            <a:r>
              <a:rPr lang="en-GB" sz="2800" dirty="0"/>
              <a:t>Symmetry Breaking is very PROFOUND!</a:t>
            </a:r>
          </a:p>
        </p:txBody>
      </p:sp>
      <p:sp>
        <p:nvSpPr>
          <p:cNvPr id="6" name="TextBox 5"/>
          <p:cNvSpPr txBox="1"/>
          <p:nvPr/>
        </p:nvSpPr>
        <p:spPr>
          <a:xfrm>
            <a:off x="76200" y="4995850"/>
            <a:ext cx="2101024" cy="701731"/>
          </a:xfrm>
          <a:prstGeom prst="rect">
            <a:avLst/>
          </a:prstGeom>
          <a:noFill/>
        </p:spPr>
        <p:txBody>
          <a:bodyPr wrap="none" rtlCol="0">
            <a:spAutoFit/>
          </a:bodyPr>
          <a:lstStyle/>
          <a:p>
            <a:r>
              <a:rPr lang="en-GB" dirty="0"/>
              <a:t>Scaling Effects</a:t>
            </a:r>
          </a:p>
          <a:p>
            <a:r>
              <a:rPr lang="en-GB" dirty="0"/>
              <a:t>Emergent Forms</a:t>
            </a:r>
          </a:p>
        </p:txBody>
      </p:sp>
    </p:spTree>
    <p:extLst>
      <p:ext uri="{BB962C8B-B14F-4D97-AF65-F5344CB8AC3E}">
        <p14:creationId xmlns:p14="http://schemas.microsoft.com/office/powerpoint/2010/main" val="234002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Ashby’s Law of Requisite Variety</a:t>
            </a:r>
            <a:br>
              <a:rPr lang="en-GB" dirty="0"/>
            </a:br>
            <a:endParaRPr lang="en-GB" dirty="0"/>
          </a:p>
        </p:txBody>
      </p:sp>
      <p:sp>
        <p:nvSpPr>
          <p:cNvPr id="3" name="Content Placeholder 2"/>
          <p:cNvSpPr>
            <a:spLocks noGrp="1"/>
          </p:cNvSpPr>
          <p:nvPr>
            <p:ph idx="1"/>
          </p:nvPr>
        </p:nvSpPr>
        <p:spPr/>
        <p:txBody>
          <a:bodyPr/>
          <a:lstStyle/>
          <a:p>
            <a:r>
              <a:rPr lang="en-GB" dirty="0"/>
              <a:t>Control can be obtained only if the variety of the controller is at least as great as the variety of the situation to be controlled. Variety absorbs Variety</a:t>
            </a:r>
          </a:p>
          <a:p>
            <a:endParaRPr lang="en-GB" dirty="0"/>
          </a:p>
          <a:p>
            <a:r>
              <a:rPr lang="en-GB" dirty="0"/>
              <a:t>But Variety defines different entities with the same qualitative features. Diversity considers elements that are qualitatively different from each other</a:t>
            </a:r>
          </a:p>
          <a:p>
            <a:endParaRPr lang="en-GB" dirty="0"/>
          </a:p>
          <a:p>
            <a:r>
              <a:rPr lang="en-GB" b="1" dirty="0">
                <a:solidFill>
                  <a:srgbClr val="FF0000"/>
                </a:solidFill>
              </a:rPr>
              <a:t>BUT</a:t>
            </a:r>
            <a:r>
              <a:rPr lang="en-GB" dirty="0"/>
              <a:t> Evolution is about qualitative evolution</a:t>
            </a:r>
          </a:p>
          <a:p>
            <a:endParaRPr lang="en-GB" dirty="0"/>
          </a:p>
          <a:p>
            <a:r>
              <a:rPr lang="en-GB" dirty="0"/>
              <a:t>New variables, new dimensions, new problems, new opportunities, new characteristics and new functions </a:t>
            </a:r>
          </a:p>
          <a:p>
            <a:endParaRPr lang="en-GB" dirty="0"/>
          </a:p>
        </p:txBody>
      </p:sp>
      <p:sp>
        <p:nvSpPr>
          <p:cNvPr id="4" name="Slide Number Placeholder 3"/>
          <p:cNvSpPr>
            <a:spLocks noGrp="1"/>
          </p:cNvSpPr>
          <p:nvPr>
            <p:ph type="sldNum" sz="quarter" idx="10"/>
          </p:nvPr>
        </p:nvSpPr>
        <p:spPr/>
        <p:txBody>
          <a:bodyPr/>
          <a:lstStyle/>
          <a:p>
            <a:r>
              <a:rPr lang="en-GB"/>
              <a:t>Page </a:t>
            </a:r>
            <a:fld id="{9397664F-268B-4201-9A46-8102026DCEA2}" type="slidenum">
              <a:rPr lang="en-GB" smtClean="0"/>
              <a:pPr/>
              <a:t>8</a:t>
            </a:fld>
            <a:endParaRPr lang="en-GB"/>
          </a:p>
        </p:txBody>
      </p:sp>
      <p:sp>
        <p:nvSpPr>
          <p:cNvPr id="5" name="Date Placeholder 4"/>
          <p:cNvSpPr>
            <a:spLocks noGrp="1"/>
          </p:cNvSpPr>
          <p:nvPr>
            <p:ph type="dt" sz="half" idx="11"/>
          </p:nvPr>
        </p:nvSpPr>
        <p:spPr/>
        <p:txBody>
          <a:bodyPr/>
          <a:lstStyle/>
          <a:p>
            <a:fld id="{6A999D01-28D3-4D2F-A52B-44443E0B1E53}"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Tree>
    <p:extLst>
      <p:ext uri="{BB962C8B-B14F-4D97-AF65-F5344CB8AC3E}">
        <p14:creationId xmlns:p14="http://schemas.microsoft.com/office/powerpoint/2010/main" val="254422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Law of Excess Diversity:</a:t>
            </a:r>
            <a:br>
              <a:rPr lang="en-GB" dirty="0"/>
            </a:br>
            <a:endParaRPr lang="en-GB" dirty="0"/>
          </a:p>
        </p:txBody>
      </p:sp>
      <p:sp>
        <p:nvSpPr>
          <p:cNvPr id="3" name="Content Placeholder 2"/>
          <p:cNvSpPr>
            <a:spLocks noGrp="1"/>
          </p:cNvSpPr>
          <p:nvPr>
            <p:ph idx="1"/>
          </p:nvPr>
        </p:nvSpPr>
        <p:spPr>
          <a:xfrm>
            <a:off x="316230" y="914400"/>
            <a:ext cx="8610600" cy="5486400"/>
          </a:xfrm>
        </p:spPr>
        <p:txBody>
          <a:bodyPr/>
          <a:lstStyle/>
          <a:p>
            <a:r>
              <a:rPr lang="en-GB" sz="1800" dirty="0"/>
              <a:t>This states that: For a system to survive as a coherent entity over the medium and long term, it must have a number of internal states greater than those considered requisite to deal with the outside world.</a:t>
            </a:r>
          </a:p>
          <a:p>
            <a:endParaRPr lang="en-GB" sz="1800" dirty="0"/>
          </a:p>
          <a:p>
            <a:r>
              <a:rPr lang="en-GB" sz="1800" dirty="0"/>
              <a:t>In addition to what we know about a situation, there is also what we do not know! This translates itself into deviation from prediction and eventually to change. If a system is to respond successfully to this unknowable future, then it must have within itself more “diversity” than was strictly necessary for its functioning at present. </a:t>
            </a:r>
          </a:p>
          <a:p>
            <a:endParaRPr lang="en-GB" sz="1800" dirty="0"/>
          </a:p>
          <a:p>
            <a:r>
              <a:rPr lang="en-GB" sz="1800" dirty="0"/>
              <a:t>Variety concerns a selection of possibilities that share a common attribute space, but diversity concerns a selection that spans different attribute spaces. This new law means that either there is hidden diversity within an “adaptable” system or it has within it mechanisms that can produce diversity as and when required. A persistent system must maintain/create underlying diversity before it can be shown to be necessary.</a:t>
            </a:r>
          </a:p>
        </p:txBody>
      </p:sp>
      <p:sp>
        <p:nvSpPr>
          <p:cNvPr id="4" name="Slide Number Placeholder 3"/>
          <p:cNvSpPr>
            <a:spLocks noGrp="1"/>
          </p:cNvSpPr>
          <p:nvPr>
            <p:ph type="sldNum" sz="quarter" idx="10"/>
          </p:nvPr>
        </p:nvSpPr>
        <p:spPr/>
        <p:txBody>
          <a:bodyPr/>
          <a:lstStyle/>
          <a:p>
            <a:r>
              <a:rPr lang="en-GB"/>
              <a:t>Page </a:t>
            </a:r>
            <a:fld id="{9397664F-268B-4201-9A46-8102026DCEA2}" type="slidenum">
              <a:rPr lang="en-GB" smtClean="0"/>
              <a:pPr/>
              <a:t>9</a:t>
            </a:fld>
            <a:endParaRPr lang="en-GB"/>
          </a:p>
        </p:txBody>
      </p:sp>
      <p:sp>
        <p:nvSpPr>
          <p:cNvPr id="5" name="Date Placeholder 4"/>
          <p:cNvSpPr>
            <a:spLocks noGrp="1"/>
          </p:cNvSpPr>
          <p:nvPr>
            <p:ph type="dt" sz="half" idx="11"/>
          </p:nvPr>
        </p:nvSpPr>
        <p:spPr/>
        <p:txBody>
          <a:bodyPr/>
          <a:lstStyle/>
          <a:p>
            <a:fld id="{6A999D01-28D3-4D2F-A52B-44443E0B1E53}" type="datetime3">
              <a:rPr lang="en-GB" smtClean="0"/>
              <a:pPr/>
              <a:t>6 October, 2016</a:t>
            </a:fld>
            <a:endParaRPr lang="en-GB"/>
          </a:p>
        </p:txBody>
      </p:sp>
      <p:sp>
        <p:nvSpPr>
          <p:cNvPr id="6" name="Footer Placeholder 5"/>
          <p:cNvSpPr>
            <a:spLocks noGrp="1"/>
          </p:cNvSpPr>
          <p:nvPr>
            <p:ph type="ftr" sz="quarter" idx="12"/>
          </p:nvPr>
        </p:nvSpPr>
        <p:spPr/>
        <p:txBody>
          <a:bodyPr/>
          <a:lstStyle/>
          <a:p>
            <a:r>
              <a:rPr lang="en-GB"/>
              <a:t>Complex Systems Management Centre</a:t>
            </a:r>
          </a:p>
        </p:txBody>
      </p:sp>
    </p:spTree>
    <p:extLst>
      <p:ext uri="{BB962C8B-B14F-4D97-AF65-F5344CB8AC3E}">
        <p14:creationId xmlns:p14="http://schemas.microsoft.com/office/powerpoint/2010/main" val="1838245986"/>
      </p:ext>
    </p:extLst>
  </p:cSld>
  <p:clrMapOvr>
    <a:masterClrMapping/>
  </p:clrMapOvr>
</p:sld>
</file>

<file path=ppt/theme/theme1.xml><?xml version="1.0" encoding="utf-8"?>
<a:theme xmlns:a="http://schemas.openxmlformats.org/drawingml/2006/main" name="Cranfield_ Landscape">
  <a:themeElements>
    <a:clrScheme name="Cranfield_ Landscap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anfield_ Landscap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rgbClr val="FF3300"/>
          </a:buClr>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rgbClr val="FF3300"/>
          </a:buClr>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ranfield_ Landscap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anfield_ Landscap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anfield_ Landscap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anfield_ Landscap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anfield_ Landscap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anfield_ Landscap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anfield_ Landscap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T:\Data\Shared\SOM Templates\Cranfield_ Landscape.pot</Template>
  <TotalTime>14655</TotalTime>
  <Words>3531</Words>
  <Application>Microsoft Office PowerPoint</Application>
  <PresentationFormat>On-screen Show (4:3)</PresentationFormat>
  <Paragraphs>770</Paragraphs>
  <Slides>41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52" baseType="lpstr">
      <vt:lpstr>Arial</vt:lpstr>
      <vt:lpstr>Calibri</vt:lpstr>
      <vt:lpstr>Helve-WP</vt:lpstr>
      <vt:lpstr>Lucida Handwriting</vt:lpstr>
      <vt:lpstr>Times New Roman</vt:lpstr>
      <vt:lpstr>Verdana</vt:lpstr>
      <vt:lpstr>Wingdings</vt:lpstr>
      <vt:lpstr>Cranfield_ Landscape</vt:lpstr>
      <vt:lpstr>Bitmap Image</vt:lpstr>
      <vt:lpstr>Clip</vt:lpstr>
      <vt:lpstr>Document</vt:lpstr>
      <vt:lpstr>Evolving Complexity: The Reality of Success and Failure    </vt:lpstr>
      <vt:lpstr>Edmund Burke and the French Revolution:</vt:lpstr>
      <vt:lpstr>Governance: Understanding, Knowledge, Wisdom??</vt:lpstr>
      <vt:lpstr>My youthful illusions! </vt:lpstr>
      <vt:lpstr>Our mechanistic model is WRONG!</vt:lpstr>
      <vt:lpstr>PowerPoint Presentation</vt:lpstr>
      <vt:lpstr>Origami – Emergence in Action</vt:lpstr>
      <vt:lpstr>Ashby’s Law of Requisite Variety </vt:lpstr>
      <vt:lpstr>The Law of Excess Diversity: </vt:lpstr>
      <vt:lpstr>Since 1970 – only 2 Good Ideas! (3 more than average) </vt:lpstr>
      <vt:lpstr>The Urban and Regional System – Not Static:</vt:lpstr>
      <vt:lpstr>Dynamic spatial models…..</vt:lpstr>
      <vt:lpstr>Past Spatial Modelling: Planning with Complexity:</vt:lpstr>
      <vt:lpstr>Applications: Integrated Spatial Models</vt:lpstr>
      <vt:lpstr>PowerPoint Presentation</vt:lpstr>
      <vt:lpstr>Total MARKET returns depend on Luck: </vt:lpstr>
      <vt:lpstr>Performance for 10 different random sequences</vt:lpstr>
      <vt:lpstr>Markets are a Theatre of Learning:</vt:lpstr>
      <vt:lpstr>Evolution of Organizational Structure:</vt:lpstr>
      <vt:lpstr>Evolving Dictionary of “practices” - 53 Characteristics  </vt:lpstr>
      <vt:lpstr>Auto Manufacture: 16 Organisational Forms:</vt:lpstr>
      <vt:lpstr>The Evolution of a Single Organisation</vt:lpstr>
      <vt:lpstr>But different branches compete….</vt:lpstr>
      <vt:lpstr>Aerospace Supply Chains desired performance?</vt:lpstr>
      <vt:lpstr>Aerospace Supply Chain Practices</vt:lpstr>
      <vt:lpstr>The Synergetic Practices for each Quality:</vt:lpstr>
      <vt:lpstr>EU Innovate:  Household Agent Profiles</vt:lpstr>
      <vt:lpstr>Possible Innovations:</vt:lpstr>
      <vt:lpstr>Cross-Domain Impacts</vt:lpstr>
      <vt:lpstr>Towards Sustainability:</vt:lpstr>
      <vt:lpstr>From Being to Becoming:</vt:lpstr>
      <vt:lpstr>Modelling Social Systems: ABMs, Multi-Agent Models </vt:lpstr>
      <vt:lpstr>REFLEXIVITY, Reality and Agent Based Models:</vt:lpstr>
      <vt:lpstr>Understanding limits to Understanding: </vt:lpstr>
      <vt:lpstr>But what is my aim? Good for me or COMMUMITY?</vt:lpstr>
      <vt:lpstr>But the “world” is also others:</vt:lpstr>
      <vt:lpstr>But there are groups, and networks….</vt:lpstr>
      <vt:lpstr>Conclusions: Models are for Learning  not Prediction</vt:lpstr>
      <vt:lpstr>Conclusions 2: Complexity is Life </vt:lpstr>
      <vt:lpstr>Some Great Books!!!</vt:lpstr>
      <vt:lpstr>Recent Books:</vt:lpstr>
    </vt:vector>
  </TitlesOfParts>
  <Company>Cranfield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in a Complex World</dc:title>
  <dc:creator>mn2089</dc:creator>
  <cp:lastModifiedBy>Peter Allen</cp:lastModifiedBy>
  <cp:revision>493</cp:revision>
  <dcterms:created xsi:type="dcterms:W3CDTF">2004-02-16T14:14:39Z</dcterms:created>
  <dcterms:modified xsi:type="dcterms:W3CDTF">2016-10-06T05:51:14Z</dcterms:modified>
</cp:coreProperties>
</file>