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9" autoAdjust="0"/>
    <p:restoredTop sz="94660"/>
  </p:normalViewPr>
  <p:slideViewPr>
    <p:cSldViewPr snapToGrid="0">
      <p:cViewPr varScale="1">
        <p:scale>
          <a:sx n="66" d="100"/>
          <a:sy n="66" d="100"/>
        </p:scale>
        <p:origin x="20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11/2/19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11/2/19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11/2/19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11/2/19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11/2/19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20K70B0sq8Y?feature=oemb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E79FF-7CCE-43BF-A60F-8743D0D01B7D}"/>
              </a:ext>
            </a:extLst>
          </p:cNvPr>
          <p:cNvSpPr>
            <a:spLocks noGrp="1"/>
          </p:cNvSpPr>
          <p:nvPr>
            <p:ph type="ctrTitle"/>
          </p:nvPr>
        </p:nvSpPr>
        <p:spPr/>
        <p:txBody>
          <a:bodyPr/>
          <a:lstStyle/>
          <a:p>
            <a:r>
              <a:rPr lang="en-GB" sz="4800" dirty="0"/>
              <a:t>Anarchist cybernetics in and against the institutions</a:t>
            </a:r>
          </a:p>
        </p:txBody>
      </p:sp>
      <p:sp>
        <p:nvSpPr>
          <p:cNvPr id="3" name="Subtitle 2">
            <a:extLst>
              <a:ext uri="{FF2B5EF4-FFF2-40B4-BE49-F238E27FC236}">
                <a16:creationId xmlns:a16="http://schemas.microsoft.com/office/drawing/2014/main" id="{243F5044-4BFD-4705-BF16-4687E93AD4D0}"/>
              </a:ext>
            </a:extLst>
          </p:cNvPr>
          <p:cNvSpPr>
            <a:spLocks noGrp="1"/>
          </p:cNvSpPr>
          <p:nvPr>
            <p:ph type="subTitle" idx="1"/>
          </p:nvPr>
        </p:nvSpPr>
        <p:spPr/>
        <p:txBody>
          <a:bodyPr>
            <a:normAutofit fontScale="92500" lnSpcReduction="10000"/>
          </a:bodyPr>
          <a:lstStyle/>
          <a:p>
            <a:r>
              <a:rPr lang="en-GB" dirty="0"/>
              <a:t>Thomas Swann</a:t>
            </a:r>
          </a:p>
          <a:p>
            <a:r>
              <a:rPr lang="en-GB" dirty="0"/>
              <a:t>Loughborough University – Leverhulme Early Career Fellow</a:t>
            </a:r>
          </a:p>
          <a:p>
            <a:r>
              <a:rPr lang="en-GB" dirty="0"/>
              <a:t>T.Swann@lboro.ac.uk	@thomasswann1</a:t>
            </a:r>
          </a:p>
        </p:txBody>
      </p:sp>
      <p:pic>
        <p:nvPicPr>
          <p:cNvPr id="5" name="Picture 4" descr="A picture containing clock&#10;&#10;Description automatically generated">
            <a:extLst>
              <a:ext uri="{FF2B5EF4-FFF2-40B4-BE49-F238E27FC236}">
                <a16:creationId xmlns:a16="http://schemas.microsoft.com/office/drawing/2014/main" id="{E2C98C00-B20C-417F-BB3D-1EE7AFCE8FBE}"/>
              </a:ext>
            </a:extLst>
          </p:cNvPr>
          <p:cNvPicPr>
            <a:picLocks noChangeAspect="1"/>
          </p:cNvPicPr>
          <p:nvPr/>
        </p:nvPicPr>
        <p:blipFill>
          <a:blip r:embed="rId2"/>
          <a:stretch>
            <a:fillRect/>
          </a:stretch>
        </p:blipFill>
        <p:spPr>
          <a:xfrm>
            <a:off x="356117" y="5496603"/>
            <a:ext cx="3118022" cy="1042272"/>
          </a:xfrm>
          <a:prstGeom prst="rect">
            <a:avLst/>
          </a:prstGeom>
        </p:spPr>
      </p:pic>
      <p:pic>
        <p:nvPicPr>
          <p:cNvPr id="6" name="Picture 5">
            <a:extLst>
              <a:ext uri="{FF2B5EF4-FFF2-40B4-BE49-F238E27FC236}">
                <a16:creationId xmlns:a16="http://schemas.microsoft.com/office/drawing/2014/main" id="{B7CF178A-D98B-4980-8D2E-F3D2D0AC4731}"/>
              </a:ext>
            </a:extLst>
          </p:cNvPr>
          <p:cNvPicPr>
            <a:picLocks noChangeAspect="1"/>
          </p:cNvPicPr>
          <p:nvPr/>
        </p:nvPicPr>
        <p:blipFill>
          <a:blip r:embed="rId3"/>
          <a:stretch>
            <a:fillRect/>
          </a:stretch>
        </p:blipFill>
        <p:spPr>
          <a:xfrm>
            <a:off x="3825953" y="5499003"/>
            <a:ext cx="3538668" cy="1039872"/>
          </a:xfrm>
          <a:prstGeom prst="rect">
            <a:avLst/>
          </a:prstGeom>
        </p:spPr>
      </p:pic>
    </p:spTree>
    <p:extLst>
      <p:ext uri="{BB962C8B-B14F-4D97-AF65-F5344CB8AC3E}">
        <p14:creationId xmlns:p14="http://schemas.microsoft.com/office/powerpoint/2010/main" val="3048792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70487-F890-4003-A52A-CC6D145BBFF4}"/>
              </a:ext>
            </a:extLst>
          </p:cNvPr>
          <p:cNvSpPr>
            <a:spLocks noGrp="1"/>
          </p:cNvSpPr>
          <p:nvPr>
            <p:ph type="title"/>
          </p:nvPr>
        </p:nvSpPr>
        <p:spPr/>
        <p:txBody>
          <a:bodyPr/>
          <a:lstStyle/>
          <a:p>
            <a:r>
              <a:rPr lang="en-GB" dirty="0"/>
              <a:t>Radical Politics In and Against the State</a:t>
            </a:r>
          </a:p>
        </p:txBody>
      </p:sp>
      <p:sp>
        <p:nvSpPr>
          <p:cNvPr id="3" name="Content Placeholder 2">
            <a:extLst>
              <a:ext uri="{FF2B5EF4-FFF2-40B4-BE49-F238E27FC236}">
                <a16:creationId xmlns:a16="http://schemas.microsoft.com/office/drawing/2014/main" id="{50C83B2A-8516-4EC1-BC2C-9799FAD1B84A}"/>
              </a:ext>
            </a:extLst>
          </p:cNvPr>
          <p:cNvSpPr>
            <a:spLocks noGrp="1"/>
          </p:cNvSpPr>
          <p:nvPr>
            <p:ph idx="1"/>
          </p:nvPr>
        </p:nvSpPr>
        <p:spPr/>
        <p:txBody>
          <a:bodyPr/>
          <a:lstStyle/>
          <a:p>
            <a:r>
              <a:rPr lang="en-GB" dirty="0"/>
              <a:t>Milburn and Russell (2018):</a:t>
            </a:r>
          </a:p>
          <a:p>
            <a:pPr lvl="1"/>
            <a:r>
              <a:rPr lang="en-GB" dirty="0"/>
              <a:t>“New forms of institutions are needed that can provide each of us with the opportunity – and perhaps obligation – to learn what it actually means for us to take collective decisions over our common future.”</a:t>
            </a:r>
          </a:p>
          <a:p>
            <a:endParaRPr lang="en-GB" dirty="0"/>
          </a:p>
        </p:txBody>
      </p:sp>
    </p:spTree>
    <p:extLst>
      <p:ext uri="{BB962C8B-B14F-4D97-AF65-F5344CB8AC3E}">
        <p14:creationId xmlns:p14="http://schemas.microsoft.com/office/powerpoint/2010/main" val="2224553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62194-892E-4A14-B486-BC619A861796}"/>
              </a:ext>
            </a:extLst>
          </p:cNvPr>
          <p:cNvSpPr>
            <a:spLocks noGrp="1"/>
          </p:cNvSpPr>
          <p:nvPr>
            <p:ph type="title"/>
          </p:nvPr>
        </p:nvSpPr>
        <p:spPr/>
        <p:txBody>
          <a:bodyPr/>
          <a:lstStyle/>
          <a:p>
            <a:r>
              <a:rPr lang="en-GB" dirty="0"/>
              <a:t>Models of Participatory Democracy</a:t>
            </a:r>
          </a:p>
        </p:txBody>
      </p:sp>
      <p:sp>
        <p:nvSpPr>
          <p:cNvPr id="3" name="Content Placeholder 2">
            <a:extLst>
              <a:ext uri="{FF2B5EF4-FFF2-40B4-BE49-F238E27FC236}">
                <a16:creationId xmlns:a16="http://schemas.microsoft.com/office/drawing/2014/main" id="{FC03E372-3534-466F-9B4E-AC71A59FA7B0}"/>
              </a:ext>
            </a:extLst>
          </p:cNvPr>
          <p:cNvSpPr>
            <a:spLocks noGrp="1"/>
          </p:cNvSpPr>
          <p:nvPr>
            <p:ph idx="1"/>
          </p:nvPr>
        </p:nvSpPr>
        <p:spPr/>
        <p:txBody>
          <a:bodyPr/>
          <a:lstStyle/>
          <a:p>
            <a:r>
              <a:rPr lang="en-GB" dirty="0"/>
              <a:t>Two examples of how the participatory democracy of anarchist politics can be realised in institutional settings:</a:t>
            </a:r>
          </a:p>
          <a:p>
            <a:pPr lvl="1"/>
            <a:r>
              <a:rPr lang="en-GB" dirty="0"/>
              <a:t>Public-Commons Partnerships</a:t>
            </a:r>
          </a:p>
          <a:p>
            <a:pPr lvl="1"/>
            <a:r>
              <a:rPr lang="en-GB" dirty="0"/>
              <a:t>Iceland’s Participatory Constitutionalising</a:t>
            </a:r>
          </a:p>
          <a:p>
            <a:endParaRPr lang="en-GB" dirty="0"/>
          </a:p>
        </p:txBody>
      </p:sp>
      <p:pic>
        <p:nvPicPr>
          <p:cNvPr id="5" name="Picture 4" descr="A large crowd of people in a room&#10;&#10;Description automatically generated">
            <a:extLst>
              <a:ext uri="{FF2B5EF4-FFF2-40B4-BE49-F238E27FC236}">
                <a16:creationId xmlns:a16="http://schemas.microsoft.com/office/drawing/2014/main" id="{84AE8CCC-4868-4C82-8B2E-7A80D905DD38}"/>
              </a:ext>
            </a:extLst>
          </p:cNvPr>
          <p:cNvPicPr>
            <a:picLocks noChangeAspect="1"/>
          </p:cNvPicPr>
          <p:nvPr/>
        </p:nvPicPr>
        <p:blipFill>
          <a:blip r:embed="rId2"/>
          <a:stretch>
            <a:fillRect/>
          </a:stretch>
        </p:blipFill>
        <p:spPr>
          <a:xfrm>
            <a:off x="1105286" y="3977955"/>
            <a:ext cx="4529396" cy="2543709"/>
          </a:xfrm>
          <a:prstGeom prst="rect">
            <a:avLst/>
          </a:prstGeom>
        </p:spPr>
      </p:pic>
      <p:pic>
        <p:nvPicPr>
          <p:cNvPr id="7" name="Picture 6" descr="A group of people standing in front of a building&#10;&#10;Description automatically generated">
            <a:extLst>
              <a:ext uri="{FF2B5EF4-FFF2-40B4-BE49-F238E27FC236}">
                <a16:creationId xmlns:a16="http://schemas.microsoft.com/office/drawing/2014/main" id="{53868A47-E929-421E-A6DC-DC5D5A4DB791}"/>
              </a:ext>
            </a:extLst>
          </p:cNvPr>
          <p:cNvPicPr>
            <a:picLocks noChangeAspect="1"/>
          </p:cNvPicPr>
          <p:nvPr/>
        </p:nvPicPr>
        <p:blipFill>
          <a:blip r:embed="rId3"/>
          <a:stretch>
            <a:fillRect/>
          </a:stretch>
        </p:blipFill>
        <p:spPr>
          <a:xfrm>
            <a:off x="6039118" y="3976013"/>
            <a:ext cx="3395266" cy="2545651"/>
          </a:xfrm>
          <a:prstGeom prst="rect">
            <a:avLst/>
          </a:prstGeom>
        </p:spPr>
      </p:pic>
    </p:spTree>
    <p:extLst>
      <p:ext uri="{BB962C8B-B14F-4D97-AF65-F5344CB8AC3E}">
        <p14:creationId xmlns:p14="http://schemas.microsoft.com/office/powerpoint/2010/main" val="2918239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9C87B-15CF-4637-AD3D-D73596DFBB5B}"/>
              </a:ext>
            </a:extLst>
          </p:cNvPr>
          <p:cNvSpPr>
            <a:spLocks noGrp="1"/>
          </p:cNvSpPr>
          <p:nvPr>
            <p:ph type="title"/>
          </p:nvPr>
        </p:nvSpPr>
        <p:spPr/>
        <p:txBody>
          <a:bodyPr/>
          <a:lstStyle/>
          <a:p>
            <a:r>
              <a:rPr lang="en-GB" dirty="0"/>
              <a:t>Models of Participatory Democracy</a:t>
            </a:r>
          </a:p>
        </p:txBody>
      </p:sp>
      <p:sp>
        <p:nvSpPr>
          <p:cNvPr id="3" name="Content Placeholder 2">
            <a:extLst>
              <a:ext uri="{FF2B5EF4-FFF2-40B4-BE49-F238E27FC236}">
                <a16:creationId xmlns:a16="http://schemas.microsoft.com/office/drawing/2014/main" id="{7F0E9090-D452-4D92-B31C-48B6603741D3}"/>
              </a:ext>
            </a:extLst>
          </p:cNvPr>
          <p:cNvSpPr>
            <a:spLocks noGrp="1"/>
          </p:cNvSpPr>
          <p:nvPr>
            <p:ph idx="1"/>
          </p:nvPr>
        </p:nvSpPr>
        <p:spPr/>
        <p:txBody>
          <a:bodyPr>
            <a:normAutofit fontScale="92500" lnSpcReduction="20000"/>
          </a:bodyPr>
          <a:lstStyle/>
          <a:p>
            <a:r>
              <a:rPr lang="en-GB" dirty="0"/>
              <a:t>Public-Commons Partnership in Stadtwerke </a:t>
            </a:r>
            <a:r>
              <a:rPr lang="en-GB" dirty="0" err="1"/>
              <a:t>Wolfhagen</a:t>
            </a:r>
            <a:endParaRPr lang="en-GB" dirty="0"/>
          </a:p>
          <a:p>
            <a:r>
              <a:rPr lang="en-GB" dirty="0"/>
              <a:t>Director of Stadtwerke </a:t>
            </a:r>
            <a:r>
              <a:rPr lang="en-GB" dirty="0" err="1"/>
              <a:t>Wolfhagen</a:t>
            </a:r>
            <a:r>
              <a:rPr lang="en-GB" dirty="0"/>
              <a:t> Martin </a:t>
            </a:r>
            <a:r>
              <a:rPr lang="en-GB" dirty="0" err="1"/>
              <a:t>Rühl</a:t>
            </a:r>
            <a:r>
              <a:rPr lang="en-GB" dirty="0"/>
              <a:t>:</a:t>
            </a:r>
          </a:p>
          <a:p>
            <a:pPr lvl="1"/>
            <a:r>
              <a:rPr lang="en-GB" dirty="0"/>
              <a:t>“Through the cooperative participation we want to make the citizens not only co-owners and co-earners, but through the form of a direct participation in the Stadtwerke also co-decision-makers. For future projects, citizens and electricity customers will be at the table from the very beginning.”</a:t>
            </a:r>
          </a:p>
          <a:p>
            <a:r>
              <a:rPr lang="en-GB" dirty="0"/>
              <a:t>Milburn and Russell (2018):</a:t>
            </a:r>
          </a:p>
          <a:p>
            <a:pPr lvl="1"/>
            <a:r>
              <a:rPr lang="en-GB" dirty="0"/>
              <a:t>“… the distributed model of governance means that power – understood here as the capacity to shape the collective conditions under which we live our lives – is less concentrated in the state apparatus. Rather than a centralised and paternalistic state making decisions on behalf of consumers and the electorate, we instead see the possibility for distributed forms of governance that incubate and promote new forms of relationships between citizens.”</a:t>
            </a:r>
          </a:p>
        </p:txBody>
      </p:sp>
    </p:spTree>
    <p:extLst>
      <p:ext uri="{BB962C8B-B14F-4D97-AF65-F5344CB8AC3E}">
        <p14:creationId xmlns:p14="http://schemas.microsoft.com/office/powerpoint/2010/main" val="4087891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83CD3-0CCB-48F7-8645-5A8D768B97BE}"/>
              </a:ext>
            </a:extLst>
          </p:cNvPr>
          <p:cNvSpPr>
            <a:spLocks noGrp="1"/>
          </p:cNvSpPr>
          <p:nvPr>
            <p:ph type="title"/>
          </p:nvPr>
        </p:nvSpPr>
        <p:spPr/>
        <p:txBody>
          <a:bodyPr/>
          <a:lstStyle/>
          <a:p>
            <a:r>
              <a:rPr lang="en-GB" dirty="0"/>
              <a:t>Models of Participatory Democracy</a:t>
            </a:r>
          </a:p>
        </p:txBody>
      </p:sp>
      <p:sp>
        <p:nvSpPr>
          <p:cNvPr id="3" name="Content Placeholder 2">
            <a:extLst>
              <a:ext uri="{FF2B5EF4-FFF2-40B4-BE49-F238E27FC236}">
                <a16:creationId xmlns:a16="http://schemas.microsoft.com/office/drawing/2014/main" id="{7FF94B26-E0E6-477B-92FD-BA2A5C93F456}"/>
              </a:ext>
            </a:extLst>
          </p:cNvPr>
          <p:cNvSpPr>
            <a:spLocks noGrp="1"/>
          </p:cNvSpPr>
          <p:nvPr>
            <p:ph idx="1"/>
          </p:nvPr>
        </p:nvSpPr>
        <p:spPr/>
        <p:txBody>
          <a:bodyPr>
            <a:normAutofit lnSpcReduction="10000"/>
          </a:bodyPr>
          <a:lstStyle/>
          <a:p>
            <a:r>
              <a:rPr lang="en-GB" dirty="0"/>
              <a:t>Iceland</a:t>
            </a:r>
          </a:p>
          <a:p>
            <a:r>
              <a:rPr lang="en-GB" dirty="0"/>
              <a:t>After financial crash, new government begins a process of revising the national constitution</a:t>
            </a:r>
          </a:p>
          <a:p>
            <a:pPr lvl="1"/>
            <a:r>
              <a:rPr lang="en-GB" dirty="0"/>
              <a:t>National Assembly of 1000 randomly selected citizens decides on the core principles of the community</a:t>
            </a:r>
          </a:p>
          <a:p>
            <a:pPr lvl="1"/>
            <a:r>
              <a:rPr lang="en-GB" dirty="0"/>
              <a:t>Elected Constitutional Council drafts the new constitution</a:t>
            </a:r>
          </a:p>
          <a:p>
            <a:pPr lvl="1"/>
            <a:r>
              <a:rPr lang="en-GB" dirty="0"/>
              <a:t>Subject to a referendum </a:t>
            </a:r>
          </a:p>
          <a:p>
            <a:r>
              <a:rPr lang="en-GB" dirty="0" err="1"/>
              <a:t>Landemore</a:t>
            </a:r>
            <a:r>
              <a:rPr lang="en-GB" dirty="0"/>
              <a:t> (2015):</a:t>
            </a:r>
          </a:p>
          <a:p>
            <a:pPr lvl="1"/>
            <a:r>
              <a:rPr lang="en-GB" dirty="0"/>
              <a:t>“(</a:t>
            </a:r>
            <a:r>
              <a:rPr lang="en-GB" dirty="0" err="1"/>
              <a:t>i</a:t>
            </a:r>
            <a:r>
              <a:rPr lang="en-GB" dirty="0"/>
              <a:t>) direct popular participation at various stages of the process, (ii) elements of descriptive representativeness where direct participation wasn’t possible, and (iii) transparency”</a:t>
            </a:r>
          </a:p>
        </p:txBody>
      </p:sp>
    </p:spTree>
    <p:extLst>
      <p:ext uri="{BB962C8B-B14F-4D97-AF65-F5344CB8AC3E}">
        <p14:creationId xmlns:p14="http://schemas.microsoft.com/office/powerpoint/2010/main" val="4192528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6CEE0-9FAD-41CB-9528-967CB9622082}"/>
              </a:ext>
            </a:extLst>
          </p:cNvPr>
          <p:cNvSpPr>
            <a:spLocks noGrp="1"/>
          </p:cNvSpPr>
          <p:nvPr>
            <p:ph type="title"/>
          </p:nvPr>
        </p:nvSpPr>
        <p:spPr/>
        <p:txBody>
          <a:bodyPr/>
          <a:lstStyle/>
          <a:p>
            <a:r>
              <a:rPr lang="en-GB" dirty="0"/>
              <a:t>Models of Participatory Democracy</a:t>
            </a:r>
          </a:p>
        </p:txBody>
      </p:sp>
      <p:sp>
        <p:nvSpPr>
          <p:cNvPr id="3" name="Content Placeholder 2">
            <a:extLst>
              <a:ext uri="{FF2B5EF4-FFF2-40B4-BE49-F238E27FC236}">
                <a16:creationId xmlns:a16="http://schemas.microsoft.com/office/drawing/2014/main" id="{4838A2B7-085D-47CA-80F1-50AAD6AB16AE}"/>
              </a:ext>
            </a:extLst>
          </p:cNvPr>
          <p:cNvSpPr>
            <a:spLocks noGrp="1"/>
          </p:cNvSpPr>
          <p:nvPr>
            <p:ph idx="1"/>
          </p:nvPr>
        </p:nvSpPr>
        <p:spPr/>
        <p:txBody>
          <a:bodyPr>
            <a:normAutofit/>
          </a:bodyPr>
          <a:lstStyle/>
          <a:p>
            <a:r>
              <a:rPr lang="en-GB" dirty="0"/>
              <a:t>Constitutionalising (determining the principles, rules, institutions and decision-making </a:t>
            </a:r>
            <a:r>
              <a:rPr lang="en-GB" dirty="0" err="1"/>
              <a:t>practces</a:t>
            </a:r>
            <a:r>
              <a:rPr lang="en-GB" dirty="0"/>
              <a:t> that govern a community) in participatory democratic ways that reject the need for the state</a:t>
            </a:r>
          </a:p>
          <a:p>
            <a:r>
              <a:rPr lang="en-GB" dirty="0" err="1"/>
              <a:t>Kinna</a:t>
            </a:r>
            <a:r>
              <a:rPr lang="en-GB" dirty="0"/>
              <a:t>, Prichard and Swann (2019):</a:t>
            </a:r>
          </a:p>
          <a:p>
            <a:pPr lvl="1"/>
            <a:r>
              <a:rPr lang="en-GB" dirty="0"/>
              <a:t>“a grass-roots, post-statist constitutional politics” </a:t>
            </a:r>
          </a:p>
          <a:p>
            <a:pPr lvl="1"/>
            <a:r>
              <a:rPr lang="en-GB" dirty="0"/>
              <a:t>“Anarchist constitutional practices point to a new language of constitutionalism that moves from the sovereign ‘I’, in order to develop multiple and overlapping constitutional process for articulating plural ‘</a:t>
            </a:r>
            <a:r>
              <a:rPr lang="en-GB" dirty="0" err="1"/>
              <a:t>we’s</a:t>
            </a:r>
            <a:r>
              <a:rPr lang="en-GB" dirty="0"/>
              <a:t>’.”</a:t>
            </a:r>
          </a:p>
        </p:txBody>
      </p:sp>
    </p:spTree>
    <p:extLst>
      <p:ext uri="{BB962C8B-B14F-4D97-AF65-F5344CB8AC3E}">
        <p14:creationId xmlns:p14="http://schemas.microsoft.com/office/powerpoint/2010/main" val="3009392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Anarchic Agreements 2. Constitutionalising">
            <a:hlinkClick r:id="" action="ppaction://media"/>
            <a:extLst>
              <a:ext uri="{FF2B5EF4-FFF2-40B4-BE49-F238E27FC236}">
                <a16:creationId xmlns:a16="http://schemas.microsoft.com/office/drawing/2014/main" id="{C9094188-01E3-49A0-9EBC-22E01EEABC57}"/>
              </a:ext>
            </a:extLst>
          </p:cNvPr>
          <p:cNvPicPr>
            <a:picLocks noGrp="1" noRot="1" noChangeAspect="1"/>
          </p:cNvPicPr>
          <p:nvPr>
            <p:ph idx="1"/>
            <a:videoFile r:link="rId1"/>
          </p:nvPr>
        </p:nvPicPr>
        <p:blipFill>
          <a:blip r:embed="rId3"/>
          <a:stretch>
            <a:fillRect/>
          </a:stretch>
        </p:blipFill>
        <p:spPr>
          <a:xfrm>
            <a:off x="1104973" y="467834"/>
            <a:ext cx="9982054" cy="5614439"/>
          </a:xfrm>
          <a:prstGeom prst="rect">
            <a:avLst/>
          </a:prstGeom>
        </p:spPr>
      </p:pic>
    </p:spTree>
    <p:extLst>
      <p:ext uri="{BB962C8B-B14F-4D97-AF65-F5344CB8AC3E}">
        <p14:creationId xmlns:p14="http://schemas.microsoft.com/office/powerpoint/2010/main" val="278162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519BA-E567-42CD-B4B8-11B8335BB0EB}"/>
              </a:ext>
            </a:extLst>
          </p:cNvPr>
          <p:cNvSpPr>
            <a:spLocks noGrp="1"/>
          </p:cNvSpPr>
          <p:nvPr>
            <p:ph type="title"/>
          </p:nvPr>
        </p:nvSpPr>
        <p:spPr/>
        <p:txBody>
          <a:bodyPr/>
          <a:lstStyle/>
          <a:p>
            <a:r>
              <a:rPr lang="en-GB" dirty="0"/>
              <a:t>Mapping Participatory Democracy onto the VSM</a:t>
            </a:r>
          </a:p>
        </p:txBody>
      </p:sp>
      <p:sp>
        <p:nvSpPr>
          <p:cNvPr id="3" name="Content Placeholder 2">
            <a:extLst>
              <a:ext uri="{FF2B5EF4-FFF2-40B4-BE49-F238E27FC236}">
                <a16:creationId xmlns:a16="http://schemas.microsoft.com/office/drawing/2014/main" id="{A410B1A7-52AD-4480-BE61-03C2AC51C4C9}"/>
              </a:ext>
            </a:extLst>
          </p:cNvPr>
          <p:cNvSpPr>
            <a:spLocks noGrp="1"/>
          </p:cNvSpPr>
          <p:nvPr>
            <p:ph idx="1"/>
          </p:nvPr>
        </p:nvSpPr>
        <p:spPr/>
        <p:txBody>
          <a:bodyPr/>
          <a:lstStyle/>
          <a:p>
            <a:r>
              <a:rPr lang="en-GB" dirty="0"/>
              <a:t>Systems 1 and 2 functions particularly well realised in the Occupy model of democracy</a:t>
            </a:r>
          </a:p>
          <a:p>
            <a:r>
              <a:rPr lang="en-GB" dirty="0"/>
              <a:t>Systems 3, 4 and 5 better realised in the Icelandic example and in the Public-Commons Partnership structure</a:t>
            </a:r>
          </a:p>
          <a:p>
            <a:r>
              <a:rPr lang="en-GB" dirty="0"/>
              <a:t>How do we bring these together to provide a vision of anarchist cybernetics that applies to the higher-level functions in context larger and often more complex than the protest camp?</a:t>
            </a:r>
          </a:p>
        </p:txBody>
      </p:sp>
    </p:spTree>
    <p:extLst>
      <p:ext uri="{BB962C8B-B14F-4D97-AF65-F5344CB8AC3E}">
        <p14:creationId xmlns:p14="http://schemas.microsoft.com/office/powerpoint/2010/main" val="3116545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54238-B70C-4DDC-87E1-EE97850A8526}"/>
              </a:ext>
            </a:extLst>
          </p:cNvPr>
          <p:cNvSpPr>
            <a:spLocks noGrp="1"/>
          </p:cNvSpPr>
          <p:nvPr>
            <p:ph type="title"/>
          </p:nvPr>
        </p:nvSpPr>
        <p:spPr/>
        <p:txBody>
          <a:bodyPr/>
          <a:lstStyle/>
          <a:p>
            <a:r>
              <a:rPr lang="en-GB" dirty="0"/>
              <a:t>Mapping Participatory Democracy onto the VSM</a:t>
            </a:r>
          </a:p>
        </p:txBody>
      </p:sp>
      <p:sp>
        <p:nvSpPr>
          <p:cNvPr id="3" name="Content Placeholder 2">
            <a:extLst>
              <a:ext uri="{FF2B5EF4-FFF2-40B4-BE49-F238E27FC236}">
                <a16:creationId xmlns:a16="http://schemas.microsoft.com/office/drawing/2014/main" id="{E9C219A0-F53F-4B23-A43D-207B3FCF28BD}"/>
              </a:ext>
            </a:extLst>
          </p:cNvPr>
          <p:cNvSpPr>
            <a:spLocks noGrp="1"/>
          </p:cNvSpPr>
          <p:nvPr>
            <p:ph idx="1"/>
          </p:nvPr>
        </p:nvSpPr>
        <p:spPr/>
        <p:txBody>
          <a:bodyPr/>
          <a:lstStyle/>
          <a:p>
            <a:r>
              <a:rPr lang="en-GB" dirty="0"/>
              <a:t>Iceland</a:t>
            </a:r>
          </a:p>
          <a:p>
            <a:pPr lvl="1"/>
            <a:r>
              <a:rPr lang="en-GB" dirty="0"/>
              <a:t>Participation facilitated through random selection, voting and social media</a:t>
            </a:r>
          </a:p>
          <a:p>
            <a:r>
              <a:rPr lang="en-GB" dirty="0"/>
              <a:t>Public-Common Partnership</a:t>
            </a:r>
          </a:p>
          <a:p>
            <a:pPr lvl="1"/>
            <a:r>
              <a:rPr lang="en-GB" dirty="0"/>
              <a:t>Representatives on boards</a:t>
            </a:r>
          </a:p>
          <a:p>
            <a:r>
              <a:rPr lang="en-GB" dirty="0"/>
              <a:t>Is this enough?</a:t>
            </a:r>
          </a:p>
          <a:p>
            <a:r>
              <a:rPr lang="en-GB" dirty="0"/>
              <a:t>What structures can we create that enable both the kind of participation seen in Occupy and the strategic and grand strategic functionality of examples of participatory democracy, and – if we’re anarchists – that fulfil the functions of the VSM without reproducing or reinforcing the state?</a:t>
            </a:r>
          </a:p>
        </p:txBody>
      </p:sp>
    </p:spTree>
    <p:extLst>
      <p:ext uri="{BB962C8B-B14F-4D97-AF65-F5344CB8AC3E}">
        <p14:creationId xmlns:p14="http://schemas.microsoft.com/office/powerpoint/2010/main" val="3016298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8EA8C-ED2C-4BA4-98D5-F41BE7BEB245}"/>
              </a:ext>
            </a:extLst>
          </p:cNvPr>
          <p:cNvSpPr>
            <a:spLocks noGrp="1"/>
          </p:cNvSpPr>
          <p:nvPr>
            <p:ph type="title"/>
          </p:nvPr>
        </p:nvSpPr>
        <p:spPr/>
        <p:txBody>
          <a:bodyPr/>
          <a:lstStyle/>
          <a:p>
            <a:r>
              <a:rPr lang="en-GB" dirty="0"/>
              <a:t>Anarchist Cybernetics</a:t>
            </a:r>
          </a:p>
        </p:txBody>
      </p:sp>
      <p:sp>
        <p:nvSpPr>
          <p:cNvPr id="3" name="Content Placeholder 2">
            <a:extLst>
              <a:ext uri="{FF2B5EF4-FFF2-40B4-BE49-F238E27FC236}">
                <a16:creationId xmlns:a16="http://schemas.microsoft.com/office/drawing/2014/main" id="{7ABC30C3-2B9C-4E10-9F6E-6529C45A4345}"/>
              </a:ext>
            </a:extLst>
          </p:cNvPr>
          <p:cNvSpPr>
            <a:spLocks noGrp="1"/>
          </p:cNvSpPr>
          <p:nvPr>
            <p:ph idx="1"/>
          </p:nvPr>
        </p:nvSpPr>
        <p:spPr/>
        <p:txBody>
          <a:bodyPr/>
          <a:lstStyle/>
          <a:p>
            <a:r>
              <a:rPr lang="en-GB" dirty="0"/>
              <a:t>Very brief overview based on the work I conducted for my PhD at the University of Leicester School of Business (then called the School of Management)</a:t>
            </a:r>
          </a:p>
          <a:p>
            <a:r>
              <a:rPr lang="en-GB" dirty="0"/>
              <a:t>Published in an article in the journal </a:t>
            </a:r>
            <a:r>
              <a:rPr lang="en-GB" i="1" dirty="0"/>
              <a:t>ephemera: theory &amp; politics in organization</a:t>
            </a:r>
            <a:r>
              <a:rPr lang="en-GB" dirty="0"/>
              <a:t> and in a forthcoming book with Bristol University Press due for publication towards the end of 2020</a:t>
            </a:r>
          </a:p>
        </p:txBody>
      </p:sp>
      <p:pic>
        <p:nvPicPr>
          <p:cNvPr id="6" name="Picture 5">
            <a:extLst>
              <a:ext uri="{FF2B5EF4-FFF2-40B4-BE49-F238E27FC236}">
                <a16:creationId xmlns:a16="http://schemas.microsoft.com/office/drawing/2014/main" id="{6724125B-54A3-45E5-AFBD-D02852D0746C}"/>
              </a:ext>
            </a:extLst>
          </p:cNvPr>
          <p:cNvPicPr>
            <a:picLocks noChangeAspect="1"/>
          </p:cNvPicPr>
          <p:nvPr/>
        </p:nvPicPr>
        <p:blipFill>
          <a:blip r:embed="rId2"/>
          <a:stretch>
            <a:fillRect/>
          </a:stretch>
        </p:blipFill>
        <p:spPr>
          <a:xfrm>
            <a:off x="7037173" y="4076700"/>
            <a:ext cx="4777946" cy="2472722"/>
          </a:xfrm>
          <a:prstGeom prst="rect">
            <a:avLst/>
          </a:prstGeom>
        </p:spPr>
      </p:pic>
    </p:spTree>
    <p:extLst>
      <p:ext uri="{BB962C8B-B14F-4D97-AF65-F5344CB8AC3E}">
        <p14:creationId xmlns:p14="http://schemas.microsoft.com/office/powerpoint/2010/main" val="835345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578E1-8D90-4945-A1A0-96A0280F571E}"/>
              </a:ext>
            </a:extLst>
          </p:cNvPr>
          <p:cNvSpPr>
            <a:spLocks noGrp="1"/>
          </p:cNvSpPr>
          <p:nvPr>
            <p:ph type="title"/>
          </p:nvPr>
        </p:nvSpPr>
        <p:spPr/>
        <p:txBody>
          <a:bodyPr/>
          <a:lstStyle/>
          <a:p>
            <a:r>
              <a:rPr lang="en-GB" dirty="0"/>
              <a:t>Anarchist Cybernetics</a:t>
            </a:r>
          </a:p>
        </p:txBody>
      </p:sp>
      <p:sp>
        <p:nvSpPr>
          <p:cNvPr id="3" name="Content Placeholder 2">
            <a:extLst>
              <a:ext uri="{FF2B5EF4-FFF2-40B4-BE49-F238E27FC236}">
                <a16:creationId xmlns:a16="http://schemas.microsoft.com/office/drawing/2014/main" id="{945C892A-8939-48A6-9D73-F4EB45A19293}"/>
              </a:ext>
            </a:extLst>
          </p:cNvPr>
          <p:cNvSpPr>
            <a:spLocks noGrp="1"/>
          </p:cNvSpPr>
          <p:nvPr>
            <p:ph idx="1"/>
          </p:nvPr>
        </p:nvSpPr>
        <p:spPr>
          <a:xfrm>
            <a:off x="1371600" y="2286000"/>
            <a:ext cx="3558746" cy="3581400"/>
          </a:xfrm>
        </p:spPr>
        <p:txBody>
          <a:bodyPr/>
          <a:lstStyle/>
          <a:p>
            <a:r>
              <a:rPr lang="en-GB" dirty="0"/>
              <a:t>Using Occupy as a model of anarchist organisation</a:t>
            </a:r>
          </a:p>
          <a:p>
            <a:r>
              <a:rPr lang="en-GB" dirty="0"/>
              <a:t>Working groups and caucuses making up system one units (tactics)</a:t>
            </a:r>
          </a:p>
          <a:p>
            <a:r>
              <a:rPr lang="en-GB" dirty="0"/>
              <a:t>General assemblies and later </a:t>
            </a:r>
            <a:r>
              <a:rPr lang="en-GB" dirty="0" err="1"/>
              <a:t>spokescouncils</a:t>
            </a:r>
            <a:r>
              <a:rPr lang="en-GB" dirty="0"/>
              <a:t> performing system three through five functions (strategy and grand strategy)</a:t>
            </a:r>
          </a:p>
        </p:txBody>
      </p:sp>
      <p:pic>
        <p:nvPicPr>
          <p:cNvPr id="4" name="Picture 3">
            <a:extLst>
              <a:ext uri="{FF2B5EF4-FFF2-40B4-BE49-F238E27FC236}">
                <a16:creationId xmlns:a16="http://schemas.microsoft.com/office/drawing/2014/main" id="{981F1171-8DD8-4EEB-A900-BF596E583B35}"/>
              </a:ext>
            </a:extLst>
          </p:cNvPr>
          <p:cNvPicPr>
            <a:picLocks noChangeAspect="1"/>
          </p:cNvPicPr>
          <p:nvPr/>
        </p:nvPicPr>
        <p:blipFill>
          <a:blip r:embed="rId2"/>
          <a:stretch>
            <a:fillRect/>
          </a:stretch>
        </p:blipFill>
        <p:spPr>
          <a:xfrm>
            <a:off x="5551526" y="1428749"/>
            <a:ext cx="6348024" cy="5245379"/>
          </a:xfrm>
          <a:prstGeom prst="rect">
            <a:avLst/>
          </a:prstGeom>
        </p:spPr>
      </p:pic>
    </p:spTree>
    <p:extLst>
      <p:ext uri="{BB962C8B-B14F-4D97-AF65-F5344CB8AC3E}">
        <p14:creationId xmlns:p14="http://schemas.microsoft.com/office/powerpoint/2010/main" val="1507110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2DD8-840B-4768-8FE9-2B9A46EA2F3F}"/>
              </a:ext>
            </a:extLst>
          </p:cNvPr>
          <p:cNvSpPr>
            <a:spLocks noGrp="1"/>
          </p:cNvSpPr>
          <p:nvPr>
            <p:ph type="title"/>
          </p:nvPr>
        </p:nvSpPr>
        <p:spPr/>
        <p:txBody>
          <a:bodyPr/>
          <a:lstStyle/>
          <a:p>
            <a:r>
              <a:rPr lang="en-GB" dirty="0"/>
              <a:t>Anarchist Cybernetics</a:t>
            </a:r>
          </a:p>
        </p:txBody>
      </p:sp>
      <p:sp>
        <p:nvSpPr>
          <p:cNvPr id="3" name="Content Placeholder 2">
            <a:extLst>
              <a:ext uri="{FF2B5EF4-FFF2-40B4-BE49-F238E27FC236}">
                <a16:creationId xmlns:a16="http://schemas.microsoft.com/office/drawing/2014/main" id="{6E8642E6-039C-495A-8320-23440D09868B}"/>
              </a:ext>
            </a:extLst>
          </p:cNvPr>
          <p:cNvSpPr>
            <a:spLocks noGrp="1"/>
          </p:cNvSpPr>
          <p:nvPr>
            <p:ph idx="1"/>
          </p:nvPr>
        </p:nvSpPr>
        <p:spPr>
          <a:xfrm>
            <a:off x="1371600" y="2286000"/>
            <a:ext cx="3978876" cy="3581400"/>
          </a:xfrm>
        </p:spPr>
        <p:txBody>
          <a:bodyPr/>
          <a:lstStyle/>
          <a:p>
            <a:r>
              <a:rPr lang="en-GB" dirty="0"/>
              <a:t>Publications in the journal </a:t>
            </a:r>
            <a:r>
              <a:rPr lang="en-GB" i="1" dirty="0"/>
              <a:t>Anarchy </a:t>
            </a:r>
            <a:r>
              <a:rPr lang="en-GB" dirty="0"/>
              <a:t>by William Grey Walter and John D. McEwan in 1963</a:t>
            </a:r>
          </a:p>
          <a:p>
            <a:r>
              <a:rPr lang="en-GB" dirty="0"/>
              <a:t>Other connections over the years in work by Colin Ward, Roel van </a:t>
            </a:r>
            <a:r>
              <a:rPr lang="en-GB" dirty="0" err="1"/>
              <a:t>Duijn</a:t>
            </a:r>
            <a:r>
              <a:rPr lang="en-GB" dirty="0"/>
              <a:t>, Marius de </a:t>
            </a:r>
            <a:r>
              <a:rPr lang="en-GB" dirty="0" err="1"/>
              <a:t>Geus</a:t>
            </a:r>
            <a:endParaRPr lang="en-GB" dirty="0"/>
          </a:p>
          <a:p>
            <a:r>
              <a:rPr lang="en-GB" dirty="0"/>
              <a:t>Some of the broader connections with the science of self-organisation explored by John </a:t>
            </a:r>
            <a:r>
              <a:rPr lang="en-GB" dirty="0" err="1"/>
              <a:t>Duda</a:t>
            </a:r>
            <a:r>
              <a:rPr lang="en-GB" dirty="0"/>
              <a:t> in a 2013 article in the journal </a:t>
            </a:r>
            <a:r>
              <a:rPr lang="en-GB" i="1" dirty="0"/>
              <a:t>Anarchist Studies</a:t>
            </a:r>
            <a:endParaRPr lang="en-GB" dirty="0"/>
          </a:p>
        </p:txBody>
      </p:sp>
      <p:pic>
        <p:nvPicPr>
          <p:cNvPr id="5" name="Picture 4" descr="A picture containing text&#10;&#10;Description automatically generated">
            <a:extLst>
              <a:ext uri="{FF2B5EF4-FFF2-40B4-BE49-F238E27FC236}">
                <a16:creationId xmlns:a16="http://schemas.microsoft.com/office/drawing/2014/main" id="{8BDD5E44-389C-4245-8AE0-E6C72FF7F34C}"/>
              </a:ext>
            </a:extLst>
          </p:cNvPr>
          <p:cNvPicPr>
            <a:picLocks noChangeAspect="1"/>
          </p:cNvPicPr>
          <p:nvPr/>
        </p:nvPicPr>
        <p:blipFill>
          <a:blip r:embed="rId2"/>
          <a:stretch>
            <a:fillRect/>
          </a:stretch>
        </p:blipFill>
        <p:spPr>
          <a:xfrm>
            <a:off x="5406082" y="1637203"/>
            <a:ext cx="6474170" cy="4895403"/>
          </a:xfrm>
          <a:prstGeom prst="rect">
            <a:avLst/>
          </a:prstGeom>
        </p:spPr>
      </p:pic>
    </p:spTree>
    <p:extLst>
      <p:ext uri="{BB962C8B-B14F-4D97-AF65-F5344CB8AC3E}">
        <p14:creationId xmlns:p14="http://schemas.microsoft.com/office/powerpoint/2010/main" val="224374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84EB-DEEC-4CA0-B7F0-DBEC6E89D559}"/>
              </a:ext>
            </a:extLst>
          </p:cNvPr>
          <p:cNvSpPr>
            <a:spLocks noGrp="1"/>
          </p:cNvSpPr>
          <p:nvPr>
            <p:ph type="title"/>
          </p:nvPr>
        </p:nvSpPr>
        <p:spPr/>
        <p:txBody>
          <a:bodyPr/>
          <a:lstStyle/>
          <a:p>
            <a:r>
              <a:rPr lang="en-GB" dirty="0"/>
              <a:t>Anarchist Cybernetics</a:t>
            </a:r>
          </a:p>
        </p:txBody>
      </p:sp>
      <p:sp>
        <p:nvSpPr>
          <p:cNvPr id="3" name="Content Placeholder 2">
            <a:extLst>
              <a:ext uri="{FF2B5EF4-FFF2-40B4-BE49-F238E27FC236}">
                <a16:creationId xmlns:a16="http://schemas.microsoft.com/office/drawing/2014/main" id="{8AC881FB-EC4F-4ABB-A73D-48A40392073C}"/>
              </a:ext>
            </a:extLst>
          </p:cNvPr>
          <p:cNvSpPr>
            <a:spLocks noGrp="1"/>
          </p:cNvSpPr>
          <p:nvPr>
            <p:ph idx="1"/>
          </p:nvPr>
        </p:nvSpPr>
        <p:spPr>
          <a:xfrm>
            <a:off x="1371600" y="2285999"/>
            <a:ext cx="4331043" cy="4133335"/>
          </a:xfrm>
        </p:spPr>
        <p:txBody>
          <a:bodyPr>
            <a:normAutofit fontScale="92500" lnSpcReduction="20000"/>
          </a:bodyPr>
          <a:lstStyle/>
          <a:p>
            <a:r>
              <a:rPr lang="en-GB" dirty="0"/>
              <a:t>Ugo </a:t>
            </a:r>
            <a:r>
              <a:rPr lang="en-GB" dirty="0" err="1"/>
              <a:t>Fedeli’s</a:t>
            </a:r>
            <a:r>
              <a:rPr lang="en-GB" dirty="0"/>
              <a:t> depiction of anarchist organisation in his notes from the 1949 International Anarchist Congress in Paris</a:t>
            </a:r>
          </a:p>
          <a:p>
            <a:r>
              <a:rPr lang="en-GB" dirty="0"/>
              <a:t>Striking similarity here with the visual representation of Team </a:t>
            </a:r>
            <a:r>
              <a:rPr lang="en-GB" dirty="0" err="1"/>
              <a:t>Syntegrity</a:t>
            </a:r>
            <a:endParaRPr lang="en-GB" dirty="0"/>
          </a:p>
          <a:p>
            <a:r>
              <a:rPr lang="en-GB" dirty="0"/>
              <a:t>Only recently uncovered almost by accident by Ole Birk </a:t>
            </a:r>
            <a:r>
              <a:rPr lang="en-GB" dirty="0" err="1"/>
              <a:t>Laursen</a:t>
            </a:r>
            <a:endParaRPr lang="en-GB" dirty="0"/>
          </a:p>
          <a:p>
            <a:r>
              <a:rPr lang="en-GB" dirty="0"/>
              <a:t>The text reads something like “in view of the experiences that have been gathered during the preparatory work for the International Anarchist Congress, we have arrived at the following reflections”</a:t>
            </a:r>
          </a:p>
          <a:p>
            <a:endParaRPr lang="en-GB" dirty="0"/>
          </a:p>
        </p:txBody>
      </p:sp>
      <p:pic>
        <p:nvPicPr>
          <p:cNvPr id="5" name="Picture 4" descr="A picture containing clock&#10;&#10;Description automatically generated">
            <a:extLst>
              <a:ext uri="{FF2B5EF4-FFF2-40B4-BE49-F238E27FC236}">
                <a16:creationId xmlns:a16="http://schemas.microsoft.com/office/drawing/2014/main" id="{8E6FDDE6-D35C-4711-8564-52C8E29ED823}"/>
              </a:ext>
            </a:extLst>
          </p:cNvPr>
          <p:cNvPicPr>
            <a:picLocks noChangeAspect="1"/>
          </p:cNvPicPr>
          <p:nvPr/>
        </p:nvPicPr>
        <p:blipFill>
          <a:blip r:embed="rId2"/>
          <a:stretch>
            <a:fillRect/>
          </a:stretch>
        </p:blipFill>
        <p:spPr>
          <a:xfrm>
            <a:off x="5747951" y="1966268"/>
            <a:ext cx="6058930" cy="4544198"/>
          </a:xfrm>
          <a:prstGeom prst="rect">
            <a:avLst/>
          </a:prstGeom>
        </p:spPr>
      </p:pic>
    </p:spTree>
    <p:extLst>
      <p:ext uri="{BB962C8B-B14F-4D97-AF65-F5344CB8AC3E}">
        <p14:creationId xmlns:p14="http://schemas.microsoft.com/office/powerpoint/2010/main" val="2319874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4EFDA-EC83-4C0C-AE99-B934CB162270}"/>
              </a:ext>
            </a:extLst>
          </p:cNvPr>
          <p:cNvSpPr>
            <a:spLocks noGrp="1"/>
          </p:cNvSpPr>
          <p:nvPr>
            <p:ph type="title"/>
          </p:nvPr>
        </p:nvSpPr>
        <p:spPr/>
        <p:txBody>
          <a:bodyPr/>
          <a:lstStyle/>
          <a:p>
            <a:r>
              <a:rPr lang="en-GB" dirty="0"/>
              <a:t>Radical Politics In and Against the State</a:t>
            </a:r>
          </a:p>
        </p:txBody>
      </p:sp>
      <p:sp>
        <p:nvSpPr>
          <p:cNvPr id="3" name="Content Placeholder 2">
            <a:extLst>
              <a:ext uri="{FF2B5EF4-FFF2-40B4-BE49-F238E27FC236}">
                <a16:creationId xmlns:a16="http://schemas.microsoft.com/office/drawing/2014/main" id="{A58EAF93-22A8-4B50-9519-2F2DFED407B8}"/>
              </a:ext>
            </a:extLst>
          </p:cNvPr>
          <p:cNvSpPr>
            <a:spLocks noGrp="1"/>
          </p:cNvSpPr>
          <p:nvPr>
            <p:ph idx="1"/>
          </p:nvPr>
        </p:nvSpPr>
        <p:spPr/>
        <p:txBody>
          <a:bodyPr/>
          <a:lstStyle/>
          <a:p>
            <a:r>
              <a:rPr lang="en-GB" dirty="0"/>
              <a:t>Since the 2011 uprisings, of which Occupy was one important part, there has been a shift towards electoral politics</a:t>
            </a:r>
          </a:p>
          <a:p>
            <a:r>
              <a:rPr lang="en-GB" dirty="0"/>
              <a:t>Initially with </a:t>
            </a:r>
            <a:r>
              <a:rPr lang="en-GB" dirty="0" err="1"/>
              <a:t>Syriza</a:t>
            </a:r>
            <a:r>
              <a:rPr lang="en-GB" dirty="0"/>
              <a:t> in Greece and Podemos in Spain but also seen in the surge in membership and support for the Scottish National Party after the 2014 independence referendum and currently in the grassroots mobilisations in the US and the UK around Bernie Sanders and Jeremy Corbyn respectively</a:t>
            </a:r>
          </a:p>
          <a:p>
            <a:endParaRPr lang="en-GB" dirty="0"/>
          </a:p>
        </p:txBody>
      </p:sp>
      <p:pic>
        <p:nvPicPr>
          <p:cNvPr id="4" name="Picture 3" descr="A person standing in front of a crowd&#10;&#10;Description automatically generated">
            <a:extLst>
              <a:ext uri="{FF2B5EF4-FFF2-40B4-BE49-F238E27FC236}">
                <a16:creationId xmlns:a16="http://schemas.microsoft.com/office/drawing/2014/main" id="{2C2C199C-9AC7-4CC8-B18F-4D2BCAA1E94D}"/>
              </a:ext>
            </a:extLst>
          </p:cNvPr>
          <p:cNvPicPr>
            <a:picLocks noChangeAspect="1"/>
          </p:cNvPicPr>
          <p:nvPr/>
        </p:nvPicPr>
        <p:blipFill>
          <a:blip r:embed="rId2"/>
          <a:stretch>
            <a:fillRect/>
          </a:stretch>
        </p:blipFill>
        <p:spPr>
          <a:xfrm>
            <a:off x="1130644" y="4471574"/>
            <a:ext cx="3056481" cy="2034258"/>
          </a:xfrm>
          <a:prstGeom prst="rect">
            <a:avLst/>
          </a:prstGeom>
        </p:spPr>
      </p:pic>
      <p:pic>
        <p:nvPicPr>
          <p:cNvPr id="5" name="Picture 4" descr="A group of people standing in front of a crowd&#10;&#10;Description automatically generated">
            <a:extLst>
              <a:ext uri="{FF2B5EF4-FFF2-40B4-BE49-F238E27FC236}">
                <a16:creationId xmlns:a16="http://schemas.microsoft.com/office/drawing/2014/main" id="{E86D26FE-03C7-4E82-A1CE-DEC757516932}"/>
              </a:ext>
            </a:extLst>
          </p:cNvPr>
          <p:cNvPicPr>
            <a:picLocks noChangeAspect="1"/>
          </p:cNvPicPr>
          <p:nvPr/>
        </p:nvPicPr>
        <p:blipFill>
          <a:blip r:embed="rId3"/>
          <a:stretch>
            <a:fillRect/>
          </a:stretch>
        </p:blipFill>
        <p:spPr>
          <a:xfrm>
            <a:off x="4588098" y="4473146"/>
            <a:ext cx="3056482" cy="2032685"/>
          </a:xfrm>
          <a:prstGeom prst="rect">
            <a:avLst/>
          </a:prstGeom>
        </p:spPr>
      </p:pic>
    </p:spTree>
    <p:extLst>
      <p:ext uri="{BB962C8B-B14F-4D97-AF65-F5344CB8AC3E}">
        <p14:creationId xmlns:p14="http://schemas.microsoft.com/office/powerpoint/2010/main" val="2431735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9528-2868-435B-B6A2-96FDD322BDED}"/>
              </a:ext>
            </a:extLst>
          </p:cNvPr>
          <p:cNvSpPr>
            <a:spLocks noGrp="1"/>
          </p:cNvSpPr>
          <p:nvPr>
            <p:ph type="title"/>
          </p:nvPr>
        </p:nvSpPr>
        <p:spPr/>
        <p:txBody>
          <a:bodyPr/>
          <a:lstStyle/>
          <a:p>
            <a:r>
              <a:rPr lang="en-GB" dirty="0"/>
              <a:t>Radical politics In and Against the State</a:t>
            </a:r>
          </a:p>
        </p:txBody>
      </p:sp>
      <p:sp>
        <p:nvSpPr>
          <p:cNvPr id="3" name="Content Placeholder 2">
            <a:extLst>
              <a:ext uri="{FF2B5EF4-FFF2-40B4-BE49-F238E27FC236}">
                <a16:creationId xmlns:a16="http://schemas.microsoft.com/office/drawing/2014/main" id="{BAE6009B-2712-42C8-A7A1-BAF6A6070DEA}"/>
              </a:ext>
            </a:extLst>
          </p:cNvPr>
          <p:cNvSpPr>
            <a:spLocks noGrp="1"/>
          </p:cNvSpPr>
          <p:nvPr>
            <p:ph idx="1"/>
          </p:nvPr>
        </p:nvSpPr>
        <p:spPr/>
        <p:txBody>
          <a:bodyPr>
            <a:normAutofit/>
          </a:bodyPr>
          <a:lstStyle/>
          <a:p>
            <a:r>
              <a:rPr lang="en-GB" dirty="0"/>
              <a:t>This electoral turn does not necessarily equate to an abandonment of the participatory democratic spirit of the 2011 uprisings</a:t>
            </a:r>
          </a:p>
          <a:p>
            <a:r>
              <a:rPr lang="en-GB" dirty="0"/>
              <a:t>As John McDonnell puts it, this involves a strategy of working in and against the state</a:t>
            </a:r>
          </a:p>
          <a:p>
            <a:r>
              <a:rPr lang="en-GB" dirty="0"/>
              <a:t>Anarchist critique of the state, according to Dupuis-</a:t>
            </a:r>
            <a:r>
              <a:rPr lang="en-GB" dirty="0" err="1"/>
              <a:t>Déri</a:t>
            </a:r>
            <a:r>
              <a:rPr lang="en-GB" dirty="0"/>
              <a:t> (2016):</a:t>
            </a:r>
          </a:p>
          <a:p>
            <a:pPr lvl="1"/>
            <a:r>
              <a:rPr lang="en-GB" dirty="0"/>
              <a:t>“a system of domination (macro), a constellation of institutions (meso), and a mass of individual agents and social relationships (micro)”</a:t>
            </a:r>
          </a:p>
          <a:p>
            <a:pPr lvl="1"/>
            <a:r>
              <a:rPr lang="en-GB" dirty="0"/>
              <a:t>“a non-egalitarian division of political work involving two classes, the governors and the governed”</a:t>
            </a:r>
          </a:p>
        </p:txBody>
      </p:sp>
    </p:spTree>
    <p:extLst>
      <p:ext uri="{BB962C8B-B14F-4D97-AF65-F5344CB8AC3E}">
        <p14:creationId xmlns:p14="http://schemas.microsoft.com/office/powerpoint/2010/main" val="918646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39F57-A780-4BB0-B4AD-0BA42F838F1A}"/>
              </a:ext>
            </a:extLst>
          </p:cNvPr>
          <p:cNvSpPr>
            <a:spLocks noGrp="1"/>
          </p:cNvSpPr>
          <p:nvPr>
            <p:ph type="title"/>
          </p:nvPr>
        </p:nvSpPr>
        <p:spPr/>
        <p:txBody>
          <a:bodyPr/>
          <a:lstStyle/>
          <a:p>
            <a:r>
              <a:rPr lang="en-GB" dirty="0"/>
              <a:t>Radical Politics In and Against the State</a:t>
            </a:r>
          </a:p>
        </p:txBody>
      </p:sp>
      <p:sp>
        <p:nvSpPr>
          <p:cNvPr id="3" name="Content Placeholder 2">
            <a:extLst>
              <a:ext uri="{FF2B5EF4-FFF2-40B4-BE49-F238E27FC236}">
                <a16:creationId xmlns:a16="http://schemas.microsoft.com/office/drawing/2014/main" id="{5CBC8323-97AE-4B03-ADC5-68F532060F88}"/>
              </a:ext>
            </a:extLst>
          </p:cNvPr>
          <p:cNvSpPr>
            <a:spLocks noGrp="1"/>
          </p:cNvSpPr>
          <p:nvPr>
            <p:ph idx="1"/>
          </p:nvPr>
        </p:nvSpPr>
        <p:spPr/>
        <p:txBody>
          <a:bodyPr/>
          <a:lstStyle/>
          <a:p>
            <a:r>
              <a:rPr lang="en-GB" dirty="0"/>
              <a:t>Milburn and Russel (2018):</a:t>
            </a:r>
          </a:p>
          <a:p>
            <a:pPr lvl="1"/>
            <a:r>
              <a:rPr lang="en-GB" dirty="0"/>
              <a:t>Institutions train “us to adopt a particular subjectivity, a particular mode of thinking and acting. […] Through repetition we internalise this institutional logic and come to anticipate it and act accordingly, until it eventually it comes to structure the common-sense view of human possibility.”</a:t>
            </a:r>
          </a:p>
          <a:p>
            <a:r>
              <a:rPr lang="en-GB" dirty="0"/>
              <a:t>The question for radical politics is how to shape this so that institutions facilitate and reinforce participatory democracy</a:t>
            </a:r>
          </a:p>
          <a:p>
            <a:endParaRPr lang="en-GB" dirty="0"/>
          </a:p>
        </p:txBody>
      </p:sp>
    </p:spTree>
    <p:extLst>
      <p:ext uri="{BB962C8B-B14F-4D97-AF65-F5344CB8AC3E}">
        <p14:creationId xmlns:p14="http://schemas.microsoft.com/office/powerpoint/2010/main" val="2218860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491B-453A-43BF-A1D3-28F5C6768F5D}"/>
              </a:ext>
            </a:extLst>
          </p:cNvPr>
          <p:cNvSpPr>
            <a:spLocks noGrp="1"/>
          </p:cNvSpPr>
          <p:nvPr>
            <p:ph type="title"/>
          </p:nvPr>
        </p:nvSpPr>
        <p:spPr/>
        <p:txBody>
          <a:bodyPr/>
          <a:lstStyle/>
          <a:p>
            <a:r>
              <a:rPr lang="en-GB" dirty="0"/>
              <a:t>Radical Politics In and Against the State</a:t>
            </a:r>
          </a:p>
        </p:txBody>
      </p:sp>
      <p:sp>
        <p:nvSpPr>
          <p:cNvPr id="3" name="Content Placeholder 2">
            <a:extLst>
              <a:ext uri="{FF2B5EF4-FFF2-40B4-BE49-F238E27FC236}">
                <a16:creationId xmlns:a16="http://schemas.microsoft.com/office/drawing/2014/main" id="{F3DCE946-2317-481A-83B9-05DA2CFB7D7E}"/>
              </a:ext>
            </a:extLst>
          </p:cNvPr>
          <p:cNvSpPr>
            <a:spLocks noGrp="1"/>
          </p:cNvSpPr>
          <p:nvPr>
            <p:ph idx="1"/>
          </p:nvPr>
        </p:nvSpPr>
        <p:spPr/>
        <p:txBody>
          <a:bodyPr>
            <a:normAutofit fontScale="92500" lnSpcReduction="10000"/>
          </a:bodyPr>
          <a:lstStyle/>
          <a:p>
            <a:r>
              <a:rPr lang="en-GB" dirty="0"/>
              <a:t>Gunn (2014):</a:t>
            </a:r>
          </a:p>
          <a:p>
            <a:pPr lvl="1"/>
            <a:r>
              <a:rPr lang="en-GB" dirty="0"/>
              <a:t>“Institutions have a built-in, hierarchical dynamic: they obey an iron law of oligarchy that generates role definitions – role definitions which claim authority and cluster together at the top. By contrast, interaction which follows its own inner logic is unrestricted and in principle free.”</a:t>
            </a:r>
          </a:p>
          <a:p>
            <a:r>
              <a:rPr lang="en-GB" dirty="0"/>
              <a:t>Gunn, Smith and Wilding (2015):</a:t>
            </a:r>
          </a:p>
          <a:p>
            <a:pPr lvl="1"/>
            <a:r>
              <a:rPr lang="en-GB" dirty="0"/>
              <a:t>“An analogy may be drawn with conversation: a “good” discussion follows its subject-matter wherever it leads. It </a:t>
            </a:r>
            <a:r>
              <a:rPr lang="en-GB" i="1" dirty="0"/>
              <a:t>gives its law to itself</a:t>
            </a:r>
            <a:r>
              <a:rPr lang="en-GB" dirty="0"/>
              <a:t>. So it is, we suggest, with interaction. Interaction </a:t>
            </a:r>
            <a:r>
              <a:rPr lang="en-GB" i="1" dirty="0"/>
              <a:t>which is truly interaction</a:t>
            </a:r>
            <a:r>
              <a:rPr lang="en-GB" dirty="0"/>
              <a:t> has an unstructured character. That is to say, it is not confined to previously-established channels. It decides its own patterns and consults itself.”</a:t>
            </a:r>
          </a:p>
          <a:p>
            <a:r>
              <a:rPr lang="en-GB" dirty="0"/>
              <a:t>Interaction and conversation counterposed with the logic of institutions</a:t>
            </a:r>
          </a:p>
        </p:txBody>
      </p:sp>
    </p:spTree>
    <p:extLst>
      <p:ext uri="{BB962C8B-B14F-4D97-AF65-F5344CB8AC3E}">
        <p14:creationId xmlns:p14="http://schemas.microsoft.com/office/powerpoint/2010/main" val="98804590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44</TotalTime>
  <Words>1189</Words>
  <Application>Microsoft Macintosh PowerPoint</Application>
  <PresentationFormat>Widescreen</PresentationFormat>
  <Paragraphs>76</Paragraphs>
  <Slides>17</Slides>
  <Notes>0</Notes>
  <HiddenSlides>0</HiddenSlides>
  <MMClips>1</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17</vt:i4>
      </vt:variant>
    </vt:vector>
  </HeadingPairs>
  <TitlesOfParts>
    <vt:vector size="19" baseType="lpstr">
      <vt:lpstr>Franklin Gothic Book</vt:lpstr>
      <vt:lpstr>Crop</vt:lpstr>
      <vt:lpstr>Anarchist cybernetics in and against the institutions</vt:lpstr>
      <vt:lpstr>Anarchist Cybernetics</vt:lpstr>
      <vt:lpstr>Anarchist Cybernetics</vt:lpstr>
      <vt:lpstr>Anarchist Cybernetics</vt:lpstr>
      <vt:lpstr>Anarchist Cybernetics</vt:lpstr>
      <vt:lpstr>Radical Politics In and Against the State</vt:lpstr>
      <vt:lpstr>Radical politics In and Against the State</vt:lpstr>
      <vt:lpstr>Radical Politics In and Against the State</vt:lpstr>
      <vt:lpstr>Radical Politics In and Against the State</vt:lpstr>
      <vt:lpstr>Radical Politics In and Against the State</vt:lpstr>
      <vt:lpstr>Models of Participatory Democracy</vt:lpstr>
      <vt:lpstr>Models of Participatory Democracy</vt:lpstr>
      <vt:lpstr>Models of Participatory Democracy</vt:lpstr>
      <vt:lpstr>Models of Participatory Democracy</vt:lpstr>
      <vt:lpstr>PowerPoint Presentation</vt:lpstr>
      <vt:lpstr>Mapping Participatory Democracy onto the VSM</vt:lpstr>
      <vt:lpstr>Mapping Participatory Democracy onto the VSM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Anarchist cybernetics in and against the institutions</dc:title>
  <dc:creator>Reviewer 1</dc:creator>
  <cp:lastModifiedBy>Angela Espinosa</cp:lastModifiedBy>
  <cp:revision>15</cp:revision>
  <dcterms:created xsi:type="dcterms:W3CDTF">2019-11-01T11:32:09Z</dcterms:created>
  <dcterms:modified xsi:type="dcterms:W3CDTF">2019-11-02T16:10:36Z</dcterms:modified>
</cp:coreProperties>
</file>