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8" r:id="rId1"/>
  </p:sldMasterIdLst>
  <p:notesMasterIdLst>
    <p:notesMasterId r:id="rId44"/>
  </p:notesMasterIdLst>
  <p:sldIdLst>
    <p:sldId id="296" r:id="rId2"/>
    <p:sldId id="390" r:id="rId3"/>
    <p:sldId id="391" r:id="rId4"/>
    <p:sldId id="392" r:id="rId5"/>
    <p:sldId id="393" r:id="rId6"/>
    <p:sldId id="404" r:id="rId7"/>
    <p:sldId id="402" r:id="rId8"/>
    <p:sldId id="406" r:id="rId9"/>
    <p:sldId id="401" r:id="rId10"/>
    <p:sldId id="283" r:id="rId11"/>
    <p:sldId id="407" r:id="rId12"/>
    <p:sldId id="405" r:id="rId13"/>
    <p:sldId id="357" r:id="rId14"/>
    <p:sldId id="301" r:id="rId15"/>
    <p:sldId id="408" r:id="rId16"/>
    <p:sldId id="337" r:id="rId17"/>
    <p:sldId id="378" r:id="rId18"/>
    <p:sldId id="437" r:id="rId19"/>
    <p:sldId id="268" r:id="rId20"/>
    <p:sldId id="438" r:id="rId21"/>
    <p:sldId id="324" r:id="rId22"/>
    <p:sldId id="410" r:id="rId23"/>
    <p:sldId id="436" r:id="rId24"/>
    <p:sldId id="428" r:id="rId25"/>
    <p:sldId id="441" r:id="rId26"/>
    <p:sldId id="442" r:id="rId27"/>
    <p:sldId id="443" r:id="rId28"/>
    <p:sldId id="444" r:id="rId29"/>
    <p:sldId id="413" r:id="rId30"/>
    <p:sldId id="414" r:id="rId31"/>
    <p:sldId id="439" r:id="rId32"/>
    <p:sldId id="440" r:id="rId33"/>
    <p:sldId id="425" r:id="rId34"/>
    <p:sldId id="424" r:id="rId35"/>
    <p:sldId id="377" r:id="rId36"/>
    <p:sldId id="412" r:id="rId37"/>
    <p:sldId id="364" r:id="rId38"/>
    <p:sldId id="366" r:id="rId39"/>
    <p:sldId id="420" r:id="rId40"/>
    <p:sldId id="422" r:id="rId41"/>
    <p:sldId id="426" r:id="rId42"/>
    <p:sldId id="427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04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4" d="100"/>
          <a:sy n="84" d="100"/>
        </p:scale>
        <p:origin x="-168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115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notesMaster" Target="notesMasters/notesMaster1.xml"/><Relationship Id="rId45" Type="http://schemas.openxmlformats.org/officeDocument/2006/relationships/printerSettings" Target="printerSettings/printerSettings1.bin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image" Target="../media/image39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BD5405-16C5-CC48-9B64-6C943776FC23}" type="datetimeFigureOut">
              <a:rPr lang="en-US" smtClean="0"/>
              <a:t>11/11/15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4DF002-A7CB-7848-BA3A-4D5A1F2C2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65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4B2AE8-5A92-4155-8267-727F4421C6FC}" type="slidenum">
              <a:rPr lang="es-CO" smtClean="0"/>
              <a:pPr/>
              <a:t>38</a:t>
            </a:fld>
            <a:endParaRPr lang="es-CO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CO" dirty="0" smtClean="0"/>
              <a:t>No information systems for dealing</a:t>
            </a:r>
            <a:r>
              <a:rPr lang="es-CO" baseline="0" dirty="0" smtClean="0"/>
              <a:t> with distribution</a:t>
            </a:r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EC0160-5BB3-CD49-A571-0494B585C422}" type="slidenum">
              <a:rPr lang="es-CO" smtClean="0"/>
              <a:t>40</a:t>
            </a:fld>
            <a:endParaRPr lang="es-CO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e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jpe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3124200"/>
            <a:ext cx="6477000" cy="1914144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800" y="5056632"/>
            <a:ext cx="6477000" cy="1174088"/>
          </a:xfrm>
        </p:spPr>
        <p:txBody>
          <a:bodyPr vert="horz" lIns="91440" tIns="0" rIns="45720" bIns="0" rtlCol="0">
            <a:normAutofit/>
          </a:bodyPr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buSzPct val="90000"/>
              <a:buFontTx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00216"/>
            <a:ext cx="1984248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fld id="{B80EB9A5-3119-C143-9F78-07597189A726}" type="datetimeFigureOut">
              <a:rPr lang="en-US" smtClean="0"/>
              <a:pPr/>
              <a:t>11/11/15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9352" y="6300216"/>
            <a:ext cx="3813048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320" y="6300216"/>
            <a:ext cx="685800" cy="274320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fld id="{FDEBB39C-B8D2-C548-984D-698A92FA27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EB9A5-3119-C143-9F78-07597189A726}" type="datetimeFigureOut">
              <a:rPr lang="en-US" smtClean="0"/>
              <a:pPr/>
              <a:t>11/11/15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BB39C-B8D2-C548-984D-698A92FA27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/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EB9A5-3119-C143-9F78-07597189A726}" type="datetimeFigureOut">
              <a:rPr lang="en-US" smtClean="0"/>
              <a:pPr/>
              <a:t>11/11/15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WOSC 2014 - AE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BB39C-B8D2-C548-984D-698A92FA27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EB9A5-3119-C143-9F78-07597189A726}" type="datetimeFigureOut">
              <a:rPr lang="en-US" smtClean="0"/>
              <a:pPr/>
              <a:t>11/11/15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BB39C-B8D2-C548-984D-698A92FA27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EB9A5-3119-C143-9F78-07597189A726}" type="datetimeFigureOut">
              <a:rPr lang="en-US" smtClean="0"/>
              <a:pPr/>
              <a:t>11/11/15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BB39C-B8D2-C548-984D-698A92FA27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690048"/>
            <a:ext cx="356393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7250" y="368490"/>
            <a:ext cx="3566160" cy="5627498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398" y="2866030"/>
            <a:ext cx="3563938" cy="2163171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EB9A5-3119-C143-9F78-07597189A726}" type="datetimeFigureOut">
              <a:rPr lang="en-US" smtClean="0"/>
              <a:pPr/>
              <a:t>11/11/15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BB39C-B8D2-C548-984D-698A92FA27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7546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7544" y="2699982"/>
            <a:ext cx="3566160" cy="2163171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EB9A5-3119-C143-9F78-07597189A726}" type="datetimeFigureOut">
              <a:rPr lang="en-US" smtClean="0"/>
              <a:pPr/>
              <a:t>11/11/15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BB39C-B8D2-C548-984D-698A92FA27B9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3" name="Group 7"/>
          <p:cNvGrpSpPr/>
          <p:nvPr/>
        </p:nvGrpSpPr>
        <p:grpSpPr>
          <a:xfrm rot="21421631">
            <a:off x="629028" y="505650"/>
            <a:ext cx="3850925" cy="5516274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4"/>
          </p:nvPr>
        </p:nvSpPr>
        <p:spPr>
          <a:xfrm rot="21421631">
            <a:off x="808793" y="667560"/>
            <a:ext cx="3468664" cy="512472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GB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3"/>
          <p:cNvGrpSpPr/>
          <p:nvPr/>
        </p:nvGrpSpPr>
        <p:grpSpPr>
          <a:xfrm rot="21214351">
            <a:off x="313409" y="3520798"/>
            <a:ext cx="4088024" cy="302602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6"/>
          </p:nvPr>
        </p:nvSpPr>
        <p:spPr>
          <a:xfrm rot="21214351">
            <a:off x="491057" y="3682579"/>
            <a:ext cx="3704109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GB" smtClean="0"/>
              <a:t>Click icon to add picture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232774">
            <a:off x="169481" y="241256"/>
            <a:ext cx="4088024" cy="3026020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347129" y="403037"/>
            <a:ext cx="3704109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GB" smtClean="0"/>
              <a:t>Click icon to add picture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3434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3432" y="2699982"/>
            <a:ext cx="3566160" cy="2163171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EB9A5-3119-C143-9F78-07597189A726}" type="datetimeFigureOut">
              <a:rPr lang="en-US" smtClean="0"/>
              <a:pPr/>
              <a:t>11/11/15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WOSC 2014 - AE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BB39C-B8D2-C548-984D-698A92FA27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32774">
            <a:off x="2059282" y="379100"/>
            <a:ext cx="5031327" cy="3443312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8736"/>
            <a:ext cx="7315200" cy="98797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EB9A5-3119-C143-9F78-07597189A726}" type="datetimeFigureOut">
              <a:rPr lang="en-US" smtClean="0"/>
              <a:pPr/>
              <a:t>11/11/15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WOSC 2014 - AE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BB39C-B8D2-C548-984D-698A92FA27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2248157" y="564564"/>
            <a:ext cx="4653577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GB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grpSp>
        <p:nvGrpSpPr>
          <p:cNvPr id="3" name="Group 13"/>
          <p:cNvGrpSpPr/>
          <p:nvPr/>
        </p:nvGrpSpPr>
        <p:grpSpPr>
          <a:xfrm rot="21420000">
            <a:off x="113687" y="116368"/>
            <a:ext cx="3969060" cy="370536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7"/>
          </p:nvPr>
        </p:nvSpPr>
        <p:spPr>
          <a:xfrm rot="21420000">
            <a:off x="299151" y="304998"/>
            <a:ext cx="3598455" cy="3334235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GB" smtClean="0"/>
              <a:t>Click icon to add picture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360000">
            <a:off x="4165479" y="323141"/>
            <a:ext cx="4792693" cy="3443312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6"/>
          </p:nvPr>
        </p:nvSpPr>
        <p:spPr>
          <a:xfrm rot="360000">
            <a:off x="4336486" y="507668"/>
            <a:ext cx="4432860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GB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6106"/>
            <a:ext cx="7315200" cy="99060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EB9A5-3119-C143-9F78-07597189A726}" type="datetimeFigureOut">
              <a:rPr lang="en-US" smtClean="0"/>
              <a:pPr/>
              <a:t>11/11/15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WOSC 2014 - AE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BB39C-B8D2-C548-984D-698A92FA27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EB9A5-3119-C143-9F78-07597189A726}" type="datetimeFigureOut">
              <a:rPr lang="en-US" smtClean="0"/>
              <a:pPr/>
              <a:t>11/11/15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BB39C-B8D2-C548-984D-698A92FA27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EB9A5-3119-C143-9F78-07597189A726}" type="datetimeFigureOut">
              <a:rPr lang="en-US" smtClean="0"/>
              <a:pPr/>
              <a:t>11/11/15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BB39C-B8D2-C548-984D-698A92FA27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51682" y="450851"/>
            <a:ext cx="846083" cy="5357812"/>
          </a:xfrm>
        </p:spPr>
        <p:txBody>
          <a:bodyPr vert="eaVert" anchor="t" anchorCtr="0"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50851"/>
            <a:ext cx="5943600" cy="5357812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EB9A5-3119-C143-9F78-07597189A726}" type="datetimeFigureOut">
              <a:rPr lang="en-US" smtClean="0"/>
              <a:pPr/>
              <a:t>11/11/15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BB39C-B8D2-C548-984D-698A92FA27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838200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GB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GB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BEFBA0-F37B-A645-A03D-370CC3D68856}" type="datetime1">
              <a:rPr lang="en-US"/>
              <a:pPr/>
              <a:t>11/11/15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/>
              <a:t>Slide </a:t>
            </a:r>
            <a:fld id="{3B9A5682-1DD8-5544-A031-EA34DFB7D6D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94575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3 Rectángulo"/>
          <p:cNvSpPr/>
          <p:nvPr userDrawn="1"/>
        </p:nvSpPr>
        <p:spPr>
          <a:xfrm>
            <a:off x="428625" y="6286500"/>
            <a:ext cx="1428750" cy="5000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O"/>
          </a:p>
        </p:txBody>
      </p:sp>
      <p:sp>
        <p:nvSpPr>
          <p:cNvPr id="7" name="25 Rectángulo"/>
          <p:cNvSpPr>
            <a:spLocks noChangeArrowheads="1"/>
          </p:cNvSpPr>
          <p:nvPr userDrawn="1"/>
        </p:nvSpPr>
        <p:spPr bwMode="auto">
          <a:xfrm flipV="1">
            <a:off x="428625" y="1196752"/>
            <a:ext cx="8358188" cy="61913"/>
          </a:xfrm>
          <a:prstGeom prst="rect">
            <a:avLst/>
          </a:prstGeom>
          <a:solidFill>
            <a:srgbClr val="D9D9D9"/>
          </a:solidFill>
          <a:ln>
            <a:noFill/>
          </a:ln>
          <a:extLs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CO">
              <a:solidFill>
                <a:schemeClr val="lt1"/>
              </a:solidFill>
              <a:latin typeface="+mn-lt"/>
            </a:endParaRPr>
          </a:p>
        </p:txBody>
      </p:sp>
      <p:sp>
        <p:nvSpPr>
          <p:cNvPr id="9" name="Rectangle 18"/>
          <p:cNvSpPr>
            <a:spLocks noChangeArrowheads="1"/>
          </p:cNvSpPr>
          <p:nvPr userDrawn="1"/>
        </p:nvSpPr>
        <p:spPr bwMode="auto">
          <a:xfrm>
            <a:off x="6659563" y="6453188"/>
            <a:ext cx="217487" cy="2889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Rectangle 16"/>
          <p:cNvSpPr>
            <a:spLocks noChangeArrowheads="1"/>
          </p:cNvSpPr>
          <p:nvPr userDrawn="1"/>
        </p:nvSpPr>
        <p:spPr bwMode="auto">
          <a:xfrm>
            <a:off x="2214563" y="6715125"/>
            <a:ext cx="4929187" cy="71438"/>
          </a:xfrm>
          <a:prstGeom prst="rect">
            <a:avLst/>
          </a:prstGeom>
          <a:solidFill>
            <a:srgbClr val="00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CO" dirty="0">
              <a:latin typeface="+mn-lt"/>
            </a:endParaRPr>
          </a:p>
        </p:txBody>
      </p:sp>
      <p:sp>
        <p:nvSpPr>
          <p:cNvPr id="11" name="Rectangle 16"/>
          <p:cNvSpPr>
            <a:spLocks noChangeArrowheads="1"/>
          </p:cNvSpPr>
          <p:nvPr userDrawn="1"/>
        </p:nvSpPr>
        <p:spPr bwMode="auto">
          <a:xfrm>
            <a:off x="1928813" y="6715125"/>
            <a:ext cx="214312" cy="71438"/>
          </a:xfrm>
          <a:prstGeom prst="rect">
            <a:avLst/>
          </a:prstGeom>
          <a:solidFill>
            <a:srgbClr val="00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CO" dirty="0">
              <a:latin typeface="+mn-lt"/>
            </a:endParaRPr>
          </a:p>
        </p:txBody>
      </p:sp>
      <p:pic>
        <p:nvPicPr>
          <p:cNvPr id="13" name="15 Imagen" descr="logos ingles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6350000"/>
            <a:ext cx="1143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24"/>
          <p:cNvSpPr txBox="1">
            <a:spLocks noChangeArrowheads="1"/>
          </p:cNvSpPr>
          <p:nvPr userDrawn="1"/>
        </p:nvSpPr>
        <p:spPr bwMode="auto">
          <a:xfrm>
            <a:off x="7336763" y="6407150"/>
            <a:ext cx="1544012" cy="353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en-US" sz="900" noProof="0" dirty="0" smtClean="0">
                <a:latin typeface="Verdana" pitchFamily="34" charset="0"/>
              </a:rPr>
              <a:t>SSN</a:t>
            </a:r>
            <a:r>
              <a:rPr lang="en-US" altLang="en-US" sz="900" baseline="0" noProof="0" dirty="0" smtClean="0">
                <a:latin typeface="Verdana" pitchFamily="34" charset="0"/>
              </a:rPr>
              <a:t> and VSM</a:t>
            </a:r>
            <a:r>
              <a:rPr lang="en-US" altLang="en-US" sz="900" noProof="0" dirty="0" smtClean="0">
                <a:latin typeface="Verdana" pitchFamily="34" charset="0"/>
              </a:rPr>
              <a:t/>
            </a:r>
            <a:br>
              <a:rPr lang="en-US" altLang="en-US" sz="900" noProof="0" dirty="0" smtClean="0">
                <a:latin typeface="Verdana" pitchFamily="34" charset="0"/>
              </a:rPr>
            </a:br>
            <a:r>
              <a:rPr lang="en-US" altLang="en-US" sz="800" noProof="0" dirty="0" smtClean="0">
                <a:latin typeface="Verdana" pitchFamily="34" charset="0"/>
              </a:rPr>
              <a:t>Espinosa/Walker/van Hoof</a:t>
            </a:r>
            <a:endParaRPr lang="en-US" altLang="en-US" sz="800" noProof="0" dirty="0">
              <a:latin typeface="Verdana" pitchFamily="34" charset="0"/>
            </a:endParaRPr>
          </a:p>
        </p:txBody>
      </p:sp>
      <p:sp>
        <p:nvSpPr>
          <p:cNvPr id="15" name="Rectangle 17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-31750" y="6472238"/>
            <a:ext cx="5842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/>
            </a:lvl1pPr>
          </a:lstStyle>
          <a:p>
            <a:fld id="{A40020E2-362C-4F14-A13D-B7D36F89BA44}" type="slidenum">
              <a:rPr lang="de-DE" altLang="en-US"/>
              <a:pPr/>
              <a:t>‹#›</a:t>
            </a:fld>
            <a:endParaRPr lang="de-DE" altLang="en-US"/>
          </a:p>
        </p:txBody>
      </p:sp>
    </p:spTree>
    <p:extLst>
      <p:ext uri="{BB962C8B-B14F-4D97-AF65-F5344CB8AC3E}">
        <p14:creationId xmlns:p14="http://schemas.microsoft.com/office/powerpoint/2010/main" val="34256947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066800" y="838200"/>
            <a:ext cx="7772400" cy="53784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CO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xfrm>
            <a:off x="1066800" y="64135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 dirty="0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 dirty="0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229600" y="6413500"/>
            <a:ext cx="9144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915D0824-B8FB-4C51-AD76-B7263FBEED3A}" type="slidenum">
              <a:rPr lang="es-CO"/>
              <a:pPr/>
              <a:t>‹#›</a:t>
            </a:fld>
            <a:endParaRPr lang="es-CO" sz="1400" dirty="0"/>
          </a:p>
        </p:txBody>
      </p:sp>
    </p:spTree>
    <p:extLst>
      <p:ext uri="{BB962C8B-B14F-4D97-AF65-F5344CB8AC3E}">
        <p14:creationId xmlns:p14="http://schemas.microsoft.com/office/powerpoint/2010/main" val="1737612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Watermark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122215" y="3200400"/>
            <a:ext cx="8021782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0813" y="3833095"/>
            <a:ext cx="4724400" cy="1209964"/>
          </a:xfrm>
        </p:spPr>
        <p:txBody>
          <a:bodyPr lIns="45720" tIns="0" rIns="45720" bIns="0" anchor="b" anchorCtr="0">
            <a:noAutofit/>
          </a:bodyPr>
          <a:lstStyle>
            <a:lvl1pPr algn="l">
              <a:lnSpc>
                <a:spcPts val="5000"/>
              </a:lnSpc>
              <a:defRPr sz="4600"/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0813" y="5056909"/>
            <a:ext cx="4724400" cy="1156586"/>
          </a:xfrm>
        </p:spPr>
        <p:txBody>
          <a:bodyPr lIns="91440" tIns="0" rIns="45720" bIns="0">
            <a:normAutofit/>
          </a:bodyPr>
          <a:lstStyle>
            <a:lvl1pPr marL="0" indent="0" algn="l">
              <a:lnSpc>
                <a:spcPts val="2600"/>
              </a:lnSpc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98744"/>
            <a:ext cx="1981200" cy="273050"/>
          </a:xfrm>
        </p:spPr>
        <p:txBody>
          <a:bodyPr/>
          <a:lstStyle>
            <a:lvl1pPr algn="l">
              <a:defRPr sz="1100">
                <a:latin typeface="Rockwell" pitchFamily="18" charset="0"/>
              </a:defRPr>
            </a:lvl1pPr>
          </a:lstStyle>
          <a:p>
            <a:fld id="{B80EB9A5-3119-C143-9F78-07597189A726}" type="datetimeFigureOut">
              <a:rPr lang="en-US" smtClean="0"/>
              <a:pPr/>
              <a:t>11/11/15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400" y="6298744"/>
            <a:ext cx="3810000" cy="27305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WOSC 2014 - AE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4856" y="6312392"/>
            <a:ext cx="685800" cy="265089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fld id="{FDEBB39C-B8D2-C548-984D-698A92FA27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94560"/>
            <a:ext cx="7772400" cy="1362075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57016"/>
            <a:ext cx="7772400" cy="987552"/>
          </a:xfrm>
        </p:spPr>
        <p:txBody>
          <a:bodyPr vert="horz" lIns="91440" tIns="0" rIns="45720" bIns="0" rtlCol="0" anchor="t" anchorCtr="0">
            <a:normAutofit/>
          </a:bodyPr>
          <a:lstStyle>
            <a:lvl1pPr marL="0" indent="0">
              <a:spcBef>
                <a:spcPct val="0"/>
              </a:spcBef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SzPct val="90000"/>
              <a:buFontTx/>
              <a:buNone/>
            </a:pPr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EB9A5-3119-C143-9F78-07597189A726}" type="datetimeFigureOut">
              <a:rPr lang="en-US" smtClean="0"/>
              <a:pPr/>
              <a:t>11/11/15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BB39C-B8D2-C548-984D-698A92FA27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Watermark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12693" y="1689847"/>
            <a:ext cx="8431303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196353"/>
            <a:ext cx="5334000" cy="1362075"/>
          </a:xfrm>
        </p:spPr>
        <p:txBody>
          <a:bodyPr lIns="45720" tIns="0" rIns="45720" bIns="0" anchor="b" anchorCtr="0"/>
          <a:lstStyle>
            <a:lvl1pPr algn="l">
              <a:lnSpc>
                <a:spcPts val="5000"/>
              </a:lnSpc>
              <a:defRPr sz="4600" b="1" cap="none" baseline="0"/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60618"/>
            <a:ext cx="5334000" cy="983087"/>
          </a:xfrm>
        </p:spPr>
        <p:txBody>
          <a:bodyPr tIns="0" rIns="45720" bIns="0" anchor="t" anchorCtr="0"/>
          <a:lstStyle>
            <a:lvl1pPr marL="0" indent="0"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EB9A5-3119-C143-9F78-07597189A726}" type="datetimeFigureOut">
              <a:rPr lang="en-US" smtClean="0"/>
              <a:pPr/>
              <a:t>11/11/15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BB39C-B8D2-C548-984D-698A92FA27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2775" y="4069804"/>
            <a:ext cx="553878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600" b="1"/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1240000">
            <a:off x="654352" y="445180"/>
            <a:ext cx="5416247" cy="3630168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1240000">
            <a:off x="857677" y="632632"/>
            <a:ext cx="5009597" cy="325526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GB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58117" y="5230906"/>
            <a:ext cx="5532958" cy="865093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EB9A5-3119-C143-9F78-07597189A726}" type="datetimeFigureOut">
              <a:rPr lang="en-US" smtClean="0"/>
              <a:pPr/>
              <a:t>11/11/15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BB39C-B8D2-C548-984D-698A92FA27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EB9A5-3119-C143-9F78-07597189A726}" type="datetimeFigureOut">
              <a:rPr lang="en-US" smtClean="0"/>
              <a:pPr/>
              <a:t>11/11/15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BB39C-B8D2-C548-984D-698A92FA27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326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7367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30247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6514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EB9A5-3119-C143-9F78-07597189A726}" type="datetimeFigureOut">
              <a:rPr lang="en-US" smtClean="0"/>
              <a:pPr/>
              <a:t>11/11/15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BB39C-B8D2-C548-984D-698A92FA27B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9" y="1897040"/>
            <a:ext cx="3228975" cy="142875"/>
          </a:xfrm>
          <a:prstGeom prst="rect">
            <a:avLst/>
          </a:prstGeom>
        </p:spPr>
      </p:pic>
      <p:pic>
        <p:nvPicPr>
          <p:cNvPr id="13" name="Picture 12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60" y="1897040"/>
            <a:ext cx="3228975" cy="142875"/>
          </a:xfrm>
          <a:prstGeom prst="rect">
            <a:avLst/>
          </a:prstGeom>
        </p:spPr>
      </p:pic>
      <p:pic>
        <p:nvPicPr>
          <p:cNvPr id="12" name="Picture 11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9" y="1897040"/>
            <a:ext cx="3228975" cy="142875"/>
          </a:xfrm>
          <a:prstGeom prst="rect">
            <a:avLst/>
          </a:prstGeom>
        </p:spPr>
      </p:pic>
      <p:pic>
        <p:nvPicPr>
          <p:cNvPr id="14" name="Picture 13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60" y="1897040"/>
            <a:ext cx="3228975" cy="1428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EB9A5-3119-C143-9F78-07597189A726}" type="datetimeFigureOut">
              <a:rPr lang="en-US" smtClean="0"/>
              <a:pPr/>
              <a:t>11/11/15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EBB39C-B8D2-C548-984D-698A92FA27B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theme" Target="../theme/theme1.xml"/><Relationship Id="rId25" Type="http://schemas.openxmlformats.org/officeDocument/2006/relationships/image" Target="../media/image6.png"/><Relationship Id="rId26" Type="http://schemas.openxmlformats.org/officeDocument/2006/relationships/image" Target="../media/image7.png"/><Relationship Id="rId27" Type="http://schemas.openxmlformats.org/officeDocument/2006/relationships/image" Target="../media/image8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503238"/>
            <a:ext cx="7313613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dirty="0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735138"/>
            <a:ext cx="7313613" cy="4056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63438" y="6314461"/>
            <a:ext cx="1295400" cy="2650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fld id="{B80EB9A5-3119-C143-9F78-07597189A726}" type="datetimeFigureOut">
              <a:rPr lang="en-US" smtClean="0"/>
              <a:pPr/>
              <a:t>11/11/15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2607" y="6305797"/>
            <a:ext cx="3717967" cy="2592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r>
              <a:rPr lang="en-US" dirty="0" smtClean="0"/>
              <a:t>CSS </a:t>
            </a:r>
            <a:r>
              <a:rPr lang="en-US" dirty="0" err="1" smtClean="0"/>
              <a:t>Metaphorum</a:t>
            </a:r>
            <a:r>
              <a:rPr lang="en-US" dirty="0" smtClean="0"/>
              <a:t> VSM Workshop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21388" y="5476097"/>
            <a:ext cx="1483056" cy="8518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</a:lstStyle>
          <a:p>
            <a:fld id="{FDEBB39C-B8D2-C548-984D-698A92FA27B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  <p:sldLayoutId id="2147483706" r:id="rId18"/>
    <p:sldLayoutId id="2147483707" r:id="rId19"/>
    <p:sldLayoutId id="2147483708" r:id="rId20"/>
    <p:sldLayoutId id="2147483711" r:id="rId21"/>
    <p:sldLayoutId id="2147483713" r:id="rId22"/>
    <p:sldLayoutId id="2147483714" r:id="rId23"/>
  </p:sldLayoutIdLst>
  <p:txStyles>
    <p:titleStyle>
      <a:lvl1pPr algn="ctr" defTabSz="914400" rtl="0" eaLnBrk="1" latinLnBrk="0" hangingPunct="1">
        <a:spcBef>
          <a:spcPct val="0"/>
        </a:spcBef>
        <a:buNone/>
        <a:defRPr sz="3600" b="1" kern="1200">
          <a:solidFill>
            <a:srgbClr val="800000"/>
          </a:solidFill>
          <a:latin typeface="+mj-lt"/>
          <a:ea typeface="+mj-ea"/>
          <a:cs typeface="+mj-cs"/>
        </a:defRPr>
      </a:lvl1pPr>
    </p:titleStyle>
    <p:bodyStyle>
      <a:lvl1pPr marL="463550" indent="-463550" algn="l" defTabSz="914400" rtl="0" eaLnBrk="1" latinLnBrk="0" hangingPunct="1">
        <a:spcBef>
          <a:spcPts val="2000"/>
        </a:spcBef>
        <a:buSzPct val="90000"/>
        <a:buFontTx/>
        <a:buBlip>
          <a:blip r:embed="rId25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SzPct val="90000"/>
        <a:buFontTx/>
        <a:buBlip>
          <a:blip r:embed="rId26"/>
        </a:buBlip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255713" indent="-341313" algn="l" defTabSz="914400" rtl="0" eaLnBrk="1" latinLnBrk="0" hangingPunct="1">
        <a:spcBef>
          <a:spcPts val="600"/>
        </a:spcBef>
        <a:buSzPct val="90000"/>
        <a:buFontTx/>
        <a:buBlip>
          <a:blip r:embed="rId27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025" indent="-341313" algn="l" defTabSz="914400" rtl="0" eaLnBrk="1" latinLnBrk="0" hangingPunct="1">
        <a:spcBef>
          <a:spcPts val="600"/>
        </a:spcBef>
        <a:buSzPct val="90000"/>
        <a:buFontTx/>
        <a:buBlip>
          <a:blip r:embed="rId27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38338" indent="-341313" algn="l" defTabSz="914400" rtl="0" eaLnBrk="1" latinLnBrk="0" hangingPunct="1">
        <a:spcBef>
          <a:spcPts val="600"/>
        </a:spcBef>
        <a:buSzPct val="90000"/>
        <a:buFontTx/>
        <a:buBlip>
          <a:blip r:embed="rId27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gi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25.png"/><Relationship Id="rId3" Type="http://schemas.openxmlformats.org/officeDocument/2006/relationships/image" Target="../media/image24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4" Type="http://schemas.openxmlformats.org/officeDocument/2006/relationships/image" Target="../media/image34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6.w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2.docx"/><Relationship Id="rId4" Type="http://schemas.openxmlformats.org/officeDocument/2006/relationships/image" Target="../media/image38.png"/><Relationship Id="rId5" Type="http://schemas.openxmlformats.org/officeDocument/2006/relationships/package" Target="../embeddings/Microsoft_Word_Document3.docx"/><Relationship Id="rId6" Type="http://schemas.openxmlformats.org/officeDocument/2006/relationships/image" Target="../media/image39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4.docx"/><Relationship Id="rId4" Type="http://schemas.openxmlformats.org/officeDocument/2006/relationships/image" Target="../media/image41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5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jpeg"/><Relationship Id="rId6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557624"/>
            <a:ext cx="7627510" cy="3265026"/>
          </a:xfrm>
        </p:spPr>
        <p:txBody>
          <a:bodyPr>
            <a:normAutofit/>
          </a:bodyPr>
          <a:lstStyle/>
          <a:p>
            <a:pPr algn="ctr"/>
            <a:r>
              <a:rPr lang="en-GB" sz="4000" dirty="0" smtClean="0"/>
              <a:t>Managing </a:t>
            </a:r>
            <a:r>
              <a:rPr lang="en-GB" sz="4000" dirty="0"/>
              <a:t>complexity with VSM: New developments in theory, </a:t>
            </a:r>
            <a:br>
              <a:rPr lang="en-GB" sz="4000" dirty="0"/>
            </a:br>
            <a:r>
              <a:rPr lang="en-GB" sz="4000" dirty="0"/>
              <a:t>	methodologies and applications </a:t>
            </a:r>
            <a:endParaRPr lang="es-CO" sz="40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71600" y="4572000"/>
            <a:ext cx="6400800" cy="1752600"/>
          </a:xfrm>
        </p:spPr>
        <p:txBody>
          <a:bodyPr>
            <a:normAutofit/>
          </a:bodyPr>
          <a:lstStyle/>
          <a:p>
            <a:r>
              <a:rPr lang="es-CO" cap="none" dirty="0" smtClean="0"/>
              <a:t>Dr. A Espinosa</a:t>
            </a:r>
          </a:p>
          <a:p>
            <a:r>
              <a:rPr lang="es-CO" cap="none" dirty="0" smtClean="0"/>
              <a:t>Hull University Business School &amp;</a:t>
            </a:r>
          </a:p>
          <a:p>
            <a:r>
              <a:rPr lang="es-CO" cap="none" dirty="0" smtClean="0"/>
              <a:t>Los Andes University Business School</a:t>
            </a:r>
            <a:endParaRPr lang="es-CO" cap="none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04800"/>
            <a:ext cx="6553200" cy="914400"/>
          </a:xfrm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n-GB" dirty="0" smtClean="0"/>
              <a:t>The VSM: An Overview.</a:t>
            </a:r>
          </a:p>
        </p:txBody>
      </p:sp>
      <p:sp>
        <p:nvSpPr>
          <p:cNvPr id="40962" name="Date Placeholder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/>
          <a:p>
            <a:fld id="{D203A3A5-3CE4-7C4B-B5EF-56182BDE53EB}" type="datetime1">
              <a:rPr lang="en-GB" smtClean="0">
                <a:latin typeface="Times" charset="0"/>
              </a:rPr>
              <a:pPr/>
              <a:t>11/11/15</a:t>
            </a:fld>
            <a:endParaRPr lang="en-GB" smtClean="0">
              <a:latin typeface="Times" charset="0"/>
            </a:endParaRPr>
          </a:p>
        </p:txBody>
      </p:sp>
      <p:sp>
        <p:nvSpPr>
          <p:cNvPr id="40963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dirty="0"/>
              <a:t>CSS </a:t>
            </a:r>
            <a:r>
              <a:rPr lang="en-US" dirty="0" err="1"/>
              <a:t>Metaphorum</a:t>
            </a:r>
            <a:r>
              <a:rPr lang="en-US" dirty="0"/>
              <a:t> VSM Workshop </a:t>
            </a:r>
          </a:p>
        </p:txBody>
      </p:sp>
      <p:sp>
        <p:nvSpPr>
          <p:cNvPr id="4096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>
            <a:normAutofit fontScale="32500" lnSpcReduction="20000"/>
          </a:bodyPr>
          <a:lstStyle/>
          <a:p>
            <a:r>
              <a:rPr lang="en-GB">
                <a:latin typeface="Times" charset="0"/>
              </a:rPr>
              <a:t>Slide </a:t>
            </a:r>
            <a:fld id="{1FC54BBA-BB93-CB4D-BFD0-F3780A5249C6}" type="slidenum">
              <a:rPr lang="en-GB">
                <a:latin typeface="Times" charset="0"/>
              </a:rPr>
              <a:pPr/>
              <a:t>10</a:t>
            </a:fld>
            <a:endParaRPr lang="en-GB">
              <a:latin typeface="Times" charset="0"/>
            </a:endParaRPr>
          </a:p>
        </p:txBody>
      </p:sp>
      <p:sp>
        <p:nvSpPr>
          <p:cNvPr id="88069" name="Text Box 5"/>
          <p:cNvSpPr txBox="1">
            <a:spLocks noChangeArrowheads="1"/>
          </p:cNvSpPr>
          <p:nvPr/>
        </p:nvSpPr>
        <p:spPr bwMode="auto">
          <a:xfrm>
            <a:off x="5943600" y="1295400"/>
            <a:ext cx="2743200" cy="1152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82800" bIns="8280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600" b="1" dirty="0" smtClean="0">
                <a:solidFill>
                  <a:srgbClr val="000000"/>
                </a:solidFill>
              </a:rPr>
              <a:t>Meta</a:t>
            </a:r>
            <a:r>
              <a:rPr lang="en-GB" sz="1600" b="1" dirty="0">
                <a:solidFill>
                  <a:srgbClr val="000000"/>
                </a:solidFill>
              </a:rPr>
              <a:t>-system provides a service - to hold the Operational parts together.</a:t>
            </a:r>
          </a:p>
        </p:txBody>
      </p:sp>
      <p:sp>
        <p:nvSpPr>
          <p:cNvPr id="88070" name="Text Box 6"/>
          <p:cNvSpPr txBox="1">
            <a:spLocks noChangeArrowheads="1"/>
          </p:cNvSpPr>
          <p:nvPr/>
        </p:nvSpPr>
        <p:spPr bwMode="auto">
          <a:xfrm>
            <a:off x="838200" y="4191000"/>
            <a:ext cx="1600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600" b="1" dirty="0">
                <a:solidFill>
                  <a:srgbClr val="000000"/>
                </a:solidFill>
              </a:rPr>
              <a:t>Co-evolution with the environment</a:t>
            </a:r>
          </a:p>
        </p:txBody>
      </p:sp>
      <p:sp>
        <p:nvSpPr>
          <p:cNvPr id="88072" name="Text Box 8"/>
          <p:cNvSpPr txBox="1">
            <a:spLocks noChangeArrowheads="1"/>
          </p:cNvSpPr>
          <p:nvPr/>
        </p:nvSpPr>
        <p:spPr bwMode="auto">
          <a:xfrm>
            <a:off x="914400" y="1981200"/>
            <a:ext cx="21336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600" b="1" dirty="0">
                <a:solidFill>
                  <a:srgbClr val="000000"/>
                </a:solidFill>
              </a:rPr>
              <a:t>Recursive systems within systems.</a:t>
            </a:r>
          </a:p>
        </p:txBody>
      </p:sp>
      <p:sp>
        <p:nvSpPr>
          <p:cNvPr id="88073" name="Text Box 9"/>
          <p:cNvSpPr txBox="1">
            <a:spLocks noChangeArrowheads="1"/>
          </p:cNvSpPr>
          <p:nvPr/>
        </p:nvSpPr>
        <p:spPr bwMode="auto">
          <a:xfrm>
            <a:off x="304800" y="3352800"/>
            <a:ext cx="274320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600" b="1" dirty="0">
                <a:solidFill>
                  <a:srgbClr val="000000"/>
                </a:solidFill>
              </a:rPr>
              <a:t>Autonomy and cohesion</a:t>
            </a:r>
            <a:r>
              <a:rPr lang="en-GB" sz="1800" dirty="0">
                <a:solidFill>
                  <a:srgbClr val="000000"/>
                </a:solidFill>
              </a:rPr>
              <a:t>.</a:t>
            </a:r>
            <a:endParaRPr lang="en-GB" sz="1400" dirty="0">
              <a:solidFill>
                <a:srgbClr val="000000"/>
              </a:solidFill>
            </a:endParaRPr>
          </a:p>
        </p:txBody>
      </p:sp>
      <p:pic>
        <p:nvPicPr>
          <p:cNvPr id="40970" name="Picture 20" descr="Book VSM.5.tif                                                 00207186Macintosh HD                   C01B8605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97225" y="2057400"/>
            <a:ext cx="2517775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1" name="Picture 21" descr="spin-arrows.gif                                                00207186Macintosh HD                   C01B8605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313690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2" name="Picture 23" descr="spin-arrows.gif                                                00207186Macintosh HD                   C01B8605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7200" y="251460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3" name="Picture 24" descr="spin-arrows.gif                                                00207186Macintosh HD                   C01B8605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3400" y="426720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4" name="Picture 25" descr="spin-arrows.gif                                                00207186Macintosh HD                   C01B8605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7200" y="396240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5" name="Picture 26" descr="spin-arrows.gif                                                00207186Macintosh HD                   C01B8605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1000" y="365760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93" name="Text Box 29"/>
          <p:cNvSpPr txBox="1">
            <a:spLocks noChangeArrowheads="1"/>
          </p:cNvSpPr>
          <p:nvPr/>
        </p:nvSpPr>
        <p:spPr bwMode="auto">
          <a:xfrm>
            <a:off x="2133600" y="5410200"/>
            <a:ext cx="2438400" cy="41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82800" bIns="8280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600" b="1" dirty="0">
                <a:solidFill>
                  <a:srgbClr val="000000"/>
                </a:solidFill>
              </a:rPr>
              <a:t>Dynamic Balance</a:t>
            </a:r>
          </a:p>
        </p:txBody>
      </p:sp>
      <p:sp>
        <p:nvSpPr>
          <p:cNvPr id="88094" name="Text Box 30"/>
          <p:cNvSpPr txBox="1">
            <a:spLocks noChangeArrowheads="1"/>
          </p:cNvSpPr>
          <p:nvPr/>
        </p:nvSpPr>
        <p:spPr bwMode="auto">
          <a:xfrm>
            <a:off x="6096000" y="2895600"/>
            <a:ext cx="2740152" cy="2321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tIns="82800" bIns="82800"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lang="en-GB" sz="1400" b="1" dirty="0">
                <a:solidFill>
                  <a:srgbClr val="000000"/>
                </a:solidFill>
              </a:rPr>
              <a:t>5</a:t>
            </a:r>
            <a:r>
              <a:rPr lang="en-GB" sz="1400" b="1" dirty="0" smtClean="0">
                <a:solidFill>
                  <a:srgbClr val="000000"/>
                </a:solidFill>
              </a:rPr>
              <a:t>  Necessary </a:t>
            </a:r>
            <a:r>
              <a:rPr lang="en-GB" sz="1400" b="1" dirty="0">
                <a:solidFill>
                  <a:srgbClr val="000000"/>
                </a:solidFill>
              </a:rPr>
              <a:t>and Sufficient Systems:</a:t>
            </a:r>
          </a:p>
          <a:p>
            <a:pPr eaLnBrk="1" hangingPunct="1">
              <a:spcBef>
                <a:spcPct val="20000"/>
              </a:spcBef>
            </a:pPr>
            <a:r>
              <a:rPr lang="en-GB" sz="1400" b="1" dirty="0">
                <a:solidFill>
                  <a:srgbClr val="000000"/>
                </a:solidFill>
              </a:rPr>
              <a:t>S1  -  Operation</a:t>
            </a:r>
          </a:p>
          <a:p>
            <a:pPr eaLnBrk="1" hangingPunct="1">
              <a:spcBef>
                <a:spcPct val="20000"/>
              </a:spcBef>
            </a:pPr>
            <a:r>
              <a:rPr lang="en-GB" sz="1400" b="1" dirty="0">
                <a:solidFill>
                  <a:srgbClr val="000000"/>
                </a:solidFill>
              </a:rPr>
              <a:t>S2  - </a:t>
            </a:r>
            <a:r>
              <a:rPr lang="en-GB" sz="1400" b="1" dirty="0" smtClean="0">
                <a:solidFill>
                  <a:srgbClr val="000000"/>
                </a:solidFill>
              </a:rPr>
              <a:t> Harmonization &amp; Conflict </a:t>
            </a:r>
            <a:r>
              <a:rPr lang="en-GB" sz="1400" b="1" dirty="0">
                <a:solidFill>
                  <a:srgbClr val="000000"/>
                </a:solidFill>
              </a:rPr>
              <a:t>Resolution</a:t>
            </a:r>
          </a:p>
          <a:p>
            <a:pPr eaLnBrk="1" hangingPunct="1">
              <a:spcBef>
                <a:spcPct val="20000"/>
              </a:spcBef>
            </a:pPr>
            <a:r>
              <a:rPr lang="en-GB" sz="1400" b="1" dirty="0">
                <a:solidFill>
                  <a:srgbClr val="000000"/>
                </a:solidFill>
              </a:rPr>
              <a:t>S3  - </a:t>
            </a:r>
            <a:r>
              <a:rPr lang="en-GB" sz="1400" b="1" dirty="0" smtClean="0">
                <a:solidFill>
                  <a:srgbClr val="000000"/>
                </a:solidFill>
              </a:rPr>
              <a:t> Self Regulation &amp; Synergy</a:t>
            </a:r>
            <a:endParaRPr lang="en-GB" sz="1400" b="1" dirty="0">
              <a:solidFill>
                <a:srgbClr val="000000"/>
              </a:solidFill>
            </a:endParaRPr>
          </a:p>
          <a:p>
            <a:pPr eaLnBrk="1" hangingPunct="1">
              <a:spcBef>
                <a:spcPct val="20000"/>
              </a:spcBef>
            </a:pPr>
            <a:r>
              <a:rPr lang="en-GB" sz="1400" b="1" dirty="0">
                <a:solidFill>
                  <a:srgbClr val="000000"/>
                </a:solidFill>
              </a:rPr>
              <a:t>S4  -  Adaptation</a:t>
            </a:r>
          </a:p>
          <a:p>
            <a:pPr eaLnBrk="1" hangingPunct="1">
              <a:spcBef>
                <a:spcPct val="20000"/>
              </a:spcBef>
            </a:pPr>
            <a:r>
              <a:rPr lang="en-GB" sz="1400" b="1" dirty="0">
                <a:solidFill>
                  <a:srgbClr val="000000"/>
                </a:solidFill>
              </a:rPr>
              <a:t>S5  - </a:t>
            </a:r>
            <a:r>
              <a:rPr lang="en-GB" sz="1400" b="1" dirty="0" smtClean="0">
                <a:solidFill>
                  <a:srgbClr val="000000"/>
                </a:solidFill>
              </a:rPr>
              <a:t> Identity and Closure</a:t>
            </a:r>
            <a:endParaRPr lang="en-GB" sz="1400" b="1" dirty="0">
              <a:solidFill>
                <a:srgbClr val="000000"/>
              </a:solidFill>
            </a:endParaRPr>
          </a:p>
        </p:txBody>
      </p:sp>
      <p:sp>
        <p:nvSpPr>
          <p:cNvPr id="88095" name="Text Box 31"/>
          <p:cNvSpPr txBox="1">
            <a:spLocks noChangeArrowheads="1"/>
          </p:cNvSpPr>
          <p:nvPr/>
        </p:nvSpPr>
        <p:spPr bwMode="auto">
          <a:xfrm>
            <a:off x="5486400" y="5181600"/>
            <a:ext cx="3276600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82800" bIns="82800">
            <a:prstTxWarp prst="textNoShape">
              <a:avLst/>
            </a:prstTxWarp>
            <a:spAutoFit/>
          </a:bodyPr>
          <a:lstStyle/>
          <a:p>
            <a:pPr eaLnBrk="1" hangingPunct="1">
              <a:spcBef>
                <a:spcPct val="20000"/>
              </a:spcBef>
            </a:pPr>
            <a:r>
              <a:rPr lang="en-GB" sz="1600">
                <a:solidFill>
                  <a:srgbClr val="000000"/>
                </a:solidFill>
              </a:rPr>
              <a:t>All 5 systems need to be both </a:t>
            </a:r>
            <a:r>
              <a:rPr lang="en-GB" sz="1600" b="1" i="1">
                <a:solidFill>
                  <a:srgbClr val="000000"/>
                </a:solidFill>
              </a:rPr>
              <a:t>fit for purpose</a:t>
            </a:r>
            <a:r>
              <a:rPr lang="en-GB" sz="1600">
                <a:solidFill>
                  <a:srgbClr val="000000"/>
                </a:solidFill>
              </a:rPr>
              <a:t> and </a:t>
            </a:r>
            <a:r>
              <a:rPr lang="en-GB" sz="1600" b="1" i="1">
                <a:solidFill>
                  <a:srgbClr val="000000"/>
                </a:solidFill>
              </a:rPr>
              <a:t>properly connected</a:t>
            </a:r>
            <a:r>
              <a:rPr lang="en-GB" sz="1600">
                <a:solidFill>
                  <a:srgbClr val="000000"/>
                </a:solidFill>
              </a:rPr>
              <a:t>.</a:t>
            </a:r>
            <a:endParaRPr lang="en-GB" sz="28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0"/>
                            </p:stCondLst>
                            <p:childTnLst>
                              <p:par>
                                <p:cTn id="8" presetID="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0"/>
                            </p:stCondLst>
                            <p:childTnLst>
                              <p:par>
                                <p:cTn id="14" presetID="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" presetID="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0"/>
                            </p:stCondLst>
                            <p:childTnLst>
                              <p:par>
                                <p:cTn id="20" presetID="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23" presetID="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9" grpId="0" autoUpdateAnimBg="0"/>
      <p:bldP spid="88070" grpId="0" autoUpdateAnimBg="0"/>
      <p:bldP spid="88072" grpId="0" autoUpdateAnimBg="0"/>
      <p:bldP spid="88073" grpId="0" autoUpdateAnimBg="0"/>
      <p:bldP spid="88093" grpId="0" autoUpdateAnimBg="0"/>
      <p:bldP spid="88094" grpId="0" autoUpdateAnimBg="0"/>
      <p:bldP spid="88095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Date Placeholder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685DADCF-A288-CD49-AB0B-CE9BAAA0C64B}" type="datetime1">
              <a:rPr lang="en-US" sz="1400"/>
              <a:pPr/>
              <a:t>11/11/15</a:t>
            </a:fld>
            <a:endParaRPr lang="en-GB" sz="1400"/>
          </a:p>
        </p:txBody>
      </p:sp>
      <p:sp>
        <p:nvSpPr>
          <p:cNvPr id="58371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dirty="0"/>
              <a:t>CSS </a:t>
            </a:r>
            <a:r>
              <a:rPr lang="en-US" sz="1400" dirty="0" err="1"/>
              <a:t>Metaphorum</a:t>
            </a:r>
            <a:r>
              <a:rPr lang="en-US" sz="1400" dirty="0"/>
              <a:t> VSM Workshop </a:t>
            </a:r>
          </a:p>
        </p:txBody>
      </p:sp>
      <p:sp>
        <p:nvSpPr>
          <p:cNvPr id="58372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GB" sz="1400"/>
              <a:t>Slide </a:t>
            </a:r>
            <a:fld id="{01A909C4-7161-164D-840F-39889925057C}" type="slidenum">
              <a:rPr lang="en-GB" sz="1400"/>
              <a:pPr/>
              <a:t>11</a:t>
            </a:fld>
            <a:endParaRPr lang="en-GB" sz="1400"/>
          </a:p>
        </p:txBody>
      </p:sp>
      <p:sp>
        <p:nvSpPr>
          <p:cNvPr id="58373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57200"/>
            <a:ext cx="8305800" cy="609600"/>
          </a:xfrm>
        </p:spPr>
        <p:txBody>
          <a:bodyPr/>
          <a:lstStyle/>
          <a:p>
            <a:pPr eaLnBrk="1" hangingPunct="1"/>
            <a:r>
              <a:rPr lang="en-GB" sz="4000" dirty="0" smtClean="0">
                <a:latin typeface="Times" charset="0"/>
                <a:ea typeface="ＭＳ Ｐゴシック" charset="0"/>
                <a:cs typeface="ＭＳ Ｐゴシック" charset="0"/>
              </a:rPr>
              <a:t>In summary: The VSM theory</a:t>
            </a:r>
            <a:endParaRPr lang="en-GB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8374" name="Picture 11" descr="Book EOM.tif                                                   00006118JONS 1TB                       00000000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676400"/>
            <a:ext cx="3213100" cy="368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300" name="Text Box 12"/>
          <p:cNvSpPr txBox="1">
            <a:spLocks noChangeArrowheads="1"/>
          </p:cNvSpPr>
          <p:nvPr/>
        </p:nvSpPr>
        <p:spPr bwMode="auto">
          <a:xfrm>
            <a:off x="533400" y="5105400"/>
            <a:ext cx="39624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1400" b="1" i="1">
                <a:solidFill>
                  <a:srgbClr val="000000"/>
                </a:solidFill>
                <a:latin typeface="DigitalStripItalic" charset="0"/>
              </a:rPr>
              <a:t>This is the basic unit of analysis: a whole system co-evolving with its environment</a:t>
            </a:r>
            <a:endParaRPr lang="en-GB" sz="1400" i="1">
              <a:solidFill>
                <a:srgbClr val="000000"/>
              </a:solidFill>
              <a:latin typeface="DigitalStripItalic" charset="0"/>
            </a:endParaRPr>
          </a:p>
        </p:txBody>
      </p:sp>
      <p:pic>
        <p:nvPicPr>
          <p:cNvPr id="58376" name="Picture 13" descr="spin-arrows.gif                                                00207186Macintosh HD                   C01B8605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1336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7" name="Picture 14" descr="spin-arrows.gif                                                00207186Macintosh HD                   C01B8605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29718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8" name="Picture 15" descr="spin-arrows.gif                                                00207186Macintosh HD                   C01B8605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6576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9" name="Picture 16" descr="spin-arrows.gif                                                00207186Macintosh HD                   C01B8605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4958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80" name="Picture 17" descr="spin-arrows.gif                                                00207186Macintosh HD                   C01B8605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0386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685800" y="1600200"/>
            <a:ext cx="41148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000">
                <a:solidFill>
                  <a:srgbClr val="000000"/>
                </a:solidFill>
              </a:rPr>
              <a:t>Nested, recursive systems within systems within systems . . .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000">
                <a:solidFill>
                  <a:srgbClr val="000000"/>
                </a:solidFill>
              </a:rPr>
              <a:t>A Meta-system which enables the Operational elements to come together to form a new, larger, whole system.   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000">
                <a:solidFill>
                  <a:srgbClr val="000000"/>
                </a:solidFill>
              </a:rPr>
              <a:t>Operational autonomy limited only be system cohesion.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sz="2000">
                <a:solidFill>
                  <a:srgbClr val="000000"/>
                </a:solidFill>
              </a:rPr>
              <a:t>Continuous, dynamic, co-evolving interactions,  based on real-time information. </a:t>
            </a:r>
            <a:endParaRPr lang="en-GB" sz="1200" i="1">
              <a:solidFill>
                <a:srgbClr val="000000"/>
              </a:solidFill>
              <a:latin typeface="DigitalStripItalic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GB" sz="1200" i="1">
              <a:solidFill>
                <a:srgbClr val="000000"/>
              </a:solidFill>
              <a:latin typeface="DigitalStripItalic" charset="0"/>
            </a:endParaRP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2209800" y="5867400"/>
            <a:ext cx="1981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1400" b="1" i="1">
                <a:solidFill>
                  <a:srgbClr val="000000"/>
                </a:solidFill>
                <a:latin typeface="DigitalStripItalic" charset="0"/>
              </a:rPr>
              <a:t>Not hierarchical !!</a:t>
            </a:r>
            <a:endParaRPr lang="en-GB" sz="1400" i="1">
              <a:solidFill>
                <a:srgbClr val="000000"/>
              </a:solidFill>
              <a:latin typeface="DigitalStripItalic" charset="0"/>
            </a:endParaRPr>
          </a:p>
        </p:txBody>
      </p: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5410200" y="5867400"/>
            <a:ext cx="1981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1400" b="1" i="1">
                <a:solidFill>
                  <a:srgbClr val="000000"/>
                </a:solidFill>
                <a:latin typeface="DigitalStripItalic" charset="0"/>
              </a:rPr>
              <a:t>Not mechanistic !!</a:t>
            </a:r>
            <a:endParaRPr lang="en-GB" sz="1400" i="1">
              <a:solidFill>
                <a:srgbClr val="000000"/>
              </a:solidFill>
              <a:latin typeface="DigitalStripItal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7882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" presetID="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" presetID="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4" presetID="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0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20" presetID="0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23" presetID="0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300" grpId="0" autoUpdateAnimBg="0"/>
      <p:bldP spid="15" grpId="0" build="p" bldLvl="2" autoUpdateAnimBg="0" advAuto="1000"/>
      <p:bldP spid="14" grpId="0" autoUpdateAnimBg="0"/>
      <p:bldP spid="16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78053"/>
            <a:ext cx="7313613" cy="1193547"/>
          </a:xfrm>
        </p:spPr>
        <p:txBody>
          <a:bodyPr/>
          <a:lstStyle/>
          <a:p>
            <a:r>
              <a:rPr lang="en-US" sz="3200" dirty="0" smtClean="0"/>
              <a:t>Developing the VSM Theory and Methodology</a:t>
            </a:r>
            <a:br>
              <a:rPr lang="en-US" sz="3200" dirty="0" smtClean="0"/>
            </a:br>
            <a:r>
              <a:rPr lang="en-US" sz="2000" dirty="0" smtClean="0"/>
              <a:t>(after 2002)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Theoretical &amp; Methodological developments</a:t>
            </a:r>
          </a:p>
          <a:p>
            <a:pPr lvl="1"/>
            <a:r>
              <a:rPr lang="en-US" dirty="0" err="1" smtClean="0"/>
              <a:t>Schwaninger</a:t>
            </a:r>
            <a:r>
              <a:rPr lang="en-US" dirty="0" smtClean="0"/>
              <a:t>, M. (2007) – Intelligent </a:t>
            </a:r>
            <a:r>
              <a:rPr lang="en-US" dirty="0" err="1" smtClean="0"/>
              <a:t>Organisations</a:t>
            </a:r>
            <a:r>
              <a:rPr lang="en-US" dirty="0" smtClean="0"/>
              <a:t> </a:t>
            </a:r>
            <a:r>
              <a:rPr lang="en-US" i="1" dirty="0" smtClean="0">
                <a:solidFill>
                  <a:srgbClr val="3366FF"/>
                </a:solidFill>
              </a:rPr>
              <a:t>(The Systemic Management Framework)</a:t>
            </a:r>
          </a:p>
          <a:p>
            <a:pPr lvl="1"/>
            <a:r>
              <a:rPr lang="en-US" dirty="0" err="1" smtClean="0"/>
              <a:t>Hoversdadt</a:t>
            </a:r>
            <a:r>
              <a:rPr lang="en-US" dirty="0" smtClean="0"/>
              <a:t>, P. (2009) – the Fractal </a:t>
            </a:r>
            <a:r>
              <a:rPr lang="en-US" dirty="0" err="1" smtClean="0"/>
              <a:t>Organisation</a:t>
            </a:r>
            <a:r>
              <a:rPr lang="en-US" dirty="0" smtClean="0"/>
              <a:t> </a:t>
            </a:r>
            <a:r>
              <a:rPr lang="en-US" i="1" dirty="0">
                <a:solidFill>
                  <a:srgbClr val="3366FF"/>
                </a:solidFill>
              </a:rPr>
              <a:t>(applications)</a:t>
            </a:r>
          </a:p>
          <a:p>
            <a:pPr lvl="1"/>
            <a:r>
              <a:rPr lang="en-US" dirty="0" err="1" smtClean="0"/>
              <a:t>Cristopher</a:t>
            </a:r>
            <a:r>
              <a:rPr lang="en-US" dirty="0" smtClean="0"/>
              <a:t>, P. (2007) – Holistic Management</a:t>
            </a:r>
          </a:p>
          <a:p>
            <a:pPr lvl="1"/>
            <a:r>
              <a:rPr lang="en-US" dirty="0" smtClean="0"/>
              <a:t>Malik, F. (2002-2015) – Malik’s ‘VSM’ </a:t>
            </a:r>
            <a:r>
              <a:rPr lang="en-US" i="1" dirty="0">
                <a:solidFill>
                  <a:srgbClr val="3366FF"/>
                </a:solidFill>
              </a:rPr>
              <a:t>(applications</a:t>
            </a:r>
            <a:r>
              <a:rPr lang="en-US" i="1" dirty="0" smtClean="0">
                <a:solidFill>
                  <a:srgbClr val="3366FF"/>
                </a:solidFill>
              </a:rPr>
              <a:t>)</a:t>
            </a:r>
            <a:endParaRPr lang="en-US" dirty="0" smtClean="0"/>
          </a:p>
          <a:p>
            <a:pPr lvl="1"/>
            <a:r>
              <a:rPr lang="en-US" dirty="0" err="1" smtClean="0"/>
              <a:t>Espejo</a:t>
            </a:r>
            <a:r>
              <a:rPr lang="en-US" dirty="0" smtClean="0"/>
              <a:t>, R. </a:t>
            </a:r>
            <a:r>
              <a:rPr lang="en-US" dirty="0"/>
              <a:t>&amp; </a:t>
            </a:r>
            <a:r>
              <a:rPr lang="en-US" dirty="0" smtClean="0"/>
              <a:t>Reyes, A. </a:t>
            </a:r>
            <a:r>
              <a:rPr lang="en-US" dirty="0"/>
              <a:t>(2011) – </a:t>
            </a:r>
            <a:r>
              <a:rPr lang="en-US" dirty="0" err="1"/>
              <a:t>Organisational</a:t>
            </a:r>
            <a:r>
              <a:rPr lang="en-US" dirty="0"/>
              <a:t> Systems: managing complexity with the </a:t>
            </a:r>
            <a:r>
              <a:rPr lang="en-US" dirty="0" smtClean="0"/>
              <a:t>VSM </a:t>
            </a:r>
            <a:r>
              <a:rPr lang="en-US" i="1" dirty="0">
                <a:solidFill>
                  <a:srgbClr val="3366FF"/>
                </a:solidFill>
              </a:rPr>
              <a:t>(</a:t>
            </a:r>
            <a:r>
              <a:rPr lang="en-US" i="1" dirty="0" err="1">
                <a:solidFill>
                  <a:srgbClr val="3366FF"/>
                </a:solidFill>
              </a:rPr>
              <a:t>Viplan</a:t>
            </a:r>
            <a:r>
              <a:rPr lang="en-US" i="1" dirty="0">
                <a:solidFill>
                  <a:srgbClr val="3366FF"/>
                </a:solidFill>
              </a:rPr>
              <a:t> method + applications)</a:t>
            </a:r>
          </a:p>
          <a:p>
            <a:pPr lvl="1"/>
            <a:r>
              <a:rPr lang="en-US" dirty="0" smtClean="0"/>
              <a:t>Espinosa, A. &amp; Walker, J. (2011) – A complexity approach to sustainability: theory and applications </a:t>
            </a:r>
            <a:r>
              <a:rPr lang="en-US" i="1" dirty="0" smtClean="0">
                <a:solidFill>
                  <a:srgbClr val="3366FF"/>
                </a:solidFill>
              </a:rPr>
              <a:t>(Methodology for self-transformation + framework for sustainable governance + applications)</a:t>
            </a:r>
          </a:p>
          <a:p>
            <a:pPr lvl="1"/>
            <a:r>
              <a:rPr lang="en-US" dirty="0" smtClean="0"/>
              <a:t>Pérez</a:t>
            </a:r>
            <a:r>
              <a:rPr lang="en-US" dirty="0"/>
              <a:t>-Ríos, J. (2012). Design and Diagnosis for Sustainable Organizations: The Viable System </a:t>
            </a:r>
            <a:r>
              <a:rPr lang="en-US" dirty="0" smtClean="0"/>
              <a:t>Method</a:t>
            </a:r>
            <a:r>
              <a:rPr lang="en-US" i="1" dirty="0" smtClean="0">
                <a:solidFill>
                  <a:srgbClr val="3366FF"/>
                </a:solidFill>
              </a:rPr>
              <a:t>. (methodology + applications)</a:t>
            </a:r>
            <a:endParaRPr lang="en-GB" i="1" dirty="0">
              <a:solidFill>
                <a:srgbClr val="3366FF"/>
              </a:solidFill>
            </a:endParaRP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085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0817" y="0"/>
            <a:ext cx="3207196" cy="1371600"/>
          </a:xfrm>
        </p:spPr>
        <p:txBody>
          <a:bodyPr/>
          <a:lstStyle/>
          <a:p>
            <a:r>
              <a:rPr lang="en-US" sz="2400" dirty="0" smtClean="0">
                <a:sym typeface="Wingdings"/>
              </a:rPr>
              <a:t>Need for new approaches to manage complexity</a:t>
            </a:r>
            <a:br>
              <a:rPr lang="en-US" sz="2400" dirty="0" smtClean="0">
                <a:sym typeface="Wingdings"/>
              </a:rPr>
            </a:br>
            <a:endParaRPr lang="es-CO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9035" y="1507514"/>
            <a:ext cx="3408978" cy="4283686"/>
          </a:xfrm>
        </p:spPr>
        <p:txBody>
          <a:bodyPr>
            <a:normAutofit fontScale="92500" lnSpcReduction="10000"/>
          </a:bodyPr>
          <a:lstStyle/>
          <a:p>
            <a:r>
              <a:rPr lang="en-GB" sz="1800" dirty="0" smtClean="0"/>
              <a:t>‘Sustainability is the wickedest social problem’</a:t>
            </a:r>
          </a:p>
          <a:p>
            <a:r>
              <a:rPr lang="en-GB" sz="1800" dirty="0" smtClean="0"/>
              <a:t>Global environmental crisis </a:t>
            </a:r>
            <a:r>
              <a:rPr lang="en-US" sz="1800" dirty="0" smtClean="0">
                <a:sym typeface="Wingdings"/>
              </a:rPr>
              <a:t> a holistic, trans-disciplinary  view, </a:t>
            </a:r>
            <a:r>
              <a:rPr lang="en-US" sz="1800" i="1" dirty="0" smtClean="0">
                <a:sym typeface="Wingdings"/>
              </a:rPr>
              <a:t>(inspired in the VSM) </a:t>
            </a:r>
            <a:r>
              <a:rPr lang="en-US" sz="1800" dirty="0" smtClean="0">
                <a:sym typeface="Wingdings"/>
              </a:rPr>
              <a:t>able to integrate, social, economic and environmental aspects of the different related complex situations</a:t>
            </a:r>
          </a:p>
          <a:p>
            <a:r>
              <a:rPr lang="en-US" sz="1800" dirty="0" smtClean="0">
                <a:sym typeface="Wingdings"/>
              </a:rPr>
              <a:t>Understanding human social systems and networks as complex systems, then a complex systems approach would be desirable to understand sustainability</a:t>
            </a:r>
          </a:p>
          <a:p>
            <a:endParaRPr lang="en-US" dirty="0" smtClean="0">
              <a:sym typeface="Wingdings"/>
            </a:endParaRPr>
          </a:p>
          <a:p>
            <a:endParaRPr lang="en-US" dirty="0" smtClean="0">
              <a:sym typeface="Wingdings"/>
            </a:endParaRPr>
          </a:p>
          <a:p>
            <a:endParaRPr lang="es-CO" dirty="0"/>
          </a:p>
        </p:txBody>
      </p:sp>
      <p:pic>
        <p:nvPicPr>
          <p:cNvPr id="4" name="Picture 3" descr="A-Complexity-Approach-to-Sustainability-Espinosa-Angela-978184816527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2604" y="907256"/>
            <a:ext cx="3414713" cy="504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96010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/>
              <a:t>A viable (and sustainable) system</a:t>
            </a:r>
            <a:endParaRPr lang="es-C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s-CO" dirty="0" smtClean="0"/>
              <a:t>A viable (and sustainable) system must:</a:t>
            </a:r>
          </a:p>
          <a:p>
            <a:pPr lvl="1"/>
            <a:r>
              <a:rPr lang="es-CO" dirty="0" smtClean="0"/>
              <a:t>Be financially viable</a:t>
            </a:r>
          </a:p>
          <a:p>
            <a:pPr lvl="1"/>
            <a:r>
              <a:rPr lang="es-CO" dirty="0" smtClean="0"/>
              <a:t>Be in balance with </a:t>
            </a:r>
            <a:r>
              <a:rPr lang="en-GB" dirty="0" smtClean="0"/>
              <a:t>its ecological environment</a:t>
            </a:r>
          </a:p>
          <a:p>
            <a:pPr lvl="1"/>
            <a:r>
              <a:rPr lang="en-GB" dirty="0" smtClean="0"/>
              <a:t>Enhance the well being of the people it employs and the communities in which it functions </a:t>
            </a:r>
            <a:endParaRPr lang="en-GB" dirty="0"/>
          </a:p>
          <a:p>
            <a:r>
              <a:rPr lang="en-GB" dirty="0"/>
              <a:t>T</a:t>
            </a:r>
            <a:r>
              <a:rPr lang="en-GB" dirty="0" smtClean="0"/>
              <a:t>he </a:t>
            </a:r>
            <a:r>
              <a:rPr lang="en-GB" dirty="0"/>
              <a:t>VSM provides us with a model of the structural conditions for viability – which is a pre-requisite for sustainability.</a:t>
            </a:r>
          </a:p>
          <a:p>
            <a:pPr lvl="1">
              <a:defRPr/>
            </a:pPr>
            <a:r>
              <a:rPr lang="en-GB" dirty="0"/>
              <a:t>Resilience in a complex  organisational network can be be studied using insights from the theory of viability and sustainability; </a:t>
            </a:r>
          </a:p>
          <a:p>
            <a:pPr lvl="1">
              <a:defRPr/>
            </a:pPr>
            <a:r>
              <a:rPr lang="en-GB" dirty="0"/>
              <a:t>This needs of new </a:t>
            </a:r>
            <a:r>
              <a:rPr lang="en-GB" dirty="0" smtClean="0"/>
              <a:t>theoretical </a:t>
            </a:r>
            <a:r>
              <a:rPr lang="en-GB" dirty="0"/>
              <a:t>and methodological </a:t>
            </a:r>
            <a:r>
              <a:rPr lang="en-GB" dirty="0" smtClean="0"/>
              <a:t>developments</a:t>
            </a:r>
          </a:p>
          <a:p>
            <a:r>
              <a:rPr lang="en-GB" dirty="0" smtClean="0"/>
              <a:t>Sustainable governance:</a:t>
            </a:r>
          </a:p>
          <a:p>
            <a:pPr lvl="1"/>
            <a:r>
              <a:rPr lang="en-GB" dirty="0" smtClean="0"/>
              <a:t> Involves the design of recursive decision-making spaces</a:t>
            </a:r>
          </a:p>
          <a:p>
            <a:pPr lvl="2"/>
            <a:r>
              <a:rPr lang="en-GB" dirty="0" smtClean="0"/>
              <a:t> including participation of stakeholders at each level,</a:t>
            </a:r>
          </a:p>
          <a:p>
            <a:pPr lvl="2"/>
            <a:r>
              <a:rPr lang="en-GB" dirty="0" smtClean="0"/>
              <a:t> responsible for designing and implementing sustainable strategies and actions.</a:t>
            </a:r>
          </a:p>
          <a:p>
            <a:pPr lvl="1"/>
            <a:endParaRPr lang="es-CO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1055077" y="0"/>
            <a:ext cx="7725508" cy="1295400"/>
          </a:xfrm>
        </p:spPr>
        <p:txBody>
          <a:bodyPr/>
          <a:lstStyle/>
          <a:p>
            <a:r>
              <a:rPr lang="es-CO" sz="3600" smtClean="0">
                <a:ea typeface="ＭＳ Ｐゴシック" charset="-128"/>
                <a:cs typeface="ＭＳ Ｐゴシック" charset="-128"/>
              </a:rPr>
              <a:t>Key issues for organisational viability</a:t>
            </a:r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>
          <a:xfrm>
            <a:off x="4009293" y="1295400"/>
            <a:ext cx="4783015" cy="5257800"/>
          </a:xfrm>
        </p:spPr>
        <p:txBody>
          <a:bodyPr/>
          <a:lstStyle/>
          <a:p>
            <a:pPr>
              <a:buFont typeface="Wingdings" charset="2"/>
              <a:buNone/>
            </a:pPr>
            <a:r>
              <a:rPr lang="es-CO">
                <a:ea typeface="ＭＳ Ｐゴシック" charset="-128"/>
                <a:cs typeface="ＭＳ Ｐゴシック" charset="-128"/>
              </a:rPr>
              <a:t> </a:t>
            </a:r>
          </a:p>
        </p:txBody>
      </p:sp>
      <p:pic>
        <p:nvPicPr>
          <p:cNvPr id="37892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2031" y="1219201"/>
            <a:ext cx="3516923" cy="524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3" name="Footer Placeholder 6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 New Roman" charset="0"/>
              </a:rPr>
              <a:t>A Espinosa, HUBS</a:t>
            </a:r>
            <a:endParaRPr lang="es-CO" smtClean="0">
              <a:latin typeface="Times New Roman" charset="0"/>
            </a:endParaRPr>
          </a:p>
        </p:txBody>
      </p:sp>
      <p:sp>
        <p:nvSpPr>
          <p:cNvPr id="37894" name="TextBox 5"/>
          <p:cNvSpPr txBox="1">
            <a:spLocks noChangeArrowheads="1"/>
          </p:cNvSpPr>
          <p:nvPr/>
        </p:nvSpPr>
        <p:spPr bwMode="auto">
          <a:xfrm>
            <a:off x="4506283" y="1843364"/>
            <a:ext cx="4286026" cy="4884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 typeface="Arial" charset="0"/>
              <a:buChar char="•"/>
            </a:pPr>
            <a:r>
              <a:rPr lang="es-CO" dirty="0">
                <a:ea typeface="ＭＳ Ｐゴシック" charset="-128"/>
                <a:cs typeface="ＭＳ Ｐゴシック" charset="-128"/>
              </a:rPr>
              <a:t> Self –organisation (self- regulation)</a:t>
            </a:r>
          </a:p>
          <a:p>
            <a:pPr>
              <a:buFont typeface="Arial" charset="0"/>
              <a:buChar char="•"/>
            </a:pPr>
            <a:r>
              <a:rPr lang="es-CO" dirty="0">
                <a:ea typeface="ＭＳ Ｐゴシック" charset="-128"/>
                <a:cs typeface="ＭＳ Ｐゴシック" charset="-128"/>
              </a:rPr>
              <a:t> Co-evolution with the environment</a:t>
            </a:r>
          </a:p>
          <a:p>
            <a:pPr>
              <a:lnSpc>
                <a:spcPct val="90000"/>
              </a:lnSpc>
              <a:buFont typeface="Arial" charset="0"/>
              <a:buChar char="•"/>
            </a:pPr>
            <a:r>
              <a:rPr lang="en-US" dirty="0">
                <a:ea typeface="ＭＳ Ｐゴシック" charset="-128"/>
                <a:cs typeface="ＭＳ Ｐゴシック" charset="-128"/>
                <a:sym typeface="Wingdings" charset="2"/>
              </a:rPr>
              <a:t> Innovation: continuous </a:t>
            </a:r>
            <a:r>
              <a:rPr lang="en-GB" dirty="0">
                <a:ea typeface="ＭＳ Ｐゴシック" charset="-128"/>
                <a:cs typeface="ＭＳ Ｐゴシック" charset="-128"/>
                <a:sym typeface="Wingdings" charset="2"/>
              </a:rPr>
              <a:t>l</a:t>
            </a:r>
            <a:r>
              <a:rPr lang="en-GB" dirty="0">
                <a:ea typeface="ＭＳ Ｐゴシック" charset="-128"/>
                <a:cs typeface="ＭＳ Ｐゴシック" charset="-128"/>
              </a:rPr>
              <a:t>earning and adaptation</a:t>
            </a:r>
          </a:p>
          <a:p>
            <a:pPr lvl="1">
              <a:spcBef>
                <a:spcPct val="50000"/>
              </a:spcBef>
              <a:buFont typeface="Arial" charset="0"/>
              <a:buChar char="•"/>
            </a:pPr>
            <a:r>
              <a:rPr lang="en-GB" dirty="0"/>
              <a:t> Adaptive Policies and Strategies</a:t>
            </a:r>
          </a:p>
          <a:p>
            <a:pPr lvl="1">
              <a:spcBef>
                <a:spcPct val="50000"/>
              </a:spcBef>
              <a:buFont typeface="Arial" charset="0"/>
              <a:buChar char="•"/>
            </a:pPr>
            <a:r>
              <a:rPr lang="en-GB" dirty="0"/>
              <a:t>Continuous Learning – Closing feedback loops.  </a:t>
            </a:r>
          </a:p>
          <a:p>
            <a:pPr>
              <a:buFont typeface="Arial" charset="0"/>
              <a:buChar char="•"/>
            </a:pPr>
            <a:r>
              <a:rPr lang="en-GB" dirty="0"/>
              <a:t> Optimum information &amp; </a:t>
            </a:r>
            <a:r>
              <a:rPr lang="en-GB" dirty="0" smtClean="0"/>
              <a:t>knowledge management systems</a:t>
            </a:r>
            <a:endParaRPr lang="en-GB" dirty="0"/>
          </a:p>
          <a:p>
            <a:pPr>
              <a:buFont typeface="Arial" charset="0"/>
              <a:buChar char="•"/>
            </a:pPr>
            <a:r>
              <a:rPr lang="es-ES" dirty="0">
                <a:ea typeface="ＭＳ Ｐゴシック" charset="-128"/>
                <a:cs typeface="ＭＳ Ｐゴシック" charset="-128"/>
              </a:rPr>
              <a:t>Recursive Governance: </a:t>
            </a:r>
            <a:r>
              <a:rPr lang="es-CO" dirty="0">
                <a:ea typeface="ＭＳ Ｐゴシック" charset="-128"/>
                <a:cs typeface="ＭＳ Ｐゴシック" charset="-128"/>
              </a:rPr>
              <a:t>Sustainability </a:t>
            </a:r>
            <a:r>
              <a:rPr lang="es-CO" dirty="0" smtClean="0">
                <a:ea typeface="ＭＳ Ｐゴシック" charset="-128"/>
                <a:cs typeface="ＭＳ Ｐゴシック" charset="-128"/>
              </a:rPr>
              <a:t>Indexes on Critical </a:t>
            </a:r>
            <a:r>
              <a:rPr lang="es-CO" dirty="0">
                <a:ea typeface="ＭＳ Ｐゴシック" charset="-128"/>
                <a:cs typeface="ＭＳ Ｐゴシック" charset="-128"/>
              </a:rPr>
              <a:t>Processes for </a:t>
            </a:r>
            <a:r>
              <a:rPr lang="es-CO" dirty="0" smtClean="0">
                <a:ea typeface="ＭＳ Ｐゴシック" charset="-128"/>
                <a:cs typeface="ＭＳ Ｐゴシック" charset="-128"/>
              </a:rPr>
              <a:t>Sustainability</a:t>
            </a:r>
            <a:endParaRPr lang="es-CO" dirty="0">
              <a:ea typeface="ＭＳ Ｐゴシック" charset="-128"/>
              <a:cs typeface="ＭＳ Ｐゴシック" charset="-128"/>
            </a:endParaRPr>
          </a:p>
          <a:p>
            <a:pPr>
              <a:spcBef>
                <a:spcPct val="50000"/>
              </a:spcBef>
              <a:buFont typeface="Arial" charset="0"/>
              <a:buChar char="•"/>
            </a:pPr>
            <a:endParaRPr lang="en-GB" dirty="0"/>
          </a:p>
          <a:p>
            <a:pPr lvl="1">
              <a:lnSpc>
                <a:spcPct val="90000"/>
              </a:lnSpc>
              <a:buFont typeface="Arial" charset="0"/>
              <a:buChar char="•"/>
            </a:pPr>
            <a:endParaRPr lang="en-GB" sz="2000" dirty="0">
              <a:ea typeface="ＭＳ Ｐゴシック" charset="-128"/>
              <a:cs typeface="ＭＳ Ｐゴシック" charset="-128"/>
            </a:endParaRPr>
          </a:p>
          <a:p>
            <a:pPr>
              <a:buFont typeface="Arial" charset="0"/>
              <a:buChar char="•"/>
            </a:pPr>
            <a:endParaRPr lang="es-CO" dirty="0">
              <a:ea typeface="ＭＳ Ｐゴシック" charset="-128"/>
              <a:cs typeface="ＭＳ Ｐゴシック" charset="-128"/>
            </a:endParaRPr>
          </a:p>
          <a:p>
            <a:pPr>
              <a:buFont typeface="Arial" charset="0"/>
              <a:buChar char="•"/>
            </a:pP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336352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 smtClean="0">
                <a:ea typeface="ＭＳ Ｐゴシック" charset="-128"/>
                <a:cs typeface="ＭＳ Ｐゴシック" charset="-128"/>
              </a:rPr>
              <a:t>‘Self governance’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5080000" cy="4606925"/>
          </a:xfrm>
        </p:spPr>
        <p:txBody>
          <a:bodyPr>
            <a:normAutofit fontScale="92500"/>
          </a:bodyPr>
          <a:lstStyle/>
          <a:p>
            <a:pPr>
              <a:defRPr/>
            </a:pPr>
            <a:r>
              <a:rPr lang="en-GB" dirty="0" smtClean="0"/>
              <a:t>At all levels, </a:t>
            </a:r>
            <a:r>
              <a:rPr lang="en-GB" dirty="0"/>
              <a:t>(</a:t>
            </a:r>
            <a:r>
              <a:rPr lang="en-GB" dirty="0" smtClean="0"/>
              <a:t>from the local, regional, national to the global levels)</a:t>
            </a:r>
          </a:p>
          <a:p>
            <a:pPr lvl="1">
              <a:defRPr/>
            </a:pPr>
            <a:r>
              <a:rPr lang="en-GB" dirty="0" smtClean="0"/>
              <a:t>Each one must observe and measure – in as close to real time as possible - the dynamics of those variables that are essential for the viability of the socio-ecological system.  </a:t>
            </a:r>
          </a:p>
          <a:p>
            <a:pPr lvl="1">
              <a:defRPr/>
            </a:pPr>
            <a:r>
              <a:rPr lang="en-GB" dirty="0" smtClean="0"/>
              <a:t>if we manage to learn more about the essential variables for sustainability and self-govern our societies accordingly to keep them within their physiological limits, then the possibilities for our long-term survival increases. </a:t>
            </a:r>
          </a:p>
          <a:p>
            <a:pPr>
              <a:defRPr/>
            </a:pPr>
            <a:endParaRPr lang="es-CO" dirty="0"/>
          </a:p>
        </p:txBody>
      </p:sp>
      <p:pic>
        <p:nvPicPr>
          <p:cNvPr id="86020" name="Picture 3" descr="j0289487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37225" y="1417638"/>
            <a:ext cx="2566988" cy="3840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21" name="Date Placeholder 4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97E4C6D7-A29F-564E-B796-F9A162B610F1}" type="datetime1">
              <a:rPr lang="en-US" smtClean="0">
                <a:latin typeface="Times" charset="0"/>
              </a:rPr>
              <a:pPr/>
              <a:t>11/11/15</a:t>
            </a:fld>
            <a:endParaRPr lang="en-GB" smtClean="0">
              <a:latin typeface="Times" charset="0"/>
            </a:endParaRPr>
          </a:p>
        </p:txBody>
      </p:sp>
      <p:sp>
        <p:nvSpPr>
          <p:cNvPr id="8602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r>
              <a:rPr lang="en-GB" smtClean="0">
                <a:latin typeface="Times" charset="0"/>
              </a:rPr>
              <a:t>Slide </a:t>
            </a:r>
            <a:fld id="{B75F9C64-9162-E647-B2F7-CFE4527483CD}" type="slidenum">
              <a:rPr lang="en-GB" smtClean="0">
                <a:latin typeface="Times" charset="0"/>
              </a:rPr>
              <a:pPr/>
              <a:t>16</a:t>
            </a:fld>
            <a:endParaRPr lang="en-GB" smtClean="0">
              <a:latin typeface="Times" charset="0"/>
            </a:endParaRPr>
          </a:p>
        </p:txBody>
      </p:sp>
      <p:sp>
        <p:nvSpPr>
          <p:cNvPr id="86023" name="Footer Placeholder 6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VSM. Schumacher. 2013</a:t>
            </a:r>
            <a:endParaRPr lang="en-GB" smtClean="0">
              <a:latin typeface="Times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02727" y="1507693"/>
            <a:ext cx="3725286" cy="868362"/>
          </a:xfrm>
        </p:spPr>
        <p:txBody>
          <a:bodyPr/>
          <a:lstStyle/>
          <a:p>
            <a:r>
              <a:rPr lang="en-US" sz="2400" dirty="0" smtClean="0"/>
              <a:t>Self governance in a social group</a:t>
            </a:r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9643" b="9643"/>
          <a:stretch>
            <a:fillRect/>
          </a:stretch>
        </p:blipFill>
        <p:spPr>
          <a:xfrm>
            <a:off x="3698022" y="3278908"/>
            <a:ext cx="4529991" cy="251229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652" y="0"/>
            <a:ext cx="3765530" cy="29765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9546" y="3867727"/>
            <a:ext cx="28392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800000"/>
                </a:solidFill>
                <a:latin typeface="+mj-lt"/>
                <a:ea typeface="+mj-ea"/>
                <a:cs typeface="+mj-cs"/>
              </a:rPr>
              <a:t>Self governance in an </a:t>
            </a:r>
          </a:p>
          <a:p>
            <a:pPr algn="ctr"/>
            <a:r>
              <a:rPr lang="en-US" sz="2400" b="1" dirty="0">
                <a:solidFill>
                  <a:srgbClr val="800000"/>
                </a:solidFill>
                <a:latin typeface="+mj-lt"/>
                <a:ea typeface="+mj-ea"/>
                <a:cs typeface="+mj-cs"/>
              </a:rPr>
              <a:t>individual</a:t>
            </a:r>
          </a:p>
        </p:txBody>
      </p:sp>
    </p:spTree>
    <p:extLst>
      <p:ext uri="{BB962C8B-B14F-4D97-AF65-F5344CB8AC3E}">
        <p14:creationId xmlns:p14="http://schemas.microsoft.com/office/powerpoint/2010/main" val="3988093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itle 1"/>
          <p:cNvSpPr>
            <a:spLocks noGrp="1"/>
          </p:cNvSpPr>
          <p:nvPr>
            <p:ph type="title"/>
          </p:nvPr>
        </p:nvSpPr>
        <p:spPr>
          <a:xfrm>
            <a:off x="-1" y="12632"/>
            <a:ext cx="8518577" cy="1218826"/>
          </a:xfrm>
        </p:spPr>
        <p:txBody>
          <a:bodyPr/>
          <a:lstStyle/>
          <a:p>
            <a:r>
              <a:rPr lang="en-GB" dirty="0" smtClean="0">
                <a:ea typeface="ＭＳ Ｐゴシック" charset="-128"/>
                <a:cs typeface="ＭＳ Ｐゴシック" charset="-128"/>
              </a:rPr>
              <a:t>Governance by Bio-regions ?</a:t>
            </a:r>
            <a:br>
              <a:rPr lang="en-GB" dirty="0" smtClean="0">
                <a:ea typeface="ＭＳ Ｐゴシック" charset="-128"/>
                <a:cs typeface="ＭＳ Ｐゴシック" charset="-128"/>
              </a:rPr>
            </a:br>
            <a:r>
              <a:rPr lang="en-GB" sz="2000" dirty="0" smtClean="0">
                <a:ea typeface="ＭＳ Ｐゴシック" charset="-128"/>
                <a:cs typeface="ＭＳ Ｐゴシック" charset="-128"/>
              </a:rPr>
              <a:t>(Espinosa &amp; Walker, 2005)</a:t>
            </a:r>
          </a:p>
        </p:txBody>
      </p:sp>
      <p:sp>
        <p:nvSpPr>
          <p:cNvPr id="93187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3E4B5168-846A-2F41-8E04-A5D3D2E07D63}" type="datetime1">
              <a:rPr lang="en-US" smtClean="0">
                <a:latin typeface="Times" charset="0"/>
              </a:rPr>
              <a:pPr/>
              <a:t>11/11/15</a:t>
            </a:fld>
            <a:endParaRPr lang="en-GB" smtClean="0">
              <a:latin typeface="Times" charset="0"/>
            </a:endParaRPr>
          </a:p>
        </p:txBody>
      </p:sp>
      <p:sp>
        <p:nvSpPr>
          <p:cNvPr id="93188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GB" dirty="0" smtClean="0">
              <a:latin typeface="Times" charset="0"/>
            </a:endParaRPr>
          </a:p>
        </p:txBody>
      </p:sp>
      <p:sp>
        <p:nvSpPr>
          <p:cNvPr id="9318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r>
              <a:rPr lang="en-GB" smtClean="0">
                <a:latin typeface="Times" charset="0"/>
              </a:rPr>
              <a:t>Slide </a:t>
            </a:r>
            <a:fld id="{266ED3FD-F7CF-B74C-A862-6100755F1863}" type="slidenum">
              <a:rPr lang="en-GB" smtClean="0">
                <a:latin typeface="Times" charset="0"/>
              </a:rPr>
              <a:pPr/>
              <a:t>18</a:t>
            </a:fld>
            <a:endParaRPr lang="en-GB" smtClean="0">
              <a:latin typeface="Times" charset="0"/>
            </a:endParaRPr>
          </a:p>
        </p:txBody>
      </p:sp>
      <p:pic>
        <p:nvPicPr>
          <p:cNvPr id="93190" name="Picture 6" descr="Water_Framework_Directive_Management_Catchments.pdf"/>
          <p:cNvPicPr>
            <a:picLocks noChangeAspect="1"/>
          </p:cNvPicPr>
          <p:nvPr/>
        </p:nvPicPr>
        <p:blipFill>
          <a:blip r:embed="rId2"/>
          <a:srcRect t="7576" r="5637" b="24243"/>
          <a:stretch>
            <a:fillRect/>
          </a:stretch>
        </p:blipFill>
        <p:spPr bwMode="auto">
          <a:xfrm>
            <a:off x="4267200" y="1577150"/>
            <a:ext cx="4876800" cy="498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88" y="1205148"/>
            <a:ext cx="3692524" cy="5520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36262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74700"/>
          </a:xfrm>
        </p:spPr>
        <p:txBody>
          <a:bodyPr/>
          <a:lstStyle/>
          <a:p>
            <a:r>
              <a:rPr lang="en-GB" b="1" dirty="0" smtClean="0">
                <a:ea typeface="ＭＳ Ｐゴシック" charset="-128"/>
                <a:cs typeface="ＭＳ Ｐゴシック" charset="-128"/>
              </a:rPr>
              <a:t>Recursive Governance </a:t>
            </a:r>
            <a:endParaRPr lang="es-CO" b="1" dirty="0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24000"/>
            <a:ext cx="7772400" cy="4114800"/>
          </a:xfrm>
        </p:spPr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es-CO" dirty="0" smtClean="0"/>
              <a:t>C</a:t>
            </a:r>
            <a:r>
              <a:rPr lang="en-GB" dirty="0" err="1" smtClean="0"/>
              <a:t>lusters</a:t>
            </a:r>
            <a:r>
              <a:rPr lang="en-GB" dirty="0" smtClean="0"/>
              <a:t> of whole-systems: cohering into larger whole-systems at higher levels of recursion </a:t>
            </a:r>
          </a:p>
          <a:p>
            <a:pPr>
              <a:defRPr/>
            </a:pPr>
            <a:r>
              <a:rPr lang="en-GB" dirty="0" smtClean="0"/>
              <a:t>Sustainable governance: </a:t>
            </a:r>
          </a:p>
          <a:p>
            <a:pPr lvl="1">
              <a:defRPr/>
            </a:pPr>
            <a:r>
              <a:rPr lang="en-GB" dirty="0" smtClean="0">
                <a:solidFill>
                  <a:srgbClr val="040405"/>
                </a:solidFill>
              </a:rPr>
              <a:t>if we achieve long-term sustainability at the local and the global level</a:t>
            </a:r>
          </a:p>
          <a:p>
            <a:pPr lvl="1">
              <a:defRPr/>
            </a:pPr>
            <a:r>
              <a:rPr lang="en-GB" dirty="0" smtClean="0">
                <a:solidFill>
                  <a:srgbClr val="040405"/>
                </a:solidFill>
              </a:rPr>
              <a:t>mapping the society: nested systems from the individual to the planetary level</a:t>
            </a:r>
          </a:p>
          <a:p>
            <a:pPr lvl="1">
              <a:defRPr/>
            </a:pPr>
            <a:r>
              <a:rPr lang="en-GB" dirty="0" smtClean="0">
                <a:solidFill>
                  <a:srgbClr val="040405"/>
                </a:solidFill>
              </a:rPr>
              <a:t>Self-governance within each recursive level of organisation </a:t>
            </a:r>
            <a:r>
              <a:rPr lang="en-US" dirty="0" err="1" smtClean="0">
                <a:solidFill>
                  <a:srgbClr val="040405"/>
                </a:solidFill>
                <a:sym typeface="Wingdings"/>
              </a:rPr>
              <a:t></a:t>
            </a:r>
            <a:r>
              <a:rPr lang="en-GB" dirty="0" smtClean="0">
                <a:solidFill>
                  <a:srgbClr val="040405"/>
                </a:solidFill>
              </a:rPr>
              <a:t> capacity to co-evolve with its socio-ecological niche</a:t>
            </a:r>
            <a:endParaRPr lang="en-US" dirty="0" smtClean="0">
              <a:solidFill>
                <a:srgbClr val="040405"/>
              </a:solidFill>
              <a:sym typeface="Wingdings"/>
            </a:endParaRPr>
          </a:p>
          <a:p>
            <a:pPr>
              <a:defRPr/>
            </a:pPr>
            <a:r>
              <a:rPr lang="en-GB" dirty="0" smtClean="0">
                <a:sym typeface="Wingdings"/>
              </a:rPr>
              <a:t>Enabling sustainable governance</a:t>
            </a:r>
            <a:endParaRPr lang="en-GB" dirty="0" smtClean="0"/>
          </a:p>
          <a:p>
            <a:pPr lvl="2">
              <a:defRPr/>
            </a:pPr>
            <a:r>
              <a:rPr lang="en-GB" dirty="0" smtClean="0"/>
              <a:t>a parallel, bottom up strategy, which nurtures self-consciousness and change at all levels. </a:t>
            </a:r>
          </a:p>
          <a:p>
            <a:pPr lvl="2">
              <a:defRPr/>
            </a:pPr>
            <a:r>
              <a:rPr lang="en-GB" dirty="0" smtClean="0"/>
              <a:t>Implementing a structure with recursive, distributed control requires effective decision making at each recursive</a:t>
            </a:r>
            <a:r>
              <a:rPr lang="en-GB" i="1" dirty="0" smtClean="0"/>
              <a:t> </a:t>
            </a:r>
            <a:r>
              <a:rPr lang="en-GB" dirty="0" smtClean="0"/>
              <a:t>level </a:t>
            </a:r>
          </a:p>
          <a:p>
            <a:pPr lvl="2">
              <a:defRPr/>
            </a:pPr>
            <a:r>
              <a:rPr lang="en-GB" dirty="0" smtClean="0"/>
              <a:t>in these decision-making spaces that collective consciousness may or may not emerge   </a:t>
            </a:r>
            <a:endParaRPr lang="es-CO" dirty="0"/>
          </a:p>
        </p:txBody>
      </p:sp>
      <p:sp>
        <p:nvSpPr>
          <p:cNvPr id="92164" name="Date Placeholder 3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/>
          <a:p>
            <a:fld id="{D9598FFA-1C3E-BA41-9032-377198A38BF7}" type="datetime1">
              <a:rPr lang="en-US" smtClean="0">
                <a:latin typeface="Times" charset="0"/>
              </a:rPr>
              <a:pPr/>
              <a:t>11/11/15</a:t>
            </a:fld>
            <a:endParaRPr lang="en-GB" smtClean="0">
              <a:latin typeface="Times" charset="0"/>
            </a:endParaRPr>
          </a:p>
        </p:txBody>
      </p:sp>
      <p:sp>
        <p:nvSpPr>
          <p:cNvPr id="92166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GB" dirty="0" smtClean="0">
              <a:latin typeface="Times" charset="0"/>
            </a:endParaRPr>
          </a:p>
        </p:txBody>
      </p:sp>
      <p:sp>
        <p:nvSpPr>
          <p:cNvPr id="9216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>
            <a:normAutofit fontScale="32500" lnSpcReduction="20000"/>
          </a:bodyPr>
          <a:lstStyle/>
          <a:p>
            <a:r>
              <a:rPr lang="en-GB" smtClean="0">
                <a:latin typeface="Times" charset="0"/>
              </a:rPr>
              <a:t>Slide </a:t>
            </a:r>
            <a:fld id="{CD2EE4E5-5340-D44E-86B5-1C86E835DD52}" type="slidenum">
              <a:rPr lang="en-GB" smtClean="0">
                <a:latin typeface="Times" charset="0"/>
              </a:rPr>
              <a:pPr/>
              <a:t>19</a:t>
            </a:fld>
            <a:endParaRPr lang="en-GB" smtClean="0">
              <a:latin typeface="Times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525996" y="0"/>
            <a:ext cx="7702017" cy="1371600"/>
          </a:xfrm>
        </p:spPr>
        <p:txBody>
          <a:bodyPr/>
          <a:lstStyle/>
          <a:p>
            <a:r>
              <a:rPr lang="es-CO" dirty="0">
                <a:latin typeface="Times" charset="0"/>
                <a:ea typeface="ＭＳ Ｐゴシック" charset="0"/>
                <a:cs typeface="ＭＳ Ｐゴシック" charset="0"/>
              </a:rPr>
              <a:t>Stafford Beer</a:t>
            </a:r>
            <a:br>
              <a:rPr lang="es-CO" dirty="0">
                <a:latin typeface="Times" charset="0"/>
                <a:ea typeface="ＭＳ Ｐゴシック" charset="0"/>
                <a:cs typeface="ＭＳ Ｐゴシック" charset="0"/>
              </a:rPr>
            </a:br>
            <a:r>
              <a:rPr lang="es-CO" sz="2400" dirty="0">
                <a:latin typeface="Times" charset="0"/>
                <a:ea typeface="ＭＳ Ｐゴシック" charset="0"/>
                <a:cs typeface="ＭＳ Ｐゴシック" charset="0"/>
              </a:rPr>
              <a:t>1926-</a:t>
            </a:r>
            <a:r>
              <a:rPr lang="es-CO" sz="2400" dirty="0" smtClean="0">
                <a:latin typeface="Times" charset="0"/>
                <a:ea typeface="ＭＳ Ｐゴシック" charset="0"/>
                <a:cs typeface="ＭＳ Ｐゴシック" charset="0"/>
              </a:rPr>
              <a:t>2002</a:t>
            </a:r>
            <a:endParaRPr lang="es-CO" sz="2400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072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s-CO" sz="1600">
                <a:latin typeface="Times" charset="0"/>
                <a:ea typeface="ＭＳ Ｐゴシック" charset="0"/>
                <a:cs typeface="ＭＳ Ｐゴシック" charset="0"/>
              </a:rPr>
              <a:t>1950: Reads Wiener’s Cybernetics</a:t>
            </a:r>
          </a:p>
          <a:p>
            <a:r>
              <a:rPr lang="es-CO" sz="1600">
                <a:latin typeface="Times" charset="0"/>
                <a:ea typeface="ＭＳ Ｐゴシック" charset="0"/>
                <a:cs typeface="ＭＳ Ｐゴシック" charset="0"/>
              </a:rPr>
              <a:t>1956 Founds Department of Operational Research and Cybernetics – United Steel</a:t>
            </a:r>
          </a:p>
          <a:p>
            <a:r>
              <a:rPr lang="es-CO" sz="1600">
                <a:latin typeface="Times" charset="0"/>
                <a:ea typeface="ＭＳ Ｐゴシック" charset="0"/>
                <a:cs typeface="ＭＳ Ｐゴシック" charset="0"/>
              </a:rPr>
              <a:t>1960; meets USA cybernetitians</a:t>
            </a:r>
          </a:p>
          <a:p>
            <a:r>
              <a:rPr lang="es-CO" sz="1600">
                <a:latin typeface="Times" charset="0"/>
                <a:ea typeface="ＭＳ Ｐゴシック" charset="0"/>
                <a:cs typeface="ＭＳ Ｐゴシック" charset="0"/>
              </a:rPr>
              <a:t>1961 – SIGMA – 1st OR – Cybernetics consultancy in UK</a:t>
            </a:r>
          </a:p>
          <a:p>
            <a:endParaRPr lang="es-CO" sz="2000">
              <a:latin typeface="Times" charset="0"/>
              <a:ea typeface="ＭＳ Ｐゴシック" charset="0"/>
              <a:cs typeface="ＭＳ Ｐゴシック" charset="0"/>
            </a:endParaRPr>
          </a:p>
          <a:p>
            <a:endParaRPr lang="es-CO" sz="2000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0724" name="Content Placeholder 4" descr="Mc Culloch.jpeg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514" r="-6514"/>
          <a:stretch>
            <a:fillRect/>
          </a:stretch>
        </p:blipFill>
        <p:spPr>
          <a:xfrm>
            <a:off x="4551363" y="1417638"/>
            <a:ext cx="2146300" cy="2405062"/>
          </a:xfrm>
        </p:spPr>
      </p:pic>
      <p:sp>
        <p:nvSpPr>
          <p:cNvPr id="30725" name="TextBox 5"/>
          <p:cNvSpPr txBox="1">
            <a:spLocks noChangeArrowheads="1"/>
          </p:cNvSpPr>
          <p:nvPr/>
        </p:nvSpPr>
        <p:spPr bwMode="auto">
          <a:xfrm>
            <a:off x="6807200" y="1417638"/>
            <a:ext cx="1879600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s-CO" sz="1600"/>
              <a:t>1966 – Published Decision and Control- Lancester Prize of the OR for America</a:t>
            </a:r>
          </a:p>
          <a:p>
            <a:r>
              <a:rPr lang="es-CO" sz="1600"/>
              <a:t>1970 Waren Mc Culloch Plaque - ASC</a:t>
            </a:r>
          </a:p>
          <a:p>
            <a:endParaRPr lang="es-CO"/>
          </a:p>
        </p:txBody>
      </p:sp>
      <p:pic>
        <p:nvPicPr>
          <p:cNvPr id="30726" name="Picture 6" descr="g pask sb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00" y="4227513"/>
            <a:ext cx="3403600" cy="189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7" descr="Ashby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513" y="4146550"/>
            <a:ext cx="3062287" cy="223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8" name="Date Placeholder 7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1389E32A-6623-7C4C-92C3-BD33AA9F07B7}" type="datetime1">
              <a:rPr lang="en-US" sz="1400"/>
              <a:pPr/>
              <a:t>11/11/15</a:t>
            </a:fld>
            <a:endParaRPr lang="en-GB" sz="1400"/>
          </a:p>
        </p:txBody>
      </p:sp>
      <p:sp>
        <p:nvSpPr>
          <p:cNvPr id="30729" name="Slide Number Placeholder 8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GB" sz="1400" dirty="0" smtClean="0"/>
              <a:t> </a:t>
            </a:r>
            <a:endParaRPr lang="en-GB" sz="1400" dirty="0"/>
          </a:p>
        </p:txBody>
      </p:sp>
      <p:sp>
        <p:nvSpPr>
          <p:cNvPr id="30730" name="Footer Placeholder 9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dirty="0"/>
              <a:t>CSS </a:t>
            </a:r>
            <a:r>
              <a:rPr lang="en-US" sz="1400" dirty="0" err="1"/>
              <a:t>Metaphorum</a:t>
            </a:r>
            <a:r>
              <a:rPr lang="en-US" sz="1400" dirty="0"/>
              <a:t> VSM Workshop </a:t>
            </a:r>
          </a:p>
        </p:txBody>
      </p:sp>
    </p:spTree>
    <p:extLst>
      <p:ext uri="{BB962C8B-B14F-4D97-AF65-F5344CB8AC3E}">
        <p14:creationId xmlns:p14="http://schemas.microsoft.com/office/powerpoint/2010/main" val="1745754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17964" y="838200"/>
            <a:ext cx="7670071" cy="537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04800" y="0"/>
            <a:ext cx="6858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rgbClr val="632523"/>
                </a:solidFill>
                <a:latin typeface="Georgia" pitchFamily="18" charset="0"/>
                <a:ea typeface="Arial Unicode MS" pitchFamily="34" charset="-128"/>
                <a:cs typeface="Arial Unicode MS" pitchFamily="34" charset="-128"/>
              </a:rPr>
              <a:t>VSM Diagnosis Methodology </a:t>
            </a:r>
          </a:p>
          <a:p>
            <a:pPr algn="ctr"/>
            <a:r>
              <a:rPr lang="en-GB" sz="2000" dirty="0" smtClean="0">
                <a:solidFill>
                  <a:srgbClr val="632523"/>
                </a:solidFill>
                <a:latin typeface="Georgia" pitchFamily="18" charset="0"/>
                <a:ea typeface="Arial Unicode MS" pitchFamily="34" charset="-128"/>
                <a:cs typeface="Arial Unicode MS" pitchFamily="34" charset="-128"/>
              </a:rPr>
              <a:t>(Espinosa &amp; Walker, 2011a, 2011b)</a:t>
            </a:r>
            <a:endParaRPr lang="en-GB" sz="2000" dirty="0">
              <a:solidFill>
                <a:srgbClr val="632523"/>
              </a:solidFill>
              <a:latin typeface="Georgia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59898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9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838200"/>
          </a:xfrm>
        </p:spPr>
        <p:txBody>
          <a:bodyPr>
            <a:normAutofit fontScale="90000"/>
          </a:bodyPr>
          <a:lstStyle/>
          <a:p>
            <a:r>
              <a:rPr lang="es-CO" sz="3600" b="1" smtClean="0">
                <a:ea typeface="ＭＳ Ｐゴシック" charset="-128"/>
                <a:cs typeface="ＭＳ Ｐゴシック" charset="-128"/>
              </a:rPr>
              <a:t>Framework for assessing sustainable governance</a:t>
            </a:r>
          </a:p>
        </p:txBody>
      </p:sp>
      <p:sp>
        <p:nvSpPr>
          <p:cNvPr id="8602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s-CO" smtClean="0">
                <a:ea typeface="ＭＳ Ｐゴシック" charset="-128"/>
                <a:cs typeface="ＭＳ Ｐゴシック" charset="-128"/>
              </a:rPr>
              <a:t> </a:t>
            </a:r>
          </a:p>
        </p:txBody>
      </p:sp>
      <p:sp>
        <p:nvSpPr>
          <p:cNvPr id="86021" name="Date Placeholder 4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/>
          <a:p>
            <a:fld id="{B7791961-1275-3144-AC87-B70DB44DCDA2}" type="datetime1">
              <a:rPr lang="en-US" smtClean="0">
                <a:latin typeface="Times" charset="0"/>
              </a:rPr>
              <a:pPr/>
              <a:t>11/11/15</a:t>
            </a:fld>
            <a:endParaRPr lang="en-GB" smtClean="0">
              <a:latin typeface="Times" charset="0"/>
            </a:endParaRPr>
          </a:p>
        </p:txBody>
      </p:sp>
      <p:sp>
        <p:nvSpPr>
          <p:cNvPr id="86023" name="Footer Placeholder 6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endParaRPr lang="en-GB" dirty="0" smtClean="0">
              <a:latin typeface="Times" charset="0"/>
            </a:endParaRPr>
          </a:p>
        </p:txBody>
      </p:sp>
      <p:sp>
        <p:nvSpPr>
          <p:cNvPr id="8602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>
            <a:normAutofit fontScale="32500" lnSpcReduction="20000"/>
          </a:bodyPr>
          <a:lstStyle/>
          <a:p>
            <a:r>
              <a:rPr lang="en-GB" smtClean="0">
                <a:latin typeface="Times" charset="0"/>
              </a:rPr>
              <a:t>Slide </a:t>
            </a:r>
            <a:fld id="{41AECE5E-46EA-A94C-9BD7-15FC2053E10F}" type="slidenum">
              <a:rPr lang="en-GB" smtClean="0">
                <a:latin typeface="Times" charset="0"/>
              </a:rPr>
              <a:pPr/>
              <a:t>21</a:t>
            </a:fld>
            <a:endParaRPr lang="en-GB" smtClean="0">
              <a:latin typeface="Times" charset="0"/>
            </a:endParaRPr>
          </a:p>
        </p:txBody>
      </p:sp>
      <p:graphicFrame>
        <p:nvGraphicFramePr>
          <p:cNvPr id="86018" name="Object 2"/>
          <p:cNvGraphicFramePr>
            <a:graphicFrameLocks noChangeAspect="1"/>
          </p:cNvGraphicFramePr>
          <p:nvPr/>
        </p:nvGraphicFramePr>
        <p:xfrm>
          <a:off x="671513" y="1600200"/>
          <a:ext cx="7797800" cy="4592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390" name="Document" r:id="rId3" imgW="5003800" imgH="2946400" progId="Word.Document.12">
                  <p:embed/>
                </p:oleObj>
              </mc:Choice>
              <mc:Fallback>
                <p:oleObj name="Document" r:id="rId3" imgW="5003800" imgH="2946400" progId="Word.Document.12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1513" y="1600200"/>
                        <a:ext cx="7797800" cy="4592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46908" y="2492739"/>
            <a:ext cx="634019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3366FF"/>
                </a:solidFill>
              </a:rPr>
              <a:t>New developments</a:t>
            </a:r>
          </a:p>
          <a:p>
            <a:r>
              <a:rPr lang="en-US" sz="4000" b="1" dirty="0" smtClean="0">
                <a:solidFill>
                  <a:srgbClr val="3366FF"/>
                </a:solidFill>
              </a:rPr>
              <a:t> - research topics and projects</a:t>
            </a:r>
            <a:r>
              <a:rPr lang="en-US" sz="4000" dirty="0" smtClean="0"/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2317175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250" name="Group 10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4804339"/>
              </p:ext>
            </p:extLst>
          </p:nvPr>
        </p:nvGraphicFramePr>
        <p:xfrm>
          <a:off x="3477896" y="2532288"/>
          <a:ext cx="5289906" cy="4084319"/>
        </p:xfrm>
        <a:graphic>
          <a:graphicData uri="http://schemas.openxmlformats.org/drawingml/2006/table">
            <a:tbl>
              <a:tblPr/>
              <a:tblGrid>
                <a:gridCol w="1266906"/>
                <a:gridCol w="837294"/>
                <a:gridCol w="665848"/>
                <a:gridCol w="575142"/>
                <a:gridCol w="1421407"/>
                <a:gridCol w="523309"/>
              </a:tblGrid>
              <a:tr h="1485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Defining System in Focus</a:t>
                      </a: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Diagnosis</a:t>
                      </a: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Design</a:t>
                      </a: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Assessment</a:t>
                      </a:r>
                      <a:endParaRPr kumimoji="0" lang="en-GB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Action </a:t>
                      </a: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Reflection</a:t>
                      </a:r>
                      <a:endParaRPr kumimoji="0" lang="en-GB" sz="1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76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Appreciation</a:t>
                      </a: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Analysis</a:t>
                      </a: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folHlink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53675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>
                          <a:tab pos="228600" algn="l"/>
                        </a:tabLst>
                      </a:pPr>
                      <a:r>
                        <a:rPr kumimoji="0" lang="en-GB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Rich Picture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</a:tabLst>
                      </a:pPr>
                      <a:endParaRPr kumimoji="0" lang="en-GB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Ｐゴシック" charset="0"/>
                        <a:cs typeface="Times New Roman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>
                          <a:tab pos="228600" algn="l"/>
                        </a:tabLst>
                      </a:pPr>
                      <a:r>
                        <a:rPr kumimoji="0" lang="en-GB" sz="1200" b="1" i="0" u="sng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Cybernetic Methodology</a:t>
                      </a: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Ｐゴシック" charset="0"/>
                        <a:cs typeface="Times New Roman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</a:tabLst>
                      </a:pPr>
                      <a:r>
                        <a:rPr kumimoji="0" lang="en-GB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T</a:t>
                      </a:r>
                      <a:r>
                        <a:rPr kumimoji="0" lang="en-GB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ransformation</a:t>
                      </a: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Ｐゴシック" charset="0"/>
                        <a:cs typeface="Times New Roman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</a:tabLst>
                      </a:pPr>
                      <a:r>
                        <a:rPr kumimoji="0" lang="en-GB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A</a:t>
                      </a:r>
                      <a:r>
                        <a:rPr kumimoji="0" lang="en-GB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ctor</a:t>
                      </a: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Ｐゴシック" charset="0"/>
                        <a:cs typeface="Times New Roman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</a:tabLst>
                      </a:pPr>
                      <a:r>
                        <a:rPr kumimoji="0" lang="en-GB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S</a:t>
                      </a:r>
                      <a:r>
                        <a:rPr kumimoji="0" lang="en-GB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uppliers</a:t>
                      </a: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Ｐゴシック" charset="0"/>
                        <a:cs typeface="Times New Roman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</a:tabLst>
                      </a:pPr>
                      <a:r>
                        <a:rPr kumimoji="0" lang="en-GB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C</a:t>
                      </a:r>
                      <a:r>
                        <a:rPr kumimoji="0" lang="en-GB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ustomer</a:t>
                      </a: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Ｐゴシック" charset="0"/>
                        <a:cs typeface="Times New Roman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</a:tabLst>
                      </a:pPr>
                      <a:r>
                        <a:rPr kumimoji="0" lang="en-GB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O</a:t>
                      </a:r>
                      <a:r>
                        <a:rPr kumimoji="0" lang="en-GB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wners</a:t>
                      </a: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Ｐゴシック" charset="0"/>
                        <a:cs typeface="Times New Roman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</a:tabLst>
                      </a:pPr>
                      <a:r>
                        <a:rPr kumimoji="0" lang="en-GB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I</a:t>
                      </a:r>
                      <a:r>
                        <a:rPr kumimoji="0" lang="en-GB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nterveners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</a:tabLst>
                      </a:pPr>
                      <a:endParaRPr kumimoji="0" lang="en-GB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Ｐゴシック" charset="0"/>
                        <a:cs typeface="Times New Roman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>
                          <a:tab pos="228600" algn="l"/>
                        </a:tabLst>
                      </a:pPr>
                      <a:r>
                        <a:rPr kumimoji="0" lang="en-GB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Identity Statements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228600" algn="l"/>
                        </a:tabLst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Ｐゴシック" charset="0"/>
                        <a:cs typeface="Times New Roman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charset="0"/>
                        <a:buChar char=""/>
                        <a:tabLst>
                          <a:tab pos="228600" algn="l"/>
                        </a:tabLst>
                      </a:pPr>
                      <a:r>
                        <a:rPr kumimoji="0" lang="en-GB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Modelling levels of complexity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charset="0"/>
                        <a:buNone/>
                        <a:tabLst>
                          <a:tab pos="228600" algn="l"/>
                        </a:tabLst>
                      </a:pPr>
                      <a:endParaRPr kumimoji="0" lang="en-GB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charset="0"/>
                        <a:buChar char=""/>
                        <a:tabLst>
                          <a:tab pos="228600" algn="l"/>
                        </a:tabLst>
                      </a:pPr>
                      <a:r>
                        <a:rPr kumimoji="0" lang="en-GB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Viable System Model (VSM)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charset="0"/>
                        <a:buChar char=""/>
                        <a:tabLst>
                          <a:tab pos="228600" algn="l"/>
                        </a:tabLst>
                      </a:pPr>
                      <a:endParaRPr kumimoji="0" lang="en-GB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Ｐゴシック" charset="0"/>
                        <a:cs typeface="Times New Roman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charset="0"/>
                        <a:buChar char=""/>
                        <a:tabLst>
                          <a:tab pos="228600" algn="l"/>
                        </a:tabLst>
                      </a:pPr>
                      <a:r>
                        <a:rPr kumimoji="0" lang="en-GB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Social Network Analysis (SNA)</a:t>
                      </a:r>
                      <a:endParaRPr kumimoji="0" lang="en-GB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charset="0"/>
                        <a:buChar char=""/>
                        <a:tabLst>
                          <a:tab pos="228600" algn="l"/>
                        </a:tabLst>
                      </a:pPr>
                      <a:r>
                        <a:rPr kumimoji="0" lang="en-GB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Viable System Model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charset="0"/>
                        <a:buChar char=""/>
                        <a:tabLst>
                          <a:tab pos="228600" algn="l"/>
                        </a:tabLst>
                      </a:pPr>
                      <a:endParaRPr kumimoji="0" lang="en-GB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charset="0"/>
                        <a:ea typeface="ＭＳ Ｐゴシック" charset="0"/>
                        <a:cs typeface="Times New Roman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charset="0"/>
                        <a:buChar char=""/>
                        <a:tabLst>
                          <a:tab pos="228600" algn="l"/>
                        </a:tabLst>
                      </a:pPr>
                      <a:r>
                        <a:rPr kumimoji="0" lang="en-GB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Social Network Analysis</a:t>
                      </a:r>
                      <a:endParaRPr kumimoji="0" lang="en-GB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57200" algn="r"/>
                          <a:tab pos="2743200" algn="ctr"/>
                          <a:tab pos="5486400" algn="r"/>
                        </a:tabLst>
                      </a:pPr>
                      <a:r>
                        <a:rPr kumimoji="0" lang="en-GB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Feasibility Testing</a:t>
                      </a:r>
                      <a:endParaRPr kumimoji="0" lang="en-GB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Design Implementation (Who, What, When, Where, How).</a:t>
                      </a:r>
                      <a:endParaRPr kumimoji="0" lang="en-GB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Times New Roman" charset="0"/>
                        </a:rPr>
                        <a:t>Reflective Practice</a:t>
                      </a:r>
                      <a:endParaRPr kumimoji="0" lang="en-GB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251" name="Text Box 107"/>
          <p:cNvSpPr txBox="1">
            <a:spLocks noChangeArrowheads="1"/>
          </p:cNvSpPr>
          <p:nvPr/>
        </p:nvSpPr>
        <p:spPr bwMode="auto">
          <a:xfrm>
            <a:off x="611560" y="332656"/>
            <a:ext cx="8352928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400" b="1" u="sng" dirty="0" smtClean="0"/>
              <a:t>The Systemic Policy Implementation Framework</a:t>
            </a:r>
          </a:p>
          <a:p>
            <a:pPr algn="ctr">
              <a:spcBef>
                <a:spcPct val="50000"/>
              </a:spcBef>
            </a:pPr>
            <a:r>
              <a:rPr lang="en-GB" sz="2000" b="1" dirty="0" smtClean="0"/>
              <a:t>M Watts (2008) – exploring VSM </a:t>
            </a:r>
            <a:r>
              <a:rPr lang="en-GB" sz="2000" b="1" dirty="0" err="1" smtClean="0"/>
              <a:t>vs</a:t>
            </a:r>
            <a:r>
              <a:rPr lang="en-GB" sz="2000" b="1" dirty="0" smtClean="0"/>
              <a:t> network collaboration (I)</a:t>
            </a:r>
          </a:p>
          <a:p>
            <a:pPr algn="ctr">
              <a:spcBef>
                <a:spcPct val="50000"/>
              </a:spcBef>
            </a:pPr>
            <a:r>
              <a:rPr lang="en-GB" sz="2000" b="1" dirty="0" smtClean="0"/>
              <a:t>(+ combining VSM </a:t>
            </a:r>
            <a:r>
              <a:rPr lang="en-GB" sz="2000" b="1" dirty="0" smtClean="0">
                <a:solidFill>
                  <a:schemeClr val="bg2"/>
                </a:solidFill>
              </a:rPr>
              <a:t>+SNA)</a:t>
            </a:r>
            <a:endParaRPr lang="en-GB" sz="2000" b="1" dirty="0">
              <a:solidFill>
                <a:schemeClr val="bg2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23" y="1458490"/>
            <a:ext cx="3012704" cy="286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6562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28" name="Picture 7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76250"/>
            <a:ext cx="8915400" cy="585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35147" y="27832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2224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Kathryn\Documents\PhdThesis\resourcebargain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5270" y="2039602"/>
            <a:ext cx="3957774" cy="422946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501691" y="795316"/>
            <a:ext cx="42263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A systemic methodology for environmental</a:t>
            </a:r>
          </a:p>
          <a:p>
            <a:pPr algn="ctr"/>
            <a:r>
              <a:rPr lang="en-US" b="1" dirty="0" smtClean="0"/>
              <a:t>Management (K Knowles, 2010)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670499" y="2796435"/>
            <a:ext cx="3326552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Identifying meta-norms</a:t>
            </a:r>
          </a:p>
          <a:p>
            <a:pPr marL="342900" indent="-342900">
              <a:buAutoNum type="arabicPeriod"/>
            </a:pPr>
            <a:r>
              <a:rPr lang="en-US" dirty="0" smtClean="0"/>
              <a:t>Mapping informal networks</a:t>
            </a:r>
          </a:p>
          <a:p>
            <a:pPr marL="342900" indent="-342900">
              <a:buAutoNum type="arabicPeriod" startAt="3"/>
            </a:pPr>
            <a:r>
              <a:rPr lang="en-US" dirty="0" smtClean="0"/>
              <a:t>Social Network Analysis (SNA)</a:t>
            </a:r>
          </a:p>
          <a:p>
            <a:pPr marL="342900" indent="-342900">
              <a:buAutoNum type="arabicPeriod" startAt="3"/>
            </a:pPr>
            <a:r>
              <a:rPr lang="en-US" dirty="0" smtClean="0"/>
              <a:t>Agreeing the environmental</a:t>
            </a:r>
          </a:p>
          <a:p>
            <a:r>
              <a:rPr lang="en-US" dirty="0" smtClean="0"/>
              <a:t>Strategy </a:t>
            </a:r>
            <a:r>
              <a:rPr lang="en-US" dirty="0"/>
              <a:t>(TSI</a:t>
            </a:r>
            <a:r>
              <a:rPr lang="en-US" dirty="0" smtClean="0"/>
              <a:t>)</a:t>
            </a:r>
          </a:p>
          <a:p>
            <a:pPr marL="342900" indent="-342900">
              <a:buAutoNum type="arabicPeriod" startAt="5"/>
            </a:pPr>
            <a:r>
              <a:rPr lang="en-US" dirty="0" smtClean="0"/>
              <a:t>VSM Diagnosis</a:t>
            </a:r>
          </a:p>
          <a:p>
            <a:pPr marL="342900" indent="-342900">
              <a:buAutoNum type="arabicPeriod" startAt="5"/>
            </a:pPr>
            <a:r>
              <a:rPr lang="en-US" dirty="0" smtClean="0"/>
              <a:t>Implementing &amp; monitoring </a:t>
            </a:r>
          </a:p>
          <a:p>
            <a:r>
              <a:rPr lang="en-US" dirty="0"/>
              <a:t>	</a:t>
            </a:r>
            <a:r>
              <a:rPr lang="en-US" dirty="0" smtClean="0"/>
              <a:t>environmental strategy</a:t>
            </a:r>
            <a:endParaRPr lang="en-US" dirty="0"/>
          </a:p>
          <a:p>
            <a:pPr marL="342900" indent="-342900">
              <a:buAutoNum type="arabicPeriod" startAt="3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319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The Application of Organisational Cybernetics to the Design and Diagnosis of Financial Performance Management </a:t>
            </a:r>
            <a:r>
              <a:rPr lang="en-GB" sz="2400" dirty="0" smtClean="0"/>
              <a:t>Systems (S </a:t>
            </a:r>
            <a:r>
              <a:rPr lang="en-GB" sz="2400" dirty="0" err="1" smtClean="0"/>
              <a:t>Morlidge</a:t>
            </a:r>
            <a:r>
              <a:rPr lang="en-GB" sz="2400" dirty="0" smtClean="0"/>
              <a:t>)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VSM as a set of interlocking </a:t>
            </a:r>
            <a:r>
              <a:rPr lang="en-US" dirty="0" err="1" smtClean="0"/>
              <a:t>homeostats</a:t>
            </a: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3939253"/>
              </p:ext>
            </p:extLst>
          </p:nvPr>
        </p:nvGraphicFramePr>
        <p:xfrm>
          <a:off x="117331" y="2398189"/>
          <a:ext cx="4071307" cy="25276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04" name="Document" r:id="rId3" imgW="5727700" imgH="3556000" progId="Word.Document.12">
                  <p:embed/>
                </p:oleObj>
              </mc:Choice>
              <mc:Fallback>
                <p:oleObj name="Document" r:id="rId3" imgW="5727700" imgH="35560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7331" y="2398189"/>
                        <a:ext cx="4071307" cy="25276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2894516"/>
              </p:ext>
            </p:extLst>
          </p:nvPr>
        </p:nvGraphicFramePr>
        <p:xfrm>
          <a:off x="3872537" y="4117686"/>
          <a:ext cx="4897548" cy="25736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05" name="Document" r:id="rId5" imgW="5727700" imgH="3009900" progId="Word.Document.12">
                  <p:embed/>
                </p:oleObj>
              </mc:Choice>
              <mc:Fallback>
                <p:oleObj name="Document" r:id="rId5" imgW="5727700" imgH="30099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872537" y="4117686"/>
                        <a:ext cx="4897548" cy="25736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324111" y="3424991"/>
            <a:ext cx="3371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‘</a:t>
            </a:r>
            <a:r>
              <a:rPr lang="en-US" smtClean="0"/>
              <a:t>cybernetic soundness’ of PMS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504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A Holistic Emotions Measurement Model: </a:t>
            </a:r>
            <a:r>
              <a:rPr lang="en-US" sz="2400" dirty="0" smtClean="0"/>
              <a:t>Using </a:t>
            </a:r>
            <a:r>
              <a:rPr lang="en-US" sz="2400" dirty="0"/>
              <a:t>the Viable System Model to Diagnose Workforce Emotions 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 smtClean="0"/>
              <a:t>(</a:t>
            </a:r>
            <a:r>
              <a:rPr lang="en-US" sz="2400" dirty="0" err="1" smtClean="0"/>
              <a:t>Iffat</a:t>
            </a:r>
            <a:r>
              <a:rPr lang="en-US" sz="2400" dirty="0" smtClean="0"/>
              <a:t> </a:t>
            </a:r>
            <a:r>
              <a:rPr lang="en-US" sz="2400" dirty="0" err="1" smtClean="0"/>
              <a:t>Sabir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2465705" y="2259012"/>
            <a:ext cx="4212589" cy="2339976"/>
            <a:chOff x="0" y="-129021"/>
            <a:chExt cx="4700779" cy="3161971"/>
          </a:xfrm>
        </p:grpSpPr>
        <p:sp>
          <p:nvSpPr>
            <p:cNvPr id="6" name="Right Arrow Callout 5"/>
            <p:cNvSpPr>
              <a:spLocks/>
            </p:cNvSpPr>
            <p:nvPr/>
          </p:nvSpPr>
          <p:spPr>
            <a:xfrm>
              <a:off x="0" y="495301"/>
              <a:ext cx="1855470" cy="1762124"/>
            </a:xfrm>
            <a:prstGeom prst="rightArrowCallout">
              <a:avLst>
                <a:gd name="adj1" fmla="val 12145"/>
                <a:gd name="adj2" fmla="val 12296"/>
                <a:gd name="adj3" fmla="val 25000"/>
                <a:gd name="adj4" fmla="val 74315"/>
              </a:avLst>
            </a:prstGeom>
            <a:solidFill>
              <a:schemeClr val="bg2"/>
            </a:solidFill>
            <a:ln w="12700"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Bef>
                  <a:spcPts val="1200"/>
                </a:spcBef>
                <a:spcAft>
                  <a:spcPts val="1000"/>
                </a:spcAft>
              </a:pPr>
              <a:r>
                <a:rPr lang="en-US" sz="1100" b="1" dirty="0">
                  <a:solidFill>
                    <a:srgbClr val="1D1B11"/>
                  </a:solidFill>
                  <a:effectLst/>
                  <a:latin typeface="Arial Narrow"/>
                  <a:ea typeface="ＭＳ 明朝"/>
                  <a:cs typeface="Times New Roman"/>
                </a:rPr>
                <a:t>ORGANIZATIONAL DIMENSION </a:t>
              </a:r>
              <a:endParaRPr lang="en-GB" sz="1100" dirty="0">
                <a:effectLst/>
                <a:ea typeface="ＭＳ 明朝"/>
                <a:cs typeface="Times New Roman"/>
              </a:endParaRPr>
            </a:p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en-US" sz="1100" b="1" dirty="0">
                  <a:solidFill>
                    <a:srgbClr val="1D1B11"/>
                  </a:solidFill>
                  <a:effectLst/>
                  <a:latin typeface="Arial Narrow"/>
                  <a:ea typeface="ＭＳ 明朝"/>
                  <a:cs typeface="Times New Roman"/>
                </a:rPr>
                <a:t>(Relational View</a:t>
              </a:r>
              <a:r>
                <a:rPr lang="en-US" sz="1100" b="1" dirty="0" smtClean="0">
                  <a:solidFill>
                    <a:srgbClr val="1D1B11"/>
                  </a:solidFill>
                  <a:effectLst/>
                  <a:latin typeface="Arial Narrow"/>
                  <a:ea typeface="ＭＳ 明朝"/>
                  <a:cs typeface="Times New Roman"/>
                </a:rPr>
                <a:t>)</a:t>
              </a:r>
              <a:endParaRPr lang="en-GB" sz="1100" dirty="0">
                <a:effectLst/>
                <a:ea typeface="ＭＳ 明朝"/>
                <a:cs typeface="Times New Roman"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2160413" y="-129021"/>
              <a:ext cx="2540366" cy="3161971"/>
              <a:chOff x="-106537" y="-129021"/>
              <a:chExt cx="2540366" cy="3161971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-106537" y="-129021"/>
                <a:ext cx="2540366" cy="3161971"/>
                <a:chOff x="-108536" y="-118823"/>
                <a:chExt cx="2540974" cy="3162275"/>
              </a:xfrm>
            </p:grpSpPr>
            <p:pic>
              <p:nvPicPr>
                <p:cNvPr id="18" name="Picture 17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-108536" y="-118823"/>
                  <a:ext cx="2540974" cy="316227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grpSp>
              <p:nvGrpSpPr>
                <p:cNvPr id="19" name="Group 18"/>
                <p:cNvGrpSpPr/>
                <p:nvPr/>
              </p:nvGrpSpPr>
              <p:grpSpPr>
                <a:xfrm>
                  <a:off x="1623975" y="446227"/>
                  <a:ext cx="106045" cy="262890"/>
                  <a:chOff x="0" y="0"/>
                  <a:chExt cx="584791" cy="1083463"/>
                </a:xfrm>
              </p:grpSpPr>
              <p:sp>
                <p:nvSpPr>
                  <p:cNvPr id="110" name="Isosceles Triangle 109"/>
                  <p:cNvSpPr/>
                  <p:nvPr/>
                </p:nvSpPr>
                <p:spPr>
                  <a:xfrm>
                    <a:off x="0" y="329184"/>
                    <a:ext cx="584791" cy="467832"/>
                  </a:xfrm>
                  <a:prstGeom prst="triangle">
                    <a:avLst/>
                  </a:prstGeom>
                  <a:ln/>
                </p:spPr>
                <p:style>
                  <a:lnRef idx="1">
                    <a:schemeClr val="accent2"/>
                  </a:lnRef>
                  <a:fillRef idx="2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US"/>
                  </a:p>
                </p:txBody>
              </p:sp>
              <p:cxnSp>
                <p:nvCxnSpPr>
                  <p:cNvPr id="111" name="Straight Connector 110"/>
                  <p:cNvCxnSpPr/>
                  <p:nvPr/>
                </p:nvCxnSpPr>
                <p:spPr>
                  <a:xfrm flipH="1">
                    <a:off x="402336" y="373076"/>
                    <a:ext cx="180561" cy="127591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12" name="Smiley Face 111"/>
                  <p:cNvSpPr>
                    <a:spLocks/>
                  </p:cNvSpPr>
                  <p:nvPr/>
                </p:nvSpPr>
                <p:spPr>
                  <a:xfrm>
                    <a:off x="138989" y="0"/>
                    <a:ext cx="328295" cy="332105"/>
                  </a:xfrm>
                  <a:prstGeom prst="smileyFace">
                    <a:avLst/>
                  </a:prstGeom>
                  <a:ln w="6350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US"/>
                  </a:p>
                </p:txBody>
              </p:sp>
              <p:cxnSp>
                <p:nvCxnSpPr>
                  <p:cNvPr id="113" name="Straight Connector 112"/>
                  <p:cNvCxnSpPr/>
                  <p:nvPr/>
                </p:nvCxnSpPr>
                <p:spPr>
                  <a:xfrm>
                    <a:off x="7315" y="373076"/>
                    <a:ext cx="131369" cy="128117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4" name="Straight Connector 113"/>
                  <p:cNvCxnSpPr/>
                  <p:nvPr/>
                </p:nvCxnSpPr>
                <p:spPr>
                  <a:xfrm flipH="1">
                    <a:off x="175565" y="797357"/>
                    <a:ext cx="36576" cy="286106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5" name="Straight Connector 114"/>
                  <p:cNvCxnSpPr/>
                  <p:nvPr/>
                </p:nvCxnSpPr>
                <p:spPr>
                  <a:xfrm>
                    <a:off x="365760" y="797357"/>
                    <a:ext cx="36576" cy="28575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0" name="Group 19"/>
                <p:cNvGrpSpPr/>
                <p:nvPr/>
              </p:nvGrpSpPr>
              <p:grpSpPr>
                <a:xfrm>
                  <a:off x="709575" y="497433"/>
                  <a:ext cx="106045" cy="262890"/>
                  <a:chOff x="0" y="0"/>
                  <a:chExt cx="584791" cy="1083463"/>
                </a:xfrm>
              </p:grpSpPr>
              <p:sp>
                <p:nvSpPr>
                  <p:cNvPr id="104" name="Isosceles Triangle 103"/>
                  <p:cNvSpPr/>
                  <p:nvPr/>
                </p:nvSpPr>
                <p:spPr>
                  <a:xfrm>
                    <a:off x="0" y="329184"/>
                    <a:ext cx="584791" cy="467832"/>
                  </a:xfrm>
                  <a:prstGeom prst="triangle">
                    <a:avLst/>
                  </a:prstGeom>
                  <a:ln/>
                </p:spPr>
                <p:style>
                  <a:lnRef idx="1">
                    <a:schemeClr val="accent2"/>
                  </a:lnRef>
                  <a:fillRef idx="2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US"/>
                  </a:p>
                </p:txBody>
              </p:sp>
              <p:cxnSp>
                <p:nvCxnSpPr>
                  <p:cNvPr id="105" name="Straight Connector 104"/>
                  <p:cNvCxnSpPr/>
                  <p:nvPr/>
                </p:nvCxnSpPr>
                <p:spPr>
                  <a:xfrm flipH="1">
                    <a:off x="402336" y="373076"/>
                    <a:ext cx="180561" cy="127591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06" name="Smiley Face 105"/>
                  <p:cNvSpPr>
                    <a:spLocks/>
                  </p:cNvSpPr>
                  <p:nvPr/>
                </p:nvSpPr>
                <p:spPr>
                  <a:xfrm>
                    <a:off x="138989" y="0"/>
                    <a:ext cx="328295" cy="332105"/>
                  </a:xfrm>
                  <a:prstGeom prst="smileyFace">
                    <a:avLst/>
                  </a:prstGeom>
                  <a:ln w="6350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US"/>
                  </a:p>
                </p:txBody>
              </p:sp>
              <p:cxnSp>
                <p:nvCxnSpPr>
                  <p:cNvPr id="107" name="Straight Connector 106"/>
                  <p:cNvCxnSpPr/>
                  <p:nvPr/>
                </p:nvCxnSpPr>
                <p:spPr>
                  <a:xfrm>
                    <a:off x="7315" y="373076"/>
                    <a:ext cx="131369" cy="128117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8" name="Straight Connector 107"/>
                  <p:cNvCxnSpPr/>
                  <p:nvPr/>
                </p:nvCxnSpPr>
                <p:spPr>
                  <a:xfrm flipH="1">
                    <a:off x="175565" y="797357"/>
                    <a:ext cx="36576" cy="286106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9" name="Straight Connector 108"/>
                  <p:cNvCxnSpPr/>
                  <p:nvPr/>
                </p:nvCxnSpPr>
                <p:spPr>
                  <a:xfrm>
                    <a:off x="365760" y="797357"/>
                    <a:ext cx="36576" cy="28575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1" name="Group 20"/>
                <p:cNvGrpSpPr/>
                <p:nvPr/>
              </p:nvGrpSpPr>
              <p:grpSpPr>
                <a:xfrm>
                  <a:off x="585216" y="651052"/>
                  <a:ext cx="106045" cy="262890"/>
                  <a:chOff x="0" y="0"/>
                  <a:chExt cx="584791" cy="1083463"/>
                </a:xfrm>
              </p:grpSpPr>
              <p:sp>
                <p:nvSpPr>
                  <p:cNvPr id="98" name="Isosceles Triangle 97"/>
                  <p:cNvSpPr/>
                  <p:nvPr/>
                </p:nvSpPr>
                <p:spPr>
                  <a:xfrm>
                    <a:off x="0" y="329184"/>
                    <a:ext cx="584791" cy="467832"/>
                  </a:xfrm>
                  <a:prstGeom prst="triangle">
                    <a:avLst/>
                  </a:prstGeom>
                  <a:ln/>
                </p:spPr>
                <p:style>
                  <a:lnRef idx="1">
                    <a:schemeClr val="accent2"/>
                  </a:lnRef>
                  <a:fillRef idx="2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US"/>
                  </a:p>
                </p:txBody>
              </p:sp>
              <p:cxnSp>
                <p:nvCxnSpPr>
                  <p:cNvPr id="99" name="Straight Connector 98"/>
                  <p:cNvCxnSpPr/>
                  <p:nvPr/>
                </p:nvCxnSpPr>
                <p:spPr>
                  <a:xfrm flipH="1">
                    <a:off x="402336" y="373076"/>
                    <a:ext cx="180561" cy="127591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00" name="Smiley Face 99"/>
                  <p:cNvSpPr>
                    <a:spLocks/>
                  </p:cNvSpPr>
                  <p:nvPr/>
                </p:nvSpPr>
                <p:spPr>
                  <a:xfrm>
                    <a:off x="138989" y="0"/>
                    <a:ext cx="328295" cy="332105"/>
                  </a:xfrm>
                  <a:prstGeom prst="smileyFace">
                    <a:avLst/>
                  </a:prstGeom>
                  <a:ln w="6350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US"/>
                  </a:p>
                </p:txBody>
              </p:sp>
              <p:cxnSp>
                <p:nvCxnSpPr>
                  <p:cNvPr id="101" name="Straight Connector 100"/>
                  <p:cNvCxnSpPr/>
                  <p:nvPr/>
                </p:nvCxnSpPr>
                <p:spPr>
                  <a:xfrm>
                    <a:off x="7315" y="373076"/>
                    <a:ext cx="131369" cy="128117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2" name="Straight Connector 101"/>
                  <p:cNvCxnSpPr/>
                  <p:nvPr/>
                </p:nvCxnSpPr>
                <p:spPr>
                  <a:xfrm flipH="1">
                    <a:off x="175565" y="797357"/>
                    <a:ext cx="36576" cy="286106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3" name="Straight Connector 102"/>
                  <p:cNvCxnSpPr/>
                  <p:nvPr/>
                </p:nvCxnSpPr>
                <p:spPr>
                  <a:xfrm>
                    <a:off x="365760" y="797357"/>
                    <a:ext cx="36576" cy="28575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2" name="Group 21"/>
                <p:cNvGrpSpPr/>
                <p:nvPr/>
              </p:nvGrpSpPr>
              <p:grpSpPr>
                <a:xfrm>
                  <a:off x="1689811" y="1543507"/>
                  <a:ext cx="106045" cy="262890"/>
                  <a:chOff x="0" y="0"/>
                  <a:chExt cx="584791" cy="1083463"/>
                </a:xfrm>
              </p:grpSpPr>
              <p:sp>
                <p:nvSpPr>
                  <p:cNvPr id="92" name="Isosceles Triangle 91"/>
                  <p:cNvSpPr/>
                  <p:nvPr/>
                </p:nvSpPr>
                <p:spPr>
                  <a:xfrm>
                    <a:off x="0" y="329184"/>
                    <a:ext cx="584791" cy="467832"/>
                  </a:xfrm>
                  <a:prstGeom prst="triangle">
                    <a:avLst/>
                  </a:prstGeom>
                  <a:ln/>
                </p:spPr>
                <p:style>
                  <a:lnRef idx="1">
                    <a:schemeClr val="accent2"/>
                  </a:lnRef>
                  <a:fillRef idx="2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US"/>
                  </a:p>
                </p:txBody>
              </p:sp>
              <p:cxnSp>
                <p:nvCxnSpPr>
                  <p:cNvPr id="93" name="Straight Connector 92"/>
                  <p:cNvCxnSpPr/>
                  <p:nvPr/>
                </p:nvCxnSpPr>
                <p:spPr>
                  <a:xfrm flipH="1">
                    <a:off x="402336" y="373076"/>
                    <a:ext cx="180561" cy="127591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4" name="Smiley Face 93"/>
                  <p:cNvSpPr>
                    <a:spLocks/>
                  </p:cNvSpPr>
                  <p:nvPr/>
                </p:nvSpPr>
                <p:spPr>
                  <a:xfrm>
                    <a:off x="138989" y="0"/>
                    <a:ext cx="328295" cy="332105"/>
                  </a:xfrm>
                  <a:prstGeom prst="smileyFace">
                    <a:avLst/>
                  </a:prstGeom>
                  <a:ln w="6350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US"/>
                  </a:p>
                </p:txBody>
              </p:sp>
              <p:cxnSp>
                <p:nvCxnSpPr>
                  <p:cNvPr id="95" name="Straight Connector 94"/>
                  <p:cNvCxnSpPr/>
                  <p:nvPr/>
                </p:nvCxnSpPr>
                <p:spPr>
                  <a:xfrm>
                    <a:off x="7315" y="373076"/>
                    <a:ext cx="131369" cy="128117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6" name="Straight Connector 95"/>
                  <p:cNvCxnSpPr/>
                  <p:nvPr/>
                </p:nvCxnSpPr>
                <p:spPr>
                  <a:xfrm flipH="1">
                    <a:off x="175565" y="797357"/>
                    <a:ext cx="36576" cy="286106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7" name="Straight Connector 96"/>
                  <p:cNvCxnSpPr/>
                  <p:nvPr/>
                </p:nvCxnSpPr>
                <p:spPr>
                  <a:xfrm>
                    <a:off x="365760" y="797357"/>
                    <a:ext cx="36576" cy="28575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3" name="Group 22"/>
                <p:cNvGrpSpPr/>
                <p:nvPr/>
              </p:nvGrpSpPr>
              <p:grpSpPr>
                <a:xfrm>
                  <a:off x="1843431" y="1697126"/>
                  <a:ext cx="106045" cy="262890"/>
                  <a:chOff x="0" y="0"/>
                  <a:chExt cx="584791" cy="1083463"/>
                </a:xfrm>
              </p:grpSpPr>
              <p:sp>
                <p:nvSpPr>
                  <p:cNvPr id="86" name="Isosceles Triangle 85"/>
                  <p:cNvSpPr/>
                  <p:nvPr/>
                </p:nvSpPr>
                <p:spPr>
                  <a:xfrm>
                    <a:off x="0" y="329184"/>
                    <a:ext cx="584791" cy="467832"/>
                  </a:xfrm>
                  <a:prstGeom prst="triangle">
                    <a:avLst/>
                  </a:prstGeom>
                  <a:ln/>
                </p:spPr>
                <p:style>
                  <a:lnRef idx="1">
                    <a:schemeClr val="accent2"/>
                  </a:lnRef>
                  <a:fillRef idx="2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US"/>
                  </a:p>
                </p:txBody>
              </p:sp>
              <p:cxnSp>
                <p:nvCxnSpPr>
                  <p:cNvPr id="87" name="Straight Connector 86"/>
                  <p:cNvCxnSpPr/>
                  <p:nvPr/>
                </p:nvCxnSpPr>
                <p:spPr>
                  <a:xfrm flipH="1">
                    <a:off x="402336" y="373076"/>
                    <a:ext cx="180561" cy="127591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8" name="Smiley Face 87"/>
                  <p:cNvSpPr>
                    <a:spLocks/>
                  </p:cNvSpPr>
                  <p:nvPr/>
                </p:nvSpPr>
                <p:spPr>
                  <a:xfrm>
                    <a:off x="138989" y="0"/>
                    <a:ext cx="328295" cy="332105"/>
                  </a:xfrm>
                  <a:prstGeom prst="smileyFace">
                    <a:avLst/>
                  </a:prstGeom>
                  <a:ln w="6350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US"/>
                  </a:p>
                </p:txBody>
              </p:sp>
              <p:cxnSp>
                <p:nvCxnSpPr>
                  <p:cNvPr id="89" name="Straight Connector 88"/>
                  <p:cNvCxnSpPr/>
                  <p:nvPr/>
                </p:nvCxnSpPr>
                <p:spPr>
                  <a:xfrm>
                    <a:off x="7315" y="373076"/>
                    <a:ext cx="131369" cy="128117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" name="Straight Connector 89"/>
                  <p:cNvCxnSpPr/>
                  <p:nvPr/>
                </p:nvCxnSpPr>
                <p:spPr>
                  <a:xfrm flipH="1">
                    <a:off x="175565" y="797357"/>
                    <a:ext cx="36576" cy="286106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1" name="Straight Connector 90"/>
                  <p:cNvCxnSpPr/>
                  <p:nvPr/>
                </p:nvCxnSpPr>
                <p:spPr>
                  <a:xfrm>
                    <a:off x="365760" y="797357"/>
                    <a:ext cx="36576" cy="28575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4" name="Group 23"/>
                <p:cNvGrpSpPr/>
                <p:nvPr/>
              </p:nvGrpSpPr>
              <p:grpSpPr>
                <a:xfrm>
                  <a:off x="446227" y="570585"/>
                  <a:ext cx="106045" cy="262890"/>
                  <a:chOff x="0" y="0"/>
                  <a:chExt cx="584791" cy="1083463"/>
                </a:xfrm>
              </p:grpSpPr>
              <p:sp>
                <p:nvSpPr>
                  <p:cNvPr id="80" name="Isosceles Triangle 79"/>
                  <p:cNvSpPr/>
                  <p:nvPr/>
                </p:nvSpPr>
                <p:spPr>
                  <a:xfrm>
                    <a:off x="0" y="329184"/>
                    <a:ext cx="584791" cy="467832"/>
                  </a:xfrm>
                  <a:prstGeom prst="triangle">
                    <a:avLst/>
                  </a:prstGeom>
                  <a:ln/>
                </p:spPr>
                <p:style>
                  <a:lnRef idx="1">
                    <a:schemeClr val="accent2"/>
                  </a:lnRef>
                  <a:fillRef idx="2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US"/>
                  </a:p>
                </p:txBody>
              </p:sp>
              <p:cxnSp>
                <p:nvCxnSpPr>
                  <p:cNvPr id="81" name="Straight Connector 80"/>
                  <p:cNvCxnSpPr/>
                  <p:nvPr/>
                </p:nvCxnSpPr>
                <p:spPr>
                  <a:xfrm flipH="1">
                    <a:off x="402336" y="373076"/>
                    <a:ext cx="180561" cy="127591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2" name="Smiley Face 81"/>
                  <p:cNvSpPr>
                    <a:spLocks/>
                  </p:cNvSpPr>
                  <p:nvPr/>
                </p:nvSpPr>
                <p:spPr>
                  <a:xfrm>
                    <a:off x="138989" y="0"/>
                    <a:ext cx="328295" cy="332105"/>
                  </a:xfrm>
                  <a:prstGeom prst="smileyFace">
                    <a:avLst/>
                  </a:prstGeom>
                  <a:ln w="6350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US"/>
                  </a:p>
                </p:txBody>
              </p:sp>
              <p:cxnSp>
                <p:nvCxnSpPr>
                  <p:cNvPr id="83" name="Straight Connector 82"/>
                  <p:cNvCxnSpPr/>
                  <p:nvPr/>
                </p:nvCxnSpPr>
                <p:spPr>
                  <a:xfrm>
                    <a:off x="7315" y="373076"/>
                    <a:ext cx="131369" cy="128117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4" name="Straight Connector 83"/>
                  <p:cNvCxnSpPr/>
                  <p:nvPr/>
                </p:nvCxnSpPr>
                <p:spPr>
                  <a:xfrm flipH="1">
                    <a:off x="175565" y="797357"/>
                    <a:ext cx="36576" cy="286106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" name="Straight Connector 84"/>
                  <p:cNvCxnSpPr/>
                  <p:nvPr/>
                </p:nvCxnSpPr>
                <p:spPr>
                  <a:xfrm>
                    <a:off x="365760" y="797357"/>
                    <a:ext cx="36576" cy="28575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5" name="Group 24"/>
                <p:cNvGrpSpPr/>
                <p:nvPr/>
              </p:nvGrpSpPr>
              <p:grpSpPr>
                <a:xfrm>
                  <a:off x="534010" y="2231136"/>
                  <a:ext cx="106045" cy="262890"/>
                  <a:chOff x="0" y="0"/>
                  <a:chExt cx="584791" cy="1083463"/>
                </a:xfrm>
              </p:grpSpPr>
              <p:sp>
                <p:nvSpPr>
                  <p:cNvPr id="74" name="Isosceles Triangle 73"/>
                  <p:cNvSpPr/>
                  <p:nvPr/>
                </p:nvSpPr>
                <p:spPr>
                  <a:xfrm>
                    <a:off x="0" y="329184"/>
                    <a:ext cx="584791" cy="467832"/>
                  </a:xfrm>
                  <a:prstGeom prst="triangle">
                    <a:avLst/>
                  </a:prstGeom>
                  <a:ln/>
                </p:spPr>
                <p:style>
                  <a:lnRef idx="1">
                    <a:schemeClr val="accent2"/>
                  </a:lnRef>
                  <a:fillRef idx="2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US"/>
                  </a:p>
                </p:txBody>
              </p:sp>
              <p:cxnSp>
                <p:nvCxnSpPr>
                  <p:cNvPr id="75" name="Straight Connector 74"/>
                  <p:cNvCxnSpPr/>
                  <p:nvPr/>
                </p:nvCxnSpPr>
                <p:spPr>
                  <a:xfrm flipH="1">
                    <a:off x="402336" y="373076"/>
                    <a:ext cx="180561" cy="127591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6" name="Smiley Face 75"/>
                  <p:cNvSpPr>
                    <a:spLocks/>
                  </p:cNvSpPr>
                  <p:nvPr/>
                </p:nvSpPr>
                <p:spPr>
                  <a:xfrm>
                    <a:off x="138989" y="0"/>
                    <a:ext cx="328295" cy="332105"/>
                  </a:xfrm>
                  <a:prstGeom prst="smileyFace">
                    <a:avLst/>
                  </a:prstGeom>
                  <a:ln w="6350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US"/>
                  </a:p>
                </p:txBody>
              </p:sp>
              <p:cxnSp>
                <p:nvCxnSpPr>
                  <p:cNvPr id="77" name="Straight Connector 76"/>
                  <p:cNvCxnSpPr/>
                  <p:nvPr/>
                </p:nvCxnSpPr>
                <p:spPr>
                  <a:xfrm>
                    <a:off x="7315" y="373076"/>
                    <a:ext cx="131369" cy="128117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8" name="Straight Connector 77"/>
                  <p:cNvCxnSpPr/>
                  <p:nvPr/>
                </p:nvCxnSpPr>
                <p:spPr>
                  <a:xfrm flipH="1">
                    <a:off x="175565" y="797357"/>
                    <a:ext cx="36576" cy="286106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9" name="Straight Connector 78"/>
                  <p:cNvCxnSpPr/>
                  <p:nvPr/>
                </p:nvCxnSpPr>
                <p:spPr>
                  <a:xfrm>
                    <a:off x="365760" y="797357"/>
                    <a:ext cx="36576" cy="285750"/>
                  </a:xfrm>
                  <a:prstGeom prst="line">
                    <a:avLst/>
                  </a:prstGeom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6" name="Group 25"/>
                <p:cNvGrpSpPr/>
                <p:nvPr/>
              </p:nvGrpSpPr>
              <p:grpSpPr>
                <a:xfrm>
                  <a:off x="329184" y="2136038"/>
                  <a:ext cx="184151" cy="291465"/>
                  <a:chOff x="0" y="0"/>
                  <a:chExt cx="831877" cy="1221105"/>
                </a:xfrm>
              </p:grpSpPr>
              <p:grpSp>
                <p:nvGrpSpPr>
                  <p:cNvPr id="67" name="Group 66"/>
                  <p:cNvGrpSpPr/>
                  <p:nvPr/>
                </p:nvGrpSpPr>
                <p:grpSpPr>
                  <a:xfrm>
                    <a:off x="0" y="0"/>
                    <a:ext cx="831877" cy="1221105"/>
                    <a:chOff x="7315" y="0"/>
                    <a:chExt cx="575582" cy="1083463"/>
                  </a:xfrm>
                </p:grpSpPr>
                <p:cxnSp>
                  <p:nvCxnSpPr>
                    <p:cNvPr id="69" name="Straight Connector 68"/>
                    <p:cNvCxnSpPr/>
                    <p:nvPr/>
                  </p:nvCxnSpPr>
                  <p:spPr>
                    <a:xfrm flipH="1">
                      <a:off x="402336" y="373076"/>
                      <a:ext cx="180561" cy="127591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70" name="Smiley Face 69"/>
                    <p:cNvSpPr>
                      <a:spLocks/>
                    </p:cNvSpPr>
                    <p:nvPr/>
                  </p:nvSpPr>
                  <p:spPr>
                    <a:xfrm>
                      <a:off x="138989" y="0"/>
                      <a:ext cx="328295" cy="332105"/>
                    </a:xfrm>
                    <a:prstGeom prst="smileyFace">
                      <a:avLst/>
                    </a:prstGeom>
                    <a:ln w="6350"/>
                  </p:spPr>
                  <p:style>
                    <a:lnRef idx="2">
                      <a:schemeClr val="dk1"/>
                    </a:lnRef>
                    <a:fillRef idx="1">
                      <a:schemeClr val="lt1"/>
                    </a:fillRef>
                    <a:effectRef idx="0">
                      <a:schemeClr val="dk1"/>
                    </a:effectRef>
                    <a:fontRef idx="minor">
                      <a:schemeClr val="dk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/>
                    </a:p>
                  </p:txBody>
                </p:sp>
                <p:cxnSp>
                  <p:nvCxnSpPr>
                    <p:cNvPr id="71" name="Straight Connector 70"/>
                    <p:cNvCxnSpPr/>
                    <p:nvPr/>
                  </p:nvCxnSpPr>
                  <p:spPr>
                    <a:xfrm>
                      <a:off x="7315" y="373076"/>
                      <a:ext cx="131369" cy="128117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2" name="Straight Connector 71"/>
                    <p:cNvCxnSpPr/>
                    <p:nvPr/>
                  </p:nvCxnSpPr>
                  <p:spPr>
                    <a:xfrm flipH="1">
                      <a:off x="175565" y="797357"/>
                      <a:ext cx="36576" cy="286106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3" name="Straight Connector 72"/>
                    <p:cNvCxnSpPr/>
                    <p:nvPr/>
                  </p:nvCxnSpPr>
                  <p:spPr>
                    <a:xfrm>
                      <a:off x="365760" y="797357"/>
                      <a:ext cx="36576" cy="28575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68" name="Round Same Side Corner Rectangle 67"/>
                  <p:cNvSpPr/>
                  <p:nvPr/>
                </p:nvSpPr>
                <p:spPr>
                  <a:xfrm>
                    <a:off x="241402" y="416967"/>
                    <a:ext cx="365760" cy="455651"/>
                  </a:xfrm>
                  <a:prstGeom prst="round2SameRect">
                    <a:avLst/>
                  </a:prstGeom>
                  <a:ln/>
                </p:spPr>
                <p:style>
                  <a:lnRef idx="1">
                    <a:schemeClr val="accent1"/>
                  </a:lnRef>
                  <a:fillRef idx="2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7" name="Group 26"/>
                <p:cNvGrpSpPr/>
                <p:nvPr/>
              </p:nvGrpSpPr>
              <p:grpSpPr>
                <a:xfrm>
                  <a:off x="1484986" y="2114092"/>
                  <a:ext cx="184151" cy="291465"/>
                  <a:chOff x="0" y="0"/>
                  <a:chExt cx="831877" cy="1221105"/>
                </a:xfrm>
              </p:grpSpPr>
              <p:grpSp>
                <p:nvGrpSpPr>
                  <p:cNvPr id="60" name="Group 59"/>
                  <p:cNvGrpSpPr/>
                  <p:nvPr/>
                </p:nvGrpSpPr>
                <p:grpSpPr>
                  <a:xfrm>
                    <a:off x="0" y="0"/>
                    <a:ext cx="831877" cy="1221105"/>
                    <a:chOff x="7315" y="0"/>
                    <a:chExt cx="575582" cy="1083463"/>
                  </a:xfrm>
                </p:grpSpPr>
                <p:cxnSp>
                  <p:nvCxnSpPr>
                    <p:cNvPr id="62" name="Straight Connector 61"/>
                    <p:cNvCxnSpPr/>
                    <p:nvPr/>
                  </p:nvCxnSpPr>
                  <p:spPr>
                    <a:xfrm flipH="1">
                      <a:off x="402336" y="373076"/>
                      <a:ext cx="180561" cy="127591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63" name="Smiley Face 62"/>
                    <p:cNvSpPr>
                      <a:spLocks/>
                    </p:cNvSpPr>
                    <p:nvPr/>
                  </p:nvSpPr>
                  <p:spPr>
                    <a:xfrm>
                      <a:off x="138989" y="0"/>
                      <a:ext cx="328295" cy="332105"/>
                    </a:xfrm>
                    <a:prstGeom prst="smileyFace">
                      <a:avLst/>
                    </a:prstGeom>
                    <a:ln w="6350"/>
                  </p:spPr>
                  <p:style>
                    <a:lnRef idx="2">
                      <a:schemeClr val="dk1"/>
                    </a:lnRef>
                    <a:fillRef idx="1">
                      <a:schemeClr val="lt1"/>
                    </a:fillRef>
                    <a:effectRef idx="0">
                      <a:schemeClr val="dk1"/>
                    </a:effectRef>
                    <a:fontRef idx="minor">
                      <a:schemeClr val="dk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/>
                    </a:p>
                  </p:txBody>
                </p:sp>
                <p:cxnSp>
                  <p:nvCxnSpPr>
                    <p:cNvPr id="64" name="Straight Connector 63"/>
                    <p:cNvCxnSpPr/>
                    <p:nvPr/>
                  </p:nvCxnSpPr>
                  <p:spPr>
                    <a:xfrm>
                      <a:off x="7315" y="373076"/>
                      <a:ext cx="131369" cy="128117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5" name="Straight Connector 64"/>
                    <p:cNvCxnSpPr/>
                    <p:nvPr/>
                  </p:nvCxnSpPr>
                  <p:spPr>
                    <a:xfrm flipH="1">
                      <a:off x="175565" y="797357"/>
                      <a:ext cx="36576" cy="286106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6" name="Straight Connector 65"/>
                    <p:cNvCxnSpPr/>
                    <p:nvPr/>
                  </p:nvCxnSpPr>
                  <p:spPr>
                    <a:xfrm>
                      <a:off x="365760" y="797357"/>
                      <a:ext cx="36576" cy="28575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61" name="Round Same Side Corner Rectangle 60"/>
                  <p:cNvSpPr/>
                  <p:nvPr/>
                </p:nvSpPr>
                <p:spPr>
                  <a:xfrm>
                    <a:off x="241402" y="416967"/>
                    <a:ext cx="365760" cy="455651"/>
                  </a:xfrm>
                  <a:prstGeom prst="round2SameRect">
                    <a:avLst/>
                  </a:prstGeom>
                  <a:ln/>
                </p:spPr>
                <p:style>
                  <a:lnRef idx="1">
                    <a:schemeClr val="accent1"/>
                  </a:lnRef>
                  <a:fillRef idx="2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8" name="Group 27"/>
                <p:cNvGrpSpPr/>
                <p:nvPr/>
              </p:nvGrpSpPr>
              <p:grpSpPr>
                <a:xfrm>
                  <a:off x="1638605" y="2260396"/>
                  <a:ext cx="184151" cy="291465"/>
                  <a:chOff x="0" y="0"/>
                  <a:chExt cx="831877" cy="1221105"/>
                </a:xfrm>
              </p:grpSpPr>
              <p:grpSp>
                <p:nvGrpSpPr>
                  <p:cNvPr id="53" name="Group 52"/>
                  <p:cNvGrpSpPr/>
                  <p:nvPr/>
                </p:nvGrpSpPr>
                <p:grpSpPr>
                  <a:xfrm>
                    <a:off x="0" y="0"/>
                    <a:ext cx="831877" cy="1221105"/>
                    <a:chOff x="7315" y="0"/>
                    <a:chExt cx="575582" cy="1083463"/>
                  </a:xfrm>
                </p:grpSpPr>
                <p:cxnSp>
                  <p:nvCxnSpPr>
                    <p:cNvPr id="55" name="Straight Connector 54"/>
                    <p:cNvCxnSpPr/>
                    <p:nvPr/>
                  </p:nvCxnSpPr>
                  <p:spPr>
                    <a:xfrm flipH="1">
                      <a:off x="402336" y="373076"/>
                      <a:ext cx="180561" cy="127591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56" name="Smiley Face 55"/>
                    <p:cNvSpPr>
                      <a:spLocks/>
                    </p:cNvSpPr>
                    <p:nvPr/>
                  </p:nvSpPr>
                  <p:spPr>
                    <a:xfrm>
                      <a:off x="138989" y="0"/>
                      <a:ext cx="328295" cy="332105"/>
                    </a:xfrm>
                    <a:prstGeom prst="smileyFace">
                      <a:avLst/>
                    </a:prstGeom>
                    <a:ln w="6350"/>
                  </p:spPr>
                  <p:style>
                    <a:lnRef idx="2">
                      <a:schemeClr val="dk1"/>
                    </a:lnRef>
                    <a:fillRef idx="1">
                      <a:schemeClr val="lt1"/>
                    </a:fillRef>
                    <a:effectRef idx="0">
                      <a:schemeClr val="dk1"/>
                    </a:effectRef>
                    <a:fontRef idx="minor">
                      <a:schemeClr val="dk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/>
                    </a:p>
                  </p:txBody>
                </p:sp>
                <p:cxnSp>
                  <p:nvCxnSpPr>
                    <p:cNvPr id="57" name="Straight Connector 56"/>
                    <p:cNvCxnSpPr/>
                    <p:nvPr/>
                  </p:nvCxnSpPr>
                  <p:spPr>
                    <a:xfrm>
                      <a:off x="7315" y="373076"/>
                      <a:ext cx="131369" cy="128117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8" name="Straight Connector 57"/>
                    <p:cNvCxnSpPr/>
                    <p:nvPr/>
                  </p:nvCxnSpPr>
                  <p:spPr>
                    <a:xfrm flipH="1">
                      <a:off x="175565" y="797357"/>
                      <a:ext cx="36576" cy="286106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9" name="Straight Connector 58"/>
                    <p:cNvCxnSpPr/>
                    <p:nvPr/>
                  </p:nvCxnSpPr>
                  <p:spPr>
                    <a:xfrm>
                      <a:off x="365760" y="797357"/>
                      <a:ext cx="36576" cy="28575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54" name="Round Same Side Corner Rectangle 53"/>
                  <p:cNvSpPr/>
                  <p:nvPr/>
                </p:nvSpPr>
                <p:spPr>
                  <a:xfrm>
                    <a:off x="241402" y="416967"/>
                    <a:ext cx="365760" cy="455651"/>
                  </a:xfrm>
                  <a:prstGeom prst="round2SameRect">
                    <a:avLst/>
                  </a:prstGeom>
                  <a:ln/>
                </p:spPr>
                <p:style>
                  <a:lnRef idx="1">
                    <a:schemeClr val="accent1"/>
                  </a:lnRef>
                  <a:fillRef idx="2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9" name="Group 28"/>
                <p:cNvGrpSpPr/>
                <p:nvPr/>
              </p:nvGrpSpPr>
              <p:grpSpPr>
                <a:xfrm>
                  <a:off x="1733703" y="431596"/>
                  <a:ext cx="184151" cy="291465"/>
                  <a:chOff x="0" y="0"/>
                  <a:chExt cx="831877" cy="1221105"/>
                </a:xfrm>
              </p:grpSpPr>
              <p:grpSp>
                <p:nvGrpSpPr>
                  <p:cNvPr id="46" name="Group 45"/>
                  <p:cNvGrpSpPr/>
                  <p:nvPr/>
                </p:nvGrpSpPr>
                <p:grpSpPr>
                  <a:xfrm>
                    <a:off x="0" y="0"/>
                    <a:ext cx="831877" cy="1221105"/>
                    <a:chOff x="7315" y="0"/>
                    <a:chExt cx="575582" cy="1083463"/>
                  </a:xfrm>
                </p:grpSpPr>
                <p:cxnSp>
                  <p:nvCxnSpPr>
                    <p:cNvPr id="48" name="Straight Connector 47"/>
                    <p:cNvCxnSpPr/>
                    <p:nvPr/>
                  </p:nvCxnSpPr>
                  <p:spPr>
                    <a:xfrm flipH="1">
                      <a:off x="402336" y="373076"/>
                      <a:ext cx="180561" cy="127591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49" name="Smiley Face 48"/>
                    <p:cNvSpPr>
                      <a:spLocks/>
                    </p:cNvSpPr>
                    <p:nvPr/>
                  </p:nvSpPr>
                  <p:spPr>
                    <a:xfrm>
                      <a:off x="138989" y="0"/>
                      <a:ext cx="328295" cy="332105"/>
                    </a:xfrm>
                    <a:prstGeom prst="smileyFace">
                      <a:avLst/>
                    </a:prstGeom>
                    <a:ln w="6350"/>
                  </p:spPr>
                  <p:style>
                    <a:lnRef idx="2">
                      <a:schemeClr val="dk1"/>
                    </a:lnRef>
                    <a:fillRef idx="1">
                      <a:schemeClr val="lt1"/>
                    </a:fillRef>
                    <a:effectRef idx="0">
                      <a:schemeClr val="dk1"/>
                    </a:effectRef>
                    <a:fontRef idx="minor">
                      <a:schemeClr val="dk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/>
                    </a:p>
                  </p:txBody>
                </p:sp>
                <p:cxnSp>
                  <p:nvCxnSpPr>
                    <p:cNvPr id="50" name="Straight Connector 49"/>
                    <p:cNvCxnSpPr/>
                    <p:nvPr/>
                  </p:nvCxnSpPr>
                  <p:spPr>
                    <a:xfrm>
                      <a:off x="7315" y="373076"/>
                      <a:ext cx="131369" cy="128117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1" name="Straight Connector 50"/>
                    <p:cNvCxnSpPr/>
                    <p:nvPr/>
                  </p:nvCxnSpPr>
                  <p:spPr>
                    <a:xfrm flipH="1">
                      <a:off x="175565" y="797357"/>
                      <a:ext cx="36576" cy="286106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2" name="Straight Connector 51"/>
                    <p:cNvCxnSpPr/>
                    <p:nvPr/>
                  </p:nvCxnSpPr>
                  <p:spPr>
                    <a:xfrm>
                      <a:off x="365760" y="797357"/>
                      <a:ext cx="36576" cy="28575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47" name="Round Same Side Corner Rectangle 46"/>
                  <p:cNvSpPr/>
                  <p:nvPr/>
                </p:nvSpPr>
                <p:spPr>
                  <a:xfrm>
                    <a:off x="241402" y="416967"/>
                    <a:ext cx="365760" cy="455651"/>
                  </a:xfrm>
                  <a:prstGeom prst="round2SameRect">
                    <a:avLst/>
                  </a:prstGeom>
                  <a:ln/>
                </p:spPr>
                <p:style>
                  <a:lnRef idx="1">
                    <a:schemeClr val="accent1"/>
                  </a:lnRef>
                  <a:fillRef idx="2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0" name="Group 29"/>
                <p:cNvGrpSpPr/>
                <p:nvPr/>
              </p:nvGrpSpPr>
              <p:grpSpPr>
                <a:xfrm>
                  <a:off x="577901" y="1382572"/>
                  <a:ext cx="184151" cy="291465"/>
                  <a:chOff x="0" y="0"/>
                  <a:chExt cx="831877" cy="1221105"/>
                </a:xfrm>
              </p:grpSpPr>
              <p:grpSp>
                <p:nvGrpSpPr>
                  <p:cNvPr id="39" name="Group 38"/>
                  <p:cNvGrpSpPr/>
                  <p:nvPr/>
                </p:nvGrpSpPr>
                <p:grpSpPr>
                  <a:xfrm>
                    <a:off x="0" y="0"/>
                    <a:ext cx="831877" cy="1221105"/>
                    <a:chOff x="7315" y="0"/>
                    <a:chExt cx="575582" cy="1083463"/>
                  </a:xfrm>
                </p:grpSpPr>
                <p:cxnSp>
                  <p:nvCxnSpPr>
                    <p:cNvPr id="41" name="Straight Connector 40"/>
                    <p:cNvCxnSpPr/>
                    <p:nvPr/>
                  </p:nvCxnSpPr>
                  <p:spPr>
                    <a:xfrm flipH="1">
                      <a:off x="402336" y="373076"/>
                      <a:ext cx="180561" cy="127591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42" name="Smiley Face 41"/>
                    <p:cNvSpPr>
                      <a:spLocks/>
                    </p:cNvSpPr>
                    <p:nvPr/>
                  </p:nvSpPr>
                  <p:spPr>
                    <a:xfrm>
                      <a:off x="138989" y="0"/>
                      <a:ext cx="328295" cy="332105"/>
                    </a:xfrm>
                    <a:prstGeom prst="smileyFace">
                      <a:avLst/>
                    </a:prstGeom>
                    <a:ln w="6350"/>
                  </p:spPr>
                  <p:style>
                    <a:lnRef idx="2">
                      <a:schemeClr val="dk1"/>
                    </a:lnRef>
                    <a:fillRef idx="1">
                      <a:schemeClr val="lt1"/>
                    </a:fillRef>
                    <a:effectRef idx="0">
                      <a:schemeClr val="dk1"/>
                    </a:effectRef>
                    <a:fontRef idx="minor">
                      <a:schemeClr val="dk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/>
                    </a:p>
                  </p:txBody>
                </p:sp>
                <p:cxnSp>
                  <p:nvCxnSpPr>
                    <p:cNvPr id="43" name="Straight Connector 42"/>
                    <p:cNvCxnSpPr/>
                    <p:nvPr/>
                  </p:nvCxnSpPr>
                  <p:spPr>
                    <a:xfrm>
                      <a:off x="7315" y="373076"/>
                      <a:ext cx="131369" cy="128117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4" name="Straight Connector 43"/>
                    <p:cNvCxnSpPr/>
                    <p:nvPr/>
                  </p:nvCxnSpPr>
                  <p:spPr>
                    <a:xfrm flipH="1">
                      <a:off x="175565" y="797357"/>
                      <a:ext cx="36576" cy="286106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5" name="Straight Connector 44"/>
                    <p:cNvCxnSpPr/>
                    <p:nvPr/>
                  </p:nvCxnSpPr>
                  <p:spPr>
                    <a:xfrm>
                      <a:off x="365760" y="797357"/>
                      <a:ext cx="36576" cy="28575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40" name="Round Same Side Corner Rectangle 39"/>
                  <p:cNvSpPr/>
                  <p:nvPr/>
                </p:nvSpPr>
                <p:spPr>
                  <a:xfrm>
                    <a:off x="241402" y="416967"/>
                    <a:ext cx="365760" cy="455651"/>
                  </a:xfrm>
                  <a:prstGeom prst="round2SameRect">
                    <a:avLst/>
                  </a:prstGeom>
                  <a:ln/>
                </p:spPr>
                <p:style>
                  <a:lnRef idx="1">
                    <a:schemeClr val="accent1"/>
                  </a:lnRef>
                  <a:fillRef idx="2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1" name="Group 30"/>
                <p:cNvGrpSpPr/>
                <p:nvPr/>
              </p:nvGrpSpPr>
              <p:grpSpPr>
                <a:xfrm>
                  <a:off x="1799539" y="1397203"/>
                  <a:ext cx="184151" cy="291465"/>
                  <a:chOff x="0" y="0"/>
                  <a:chExt cx="831877" cy="1221105"/>
                </a:xfrm>
              </p:grpSpPr>
              <p:grpSp>
                <p:nvGrpSpPr>
                  <p:cNvPr id="32" name="Group 31"/>
                  <p:cNvGrpSpPr/>
                  <p:nvPr/>
                </p:nvGrpSpPr>
                <p:grpSpPr>
                  <a:xfrm>
                    <a:off x="0" y="0"/>
                    <a:ext cx="831877" cy="1221105"/>
                    <a:chOff x="7315" y="0"/>
                    <a:chExt cx="575582" cy="1083463"/>
                  </a:xfrm>
                </p:grpSpPr>
                <p:cxnSp>
                  <p:nvCxnSpPr>
                    <p:cNvPr id="34" name="Straight Connector 33"/>
                    <p:cNvCxnSpPr/>
                    <p:nvPr/>
                  </p:nvCxnSpPr>
                  <p:spPr>
                    <a:xfrm flipH="1">
                      <a:off x="402336" y="373076"/>
                      <a:ext cx="180561" cy="127591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35" name="Smiley Face 34"/>
                    <p:cNvSpPr>
                      <a:spLocks/>
                    </p:cNvSpPr>
                    <p:nvPr/>
                  </p:nvSpPr>
                  <p:spPr>
                    <a:xfrm>
                      <a:off x="138989" y="0"/>
                      <a:ext cx="328295" cy="332105"/>
                    </a:xfrm>
                    <a:prstGeom prst="smileyFace">
                      <a:avLst/>
                    </a:prstGeom>
                    <a:ln w="6350"/>
                  </p:spPr>
                  <p:style>
                    <a:lnRef idx="2">
                      <a:schemeClr val="dk1"/>
                    </a:lnRef>
                    <a:fillRef idx="1">
                      <a:schemeClr val="lt1"/>
                    </a:fillRef>
                    <a:effectRef idx="0">
                      <a:schemeClr val="dk1"/>
                    </a:effectRef>
                    <a:fontRef idx="minor">
                      <a:schemeClr val="dk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endParaRPr lang="en-US"/>
                    </a:p>
                  </p:txBody>
                </p:sp>
                <p:cxnSp>
                  <p:nvCxnSpPr>
                    <p:cNvPr id="36" name="Straight Connector 35"/>
                    <p:cNvCxnSpPr/>
                    <p:nvPr/>
                  </p:nvCxnSpPr>
                  <p:spPr>
                    <a:xfrm>
                      <a:off x="7315" y="373076"/>
                      <a:ext cx="131369" cy="128117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7" name="Straight Connector 36"/>
                    <p:cNvCxnSpPr/>
                    <p:nvPr/>
                  </p:nvCxnSpPr>
                  <p:spPr>
                    <a:xfrm flipH="1">
                      <a:off x="175565" y="797357"/>
                      <a:ext cx="36576" cy="286106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8" name="Straight Connector 37"/>
                    <p:cNvCxnSpPr/>
                    <p:nvPr/>
                  </p:nvCxnSpPr>
                  <p:spPr>
                    <a:xfrm>
                      <a:off x="365760" y="797357"/>
                      <a:ext cx="36576" cy="285750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33" name="Round Same Side Corner Rectangle 32"/>
                  <p:cNvSpPr/>
                  <p:nvPr/>
                </p:nvSpPr>
                <p:spPr>
                  <a:xfrm>
                    <a:off x="241402" y="416967"/>
                    <a:ext cx="365760" cy="455651"/>
                  </a:xfrm>
                  <a:prstGeom prst="round2SameRect">
                    <a:avLst/>
                  </a:prstGeom>
                  <a:ln/>
                </p:spPr>
                <p:style>
                  <a:lnRef idx="1">
                    <a:schemeClr val="accent1"/>
                  </a:lnRef>
                  <a:fillRef idx="2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5" name="Text Box 93224"/>
              <p:cNvSpPr txBox="1"/>
              <p:nvPr/>
            </p:nvSpPr>
            <p:spPr>
              <a:xfrm>
                <a:off x="1451725" y="173904"/>
                <a:ext cx="934142" cy="313119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non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sz="800" b="1">
                    <a:effectLst/>
                    <a:ea typeface="ＭＳ 明朝"/>
                    <a:cs typeface="Times New Roman"/>
                  </a:rPr>
                  <a:t>MANAGEMENT</a:t>
                </a:r>
                <a:endParaRPr lang="en-GB" sz="1100">
                  <a:effectLst/>
                  <a:ea typeface="ＭＳ 明朝"/>
                  <a:cs typeface="Times New Roman"/>
                </a:endParaRPr>
              </a:p>
            </p:txBody>
          </p:sp>
          <p:sp>
            <p:nvSpPr>
              <p:cNvPr id="16" name="Text Box 93225"/>
              <p:cNvSpPr txBox="1"/>
              <p:nvPr/>
            </p:nvSpPr>
            <p:spPr>
              <a:xfrm>
                <a:off x="52755" y="2456780"/>
                <a:ext cx="938880" cy="322633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non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sz="800" b="1">
                    <a:effectLst/>
                    <a:ea typeface="ＭＳ 明朝"/>
                    <a:cs typeface="Times New Roman"/>
                  </a:rPr>
                  <a:t>ENVIRONMENT</a:t>
                </a:r>
                <a:endParaRPr lang="en-GB" sz="1100">
                  <a:effectLst/>
                  <a:ea typeface="ＭＳ 明朝"/>
                  <a:cs typeface="Times New Roman"/>
                </a:endParaRPr>
              </a:p>
            </p:txBody>
          </p:sp>
          <p:sp>
            <p:nvSpPr>
              <p:cNvPr id="17" name="Text Box 93223"/>
              <p:cNvSpPr txBox="1"/>
              <p:nvPr/>
            </p:nvSpPr>
            <p:spPr>
              <a:xfrm>
                <a:off x="1420142" y="1869438"/>
                <a:ext cx="827632" cy="304613"/>
              </a:xfrm>
              <a:prstGeom prst="rect">
                <a:avLst/>
              </a:prstGeom>
              <a:noFill/>
              <a:ln w="6350">
                <a:noFill/>
              </a:ln>
              <a:effectLst/>
            </p:spPr>
            <p:style>
              <a:lnRef idx="0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ot="0" spcFirstLastPara="0" vert="horz" wrap="non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15000"/>
                  </a:lnSpc>
                  <a:spcAft>
                    <a:spcPts val="1000"/>
                  </a:spcAft>
                </a:pPr>
                <a:r>
                  <a:rPr lang="en-US" sz="800" b="1">
                    <a:effectLst/>
                    <a:ea typeface="ＭＳ 明朝"/>
                    <a:cs typeface="Times New Roman"/>
                  </a:rPr>
                  <a:t>OPERATIONS</a:t>
                </a:r>
                <a:endParaRPr lang="en-GB" sz="1100">
                  <a:effectLst/>
                  <a:ea typeface="ＭＳ 明朝"/>
                  <a:cs typeface="Times New Roman"/>
                </a:endParaRPr>
              </a:p>
            </p:txBody>
          </p:sp>
        </p:grpSp>
        <p:cxnSp>
          <p:nvCxnSpPr>
            <p:cNvPr id="8" name="Straight Arrow Connector 7"/>
            <p:cNvCxnSpPr/>
            <p:nvPr/>
          </p:nvCxnSpPr>
          <p:spPr>
            <a:xfrm>
              <a:off x="3962400" y="858465"/>
              <a:ext cx="6351" cy="35052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flipV="1">
              <a:off x="4229048" y="877515"/>
              <a:ext cx="0" cy="35052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V="1">
              <a:off x="3337570" y="364380"/>
              <a:ext cx="287020" cy="1651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H="1">
              <a:off x="3352800" y="572108"/>
              <a:ext cx="287020" cy="6985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3084347" y="1942548"/>
              <a:ext cx="513553" cy="1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H="1">
              <a:off x="3200401" y="2110904"/>
              <a:ext cx="390525" cy="0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67545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81796" y="1965368"/>
            <a:ext cx="2346217" cy="3825832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" b="1" dirty="0" smtClean="0"/>
              <a:t> </a:t>
            </a:r>
            <a:r>
              <a:rPr lang="en-US" sz="2000" b="1" dirty="0"/>
              <a:t>An institutional development policy framework for growth in the non- hydrocarbon sectors of Oman: A systems approach </a:t>
            </a:r>
            <a:endParaRPr lang="en-US" sz="2000" b="1" dirty="0" smtClean="0"/>
          </a:p>
          <a:p>
            <a:pPr marL="0" indent="0">
              <a:buNone/>
            </a:pPr>
            <a:r>
              <a:rPr lang="en-US" sz="2000" b="1" dirty="0" smtClean="0"/>
              <a:t>A Al </a:t>
            </a:r>
            <a:r>
              <a:rPr lang="en-US" sz="2000" b="1" dirty="0" err="1" smtClean="0"/>
              <a:t>Maimaini</a:t>
            </a:r>
            <a:endParaRPr lang="en-US" sz="2000" b="1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8854549"/>
              </p:ext>
            </p:extLst>
          </p:nvPr>
        </p:nvGraphicFramePr>
        <p:xfrm>
          <a:off x="723549" y="98212"/>
          <a:ext cx="4704639" cy="68547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17" name="Document" r:id="rId3" imgW="5562600" imgH="8102600" progId="Word.Document.12">
                  <p:embed/>
                </p:oleObj>
              </mc:Choice>
              <mc:Fallback>
                <p:oleObj name="Document" r:id="rId3" imgW="5562600" imgH="81026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23549" y="98212"/>
                        <a:ext cx="4704639" cy="68547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8812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Self </a:t>
            </a:r>
            <a:r>
              <a:rPr lang="en-US" sz="2800" dirty="0" err="1" smtClean="0"/>
              <a:t>Organisation</a:t>
            </a:r>
            <a:r>
              <a:rPr lang="en-US" sz="2800" dirty="0" smtClean="0"/>
              <a:t> and complexity management: application in an eco-community (2007-2011)</a:t>
            </a:r>
            <a:endParaRPr lang="en-US" sz="2800" dirty="0"/>
          </a:p>
        </p:txBody>
      </p:sp>
      <p:pic>
        <p:nvPicPr>
          <p:cNvPr id="5" name="Picture 9" descr="50B379DD34524F8B9FB5C386160B338F-0000360694-0003084453-01024L-95BE5EEA90594DBDAA20EA862B3BA26A.jpg"/>
          <p:cNvPicPr>
            <a:picLocks noGrp="1" noChangeAspect="1"/>
          </p:cNvPicPr>
          <p:nvPr>
            <p:ph idx="1"/>
          </p:nvPr>
        </p:nvPicPr>
        <p:blipFill>
          <a:blip r:embed="rId2"/>
          <a:srcRect t="4640" b="4640"/>
          <a:stretch>
            <a:fillRect/>
          </a:stretch>
        </p:blipFill>
        <p:spPr bwMode="auto">
          <a:xfrm>
            <a:off x="3907123" y="3394874"/>
            <a:ext cx="4320890" cy="2396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041562" y="2053542"/>
            <a:ext cx="66964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self-transformation process – The Village – </a:t>
            </a:r>
            <a:r>
              <a:rPr lang="en-US" dirty="0" err="1" smtClean="0"/>
              <a:t>Cloughjordan</a:t>
            </a:r>
            <a:r>
              <a:rPr lang="en-US" dirty="0" smtClean="0"/>
              <a:t> – Ireland</a:t>
            </a:r>
          </a:p>
          <a:p>
            <a:r>
              <a:rPr lang="en-US" dirty="0" smtClean="0"/>
              <a:t>(Espinosa &amp; Walker, 2013)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9888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3D059584-48E8-A846-8703-1396A3EFC8E4}" type="datetime1">
              <a:rPr lang="en-US" sz="1400"/>
              <a:pPr/>
              <a:t>11/11/15</a:t>
            </a:fld>
            <a:endParaRPr lang="en-GB" sz="1400"/>
          </a:p>
        </p:txBody>
      </p:sp>
      <p:sp>
        <p:nvSpPr>
          <p:cNvPr id="3174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dirty="0"/>
              <a:t>CSS </a:t>
            </a:r>
            <a:r>
              <a:rPr lang="en-US" sz="1400" dirty="0" err="1"/>
              <a:t>Metaphorum</a:t>
            </a:r>
            <a:r>
              <a:rPr lang="en-US" sz="1400" dirty="0"/>
              <a:t> VSM Workshop </a:t>
            </a:r>
          </a:p>
        </p:txBody>
      </p:sp>
      <p:sp>
        <p:nvSpPr>
          <p:cNvPr id="3174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GB" sz="1400"/>
              <a:t>Slide </a:t>
            </a:r>
            <a:fld id="{7FBFC2AC-C029-DF49-9E06-89BD71156A7B}" type="slidenum">
              <a:rPr lang="en-GB" sz="1400"/>
              <a:pPr/>
              <a:t>3</a:t>
            </a:fld>
            <a:endParaRPr lang="en-GB" sz="1400"/>
          </a:p>
        </p:txBody>
      </p:sp>
      <p:sp>
        <p:nvSpPr>
          <p:cNvPr id="31749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533400"/>
            <a:ext cx="7696200" cy="685800"/>
          </a:xfrm>
        </p:spPr>
        <p:txBody>
          <a:bodyPr/>
          <a:lstStyle/>
          <a:p>
            <a:pPr eaLnBrk="1" hangingPunct="1"/>
            <a:r>
              <a:rPr lang="en-GB">
                <a:latin typeface="Times" charset="0"/>
                <a:ea typeface="ＭＳ Ｐゴシック" charset="0"/>
                <a:cs typeface="ＭＳ Ｐゴシック" charset="0"/>
              </a:rPr>
              <a:t>British Steel &amp; VSM: 1950’s</a:t>
            </a:r>
          </a:p>
        </p:txBody>
      </p:sp>
      <p:sp>
        <p:nvSpPr>
          <p:cNvPr id="317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752600"/>
            <a:ext cx="5410200" cy="2895600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en-GB" sz="2400">
                <a:latin typeface="Times" charset="0"/>
                <a:ea typeface="ＭＳ Ｐゴシック" charset="0"/>
                <a:cs typeface="ＭＳ Ｐゴシック" charset="0"/>
              </a:rPr>
              <a:t>Developed the VSM during the 1950’s while he was a manager in the UK steel industry.</a:t>
            </a:r>
          </a:p>
          <a:p>
            <a:pPr eaLnBrk="1" hangingPunct="1"/>
            <a:r>
              <a:rPr lang="en-GB" sz="2400">
                <a:latin typeface="Times" charset="0"/>
                <a:ea typeface="ＭＳ Ｐゴシック" charset="0"/>
                <a:cs typeface="ＭＳ Ｐゴシック" charset="0"/>
              </a:rPr>
              <a:t>It was a response to his dissatisfaction with traditional approaches to management.</a:t>
            </a:r>
          </a:p>
          <a:p>
            <a:pPr eaLnBrk="1" hangingPunct="1"/>
            <a:r>
              <a:rPr lang="en-GB" sz="2400">
                <a:latin typeface="Times" charset="0"/>
                <a:ea typeface="ＭＳ Ｐゴシック" charset="0"/>
                <a:cs typeface="ＭＳ Ｐゴシック" charset="0"/>
              </a:rPr>
              <a:t>His theories resulted in significant increases in productivity.</a:t>
            </a:r>
            <a:r>
              <a:rPr lang="en-GB" sz="2800">
                <a:latin typeface="Times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pic>
        <p:nvPicPr>
          <p:cNvPr id="31751" name="Picture 4" descr="Stafford-posh.png                                              00207186Macintosh HD                   C01B8605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600200"/>
            <a:ext cx="217805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6" name="Text Box 6"/>
          <p:cNvSpPr txBox="1">
            <a:spLocks noChangeArrowheads="1"/>
          </p:cNvSpPr>
          <p:nvPr/>
        </p:nvSpPr>
        <p:spPr bwMode="auto">
          <a:xfrm>
            <a:off x="609600" y="5257800"/>
            <a:ext cx="815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1068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Date Placeholder 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E08FB1C6-CCED-9E47-8F19-8AF257D0D4C3}" type="datetime1">
              <a:rPr lang="en-US" smtClean="0">
                <a:latin typeface="Times" charset="0"/>
              </a:rPr>
              <a:pPr/>
              <a:t>11/11/15</a:t>
            </a:fld>
            <a:endParaRPr lang="en-GB" smtClean="0">
              <a:latin typeface="Times" charset="0"/>
            </a:endParaRPr>
          </a:p>
        </p:txBody>
      </p:sp>
      <p:sp>
        <p:nvSpPr>
          <p:cNvPr id="103427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Times" charset="0"/>
              </a:rPr>
              <a:t>VSM. Schumacher. 2013</a:t>
            </a:r>
            <a:endParaRPr lang="en-GB" smtClean="0">
              <a:latin typeface="Times" charset="0"/>
            </a:endParaRPr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r>
              <a:rPr lang="en-GB">
                <a:latin typeface="Times" charset="0"/>
              </a:rPr>
              <a:t>Slide </a:t>
            </a:r>
            <a:fld id="{BDF70EB9-AED8-4B41-8E6C-4B3F1D12BAB6}" type="slidenum">
              <a:rPr lang="en-GB">
                <a:latin typeface="Times" charset="0"/>
              </a:rPr>
              <a:pPr/>
              <a:t>30</a:t>
            </a:fld>
            <a:endParaRPr lang="en-GB">
              <a:latin typeface="Times" charset="0"/>
            </a:endParaRPr>
          </a:p>
        </p:txBody>
      </p:sp>
      <p:sp>
        <p:nvSpPr>
          <p:cNvPr id="103429" name="Rectangle 2"/>
          <p:cNvSpPr>
            <a:spLocks noChangeArrowheads="1"/>
          </p:cNvSpPr>
          <p:nvPr/>
        </p:nvSpPr>
        <p:spPr bwMode="auto">
          <a:xfrm>
            <a:off x="533400" y="457200"/>
            <a:ext cx="3733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eaLnBrk="1" hangingPunct="1"/>
            <a:r>
              <a:rPr lang="en-GB" sz="3200">
                <a:solidFill>
                  <a:schemeClr val="tx2"/>
                </a:solidFill>
              </a:rPr>
              <a:t>Doing the Diagnosis</a:t>
            </a:r>
          </a:p>
        </p:txBody>
      </p:sp>
      <p:sp>
        <p:nvSpPr>
          <p:cNvPr id="103430" name="Text Box 3"/>
          <p:cNvSpPr txBox="1">
            <a:spLocks noChangeArrowheads="1"/>
          </p:cNvSpPr>
          <p:nvPr/>
        </p:nvSpPr>
        <p:spPr bwMode="auto">
          <a:xfrm>
            <a:off x="762000" y="3482975"/>
            <a:ext cx="33528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/>
              <a:t>Weak, unfocussed System 3.   </a:t>
            </a:r>
            <a:r>
              <a:rPr lang="en-GB" sz="2000" b="1" i="1"/>
              <a:t>Needs re-design.</a:t>
            </a:r>
          </a:p>
        </p:txBody>
      </p:sp>
      <p:sp>
        <p:nvSpPr>
          <p:cNvPr id="103431" name="Text Box 4"/>
          <p:cNvSpPr txBox="1">
            <a:spLocks noChangeArrowheads="1"/>
          </p:cNvSpPr>
          <p:nvPr/>
        </p:nvSpPr>
        <p:spPr bwMode="auto">
          <a:xfrm>
            <a:off x="685800" y="2568575"/>
            <a:ext cx="3429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/>
              <a:t>Board involved in everything.   </a:t>
            </a:r>
            <a:r>
              <a:rPr lang="en-GB" sz="2000" b="1" i="1"/>
              <a:t>Needs to be focussed</a:t>
            </a:r>
          </a:p>
        </p:txBody>
      </p:sp>
      <p:pic>
        <p:nvPicPr>
          <p:cNvPr id="103432" name="Picture 5" descr="Village VSM.2009.tif                                           0043AAABMacintosh HD                   BFF446DE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53000" y="1219200"/>
            <a:ext cx="36703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33" name="Text Box 4"/>
          <p:cNvSpPr txBox="1">
            <a:spLocks noChangeArrowheads="1"/>
          </p:cNvSpPr>
          <p:nvPr/>
        </p:nvSpPr>
        <p:spPr bwMode="auto">
          <a:xfrm>
            <a:off x="685800" y="1806575"/>
            <a:ext cx="3810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dirty="0"/>
              <a:t>Far too many systems 1 (22)               </a:t>
            </a:r>
            <a:r>
              <a:rPr lang="en-GB" sz="2000" b="1" i="1" dirty="0"/>
              <a:t>Needs clear primary activities.</a:t>
            </a:r>
          </a:p>
        </p:txBody>
      </p:sp>
      <p:sp>
        <p:nvSpPr>
          <p:cNvPr id="103434" name="Text Box 4"/>
          <p:cNvSpPr txBox="1">
            <a:spLocks noChangeArrowheads="1"/>
          </p:cNvSpPr>
          <p:nvPr/>
        </p:nvSpPr>
        <p:spPr bwMode="auto">
          <a:xfrm>
            <a:off x="762000" y="4549775"/>
            <a:ext cx="2819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/>
              <a:t>Unfocussed System 4.  </a:t>
            </a:r>
            <a:r>
              <a:rPr lang="en-GB" sz="2000" b="1" i="1"/>
              <a:t>Needs re-design </a:t>
            </a:r>
          </a:p>
        </p:txBody>
      </p:sp>
    </p:spTree>
    <p:extLst>
      <p:ext uri="{BB962C8B-B14F-4D97-AF65-F5344CB8AC3E}">
        <p14:creationId xmlns:p14="http://schemas.microsoft.com/office/powerpoint/2010/main" val="704663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5 Grupo"/>
          <p:cNvGrpSpPr/>
          <p:nvPr/>
        </p:nvGrpSpPr>
        <p:grpSpPr>
          <a:xfrm>
            <a:off x="571472" y="2214554"/>
            <a:ext cx="3857652" cy="3929090"/>
            <a:chOff x="2728906" y="285728"/>
            <a:chExt cx="4257692" cy="4143404"/>
          </a:xfrm>
          <a:solidFill>
            <a:schemeClr val="bg1"/>
          </a:solidFill>
        </p:grpSpPr>
        <p:pic>
          <p:nvPicPr>
            <p:cNvPr id="2" name="1 Imagen"/>
            <p:cNvPicPr/>
            <p:nvPr/>
          </p:nvPicPr>
          <p:blipFill>
            <a:blip r:embed="rId2"/>
            <a:srcRect l="33922" t="39643" r="30388" b="17143"/>
            <a:stretch>
              <a:fillRect/>
            </a:stretch>
          </p:blipFill>
          <p:spPr bwMode="auto">
            <a:xfrm>
              <a:off x="2928926" y="285728"/>
              <a:ext cx="3643338" cy="414340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sp>
          <p:nvSpPr>
            <p:cNvPr id="3" name="2 Rectángulo"/>
            <p:cNvSpPr/>
            <p:nvPr/>
          </p:nvSpPr>
          <p:spPr>
            <a:xfrm>
              <a:off x="2728906" y="1785926"/>
              <a:ext cx="914400" cy="42862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4" name="3 Rectángulo"/>
            <p:cNvSpPr/>
            <p:nvPr/>
          </p:nvSpPr>
          <p:spPr>
            <a:xfrm>
              <a:off x="6072198" y="1428736"/>
              <a:ext cx="914400" cy="49529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5" name="4 Rectángulo"/>
            <p:cNvSpPr/>
            <p:nvPr/>
          </p:nvSpPr>
          <p:spPr>
            <a:xfrm>
              <a:off x="5929322" y="3143248"/>
              <a:ext cx="914400" cy="48101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</p:grpSp>
      <p:sp>
        <p:nvSpPr>
          <p:cNvPr id="25603" name="7 Marcador de texto"/>
          <p:cNvSpPr>
            <a:spLocks noGrp="1"/>
          </p:cNvSpPr>
          <p:nvPr>
            <p:ph type="body" idx="1"/>
          </p:nvPr>
        </p:nvSpPr>
        <p:spPr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r>
              <a:rPr lang="en-US">
                <a:latin typeface="Calibri" charset="0"/>
              </a:rPr>
              <a:t>The Visualization Loop</a:t>
            </a:r>
            <a:endParaRPr lang="es-ES">
              <a:latin typeface="Calibri" charset="0"/>
            </a:endParaRPr>
          </a:p>
        </p:txBody>
      </p:sp>
      <p:sp>
        <p:nvSpPr>
          <p:cNvPr id="25604" name="9 Marcador de texto"/>
          <p:cNvSpPr>
            <a:spLocks noGrp="1"/>
          </p:cNvSpPr>
          <p:nvPr>
            <p:ph type="body" sz="quarter" idx="3"/>
          </p:nvPr>
        </p:nvSpPr>
        <p:spPr>
          <a:solidFill>
            <a:schemeClr val="bg1"/>
          </a:solidFill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Stages</a:t>
            </a:r>
            <a:endParaRPr lang="es-ES">
              <a:latin typeface="Calibri" charset="0"/>
            </a:endParaRPr>
          </a:p>
        </p:txBody>
      </p:sp>
      <p:sp>
        <p:nvSpPr>
          <p:cNvPr id="25605" name="10 Marcador de contenido"/>
          <p:cNvSpPr>
            <a:spLocks noGrp="1"/>
          </p:cNvSpPr>
          <p:nvPr>
            <p:ph sz="quarter" idx="4"/>
          </p:nvPr>
        </p:nvSpPr>
        <p:spPr>
          <a:ln>
            <a:solidFill>
              <a:schemeClr val="tx1"/>
            </a:solidFill>
            <a:miter lim="800000"/>
            <a:headEnd/>
            <a:tailEnd/>
          </a:ln>
        </p:spPr>
        <p:txBody>
          <a:bodyPr>
            <a:normAutofit fontScale="85000" lnSpcReduction="20000"/>
          </a:bodyPr>
          <a:lstStyle/>
          <a:p>
            <a:pPr marL="457200" indent="-457200" eaLnBrk="1" hangingPunct="1">
              <a:buFont typeface="Arial" charset="0"/>
              <a:buAutoNum type="arabicPeriod"/>
            </a:pPr>
            <a:r>
              <a:rPr lang="en-US" sz="1800">
                <a:latin typeface="Calibri" charset="0"/>
              </a:rPr>
              <a:t>Workshops / Instruction: Presentation of the suggested language (VSM handbook and the FCC)</a:t>
            </a:r>
          </a:p>
          <a:p>
            <a:pPr marL="457200" indent="-457200" eaLnBrk="1" hangingPunct="1">
              <a:buFont typeface="Arial" charset="0"/>
              <a:buAutoNum type="arabicPeriod"/>
            </a:pPr>
            <a:r>
              <a:rPr lang="en-US" sz="1800">
                <a:latin typeface="Calibri" charset="0"/>
              </a:rPr>
              <a:t>Visualizing the organization: VSM Diagnostic Interview/Questionnaire</a:t>
            </a:r>
          </a:p>
          <a:p>
            <a:pPr marL="457200" indent="-457200" eaLnBrk="1" hangingPunct="1">
              <a:buFont typeface="Arial" charset="0"/>
              <a:buAutoNum type="arabicPeriod"/>
            </a:pPr>
            <a:r>
              <a:rPr lang="en-US" sz="1800">
                <a:latin typeface="Calibri" charset="0"/>
              </a:rPr>
              <a:t>Visualizing connectivity: Questionnaire, Follow-up connectivity chart (FCC, Annex 13)</a:t>
            </a:r>
          </a:p>
          <a:p>
            <a:pPr marL="457200" indent="-457200" eaLnBrk="1" hangingPunct="1">
              <a:buFont typeface="Arial" charset="0"/>
              <a:buAutoNum type="arabicPeriod"/>
            </a:pPr>
            <a:r>
              <a:rPr lang="en-US" sz="1800">
                <a:latin typeface="Calibri" charset="0"/>
              </a:rPr>
              <a:t>Recognizing the history: Collection of Narratives: interviews</a:t>
            </a:r>
          </a:p>
          <a:p>
            <a:pPr marL="457200" indent="-457200" eaLnBrk="1" hangingPunct="1">
              <a:buFont typeface="Arial" charset="0"/>
              <a:buAutoNum type="arabicPeriod"/>
            </a:pPr>
            <a:r>
              <a:rPr lang="en-US" sz="1800">
                <a:latin typeface="Calibri" charset="0"/>
              </a:rPr>
              <a:t>Visualizing the operations: Interviews – process analysis</a:t>
            </a:r>
          </a:p>
          <a:p>
            <a:pPr marL="457200" indent="-457200" eaLnBrk="1" hangingPunct="1">
              <a:buFont typeface="Arial" charset="0"/>
              <a:buAutoNum type="arabicPeriod"/>
            </a:pPr>
            <a:endParaRPr lang="en-US">
              <a:latin typeface="Calibri" charset="0"/>
            </a:endParaRPr>
          </a:p>
        </p:txBody>
      </p:sp>
      <p:sp>
        <p:nvSpPr>
          <p:cNvPr id="11" name="10 Elipse"/>
          <p:cNvSpPr/>
          <p:nvPr/>
        </p:nvSpPr>
        <p:spPr>
          <a:xfrm>
            <a:off x="3000375" y="4572000"/>
            <a:ext cx="500063" cy="628650"/>
          </a:xfrm>
          <a:prstGeom prst="ellipse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1</a:t>
            </a:r>
            <a:endParaRPr lang="es-E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11 Elipse"/>
          <p:cNvSpPr/>
          <p:nvPr/>
        </p:nvSpPr>
        <p:spPr>
          <a:xfrm>
            <a:off x="1500188" y="4500563"/>
            <a:ext cx="571500" cy="642937"/>
          </a:xfrm>
          <a:prstGeom prst="ellipse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5</a:t>
            </a:r>
            <a:endParaRPr lang="es-E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12 Elipse"/>
          <p:cNvSpPr/>
          <p:nvPr/>
        </p:nvSpPr>
        <p:spPr>
          <a:xfrm>
            <a:off x="2214563" y="2214563"/>
            <a:ext cx="500062" cy="628650"/>
          </a:xfrm>
          <a:prstGeom prst="ellipse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3</a:t>
            </a:r>
            <a:endParaRPr lang="es-E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" name="13 Elipse"/>
          <p:cNvSpPr/>
          <p:nvPr/>
        </p:nvSpPr>
        <p:spPr>
          <a:xfrm>
            <a:off x="3071813" y="3071813"/>
            <a:ext cx="571500" cy="628650"/>
          </a:xfrm>
          <a:prstGeom prst="ellipse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2</a:t>
            </a:r>
            <a:endParaRPr lang="es-E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" name="14 Elipse"/>
          <p:cNvSpPr/>
          <p:nvPr/>
        </p:nvSpPr>
        <p:spPr>
          <a:xfrm>
            <a:off x="1357313" y="3143250"/>
            <a:ext cx="500062" cy="628650"/>
          </a:xfrm>
          <a:prstGeom prst="ellipse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4</a:t>
            </a:r>
            <a:endParaRPr lang="es-E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357188" y="357188"/>
            <a:ext cx="8429625" cy="5929312"/>
          </a:xfrm>
          <a:prstGeom prst="rect">
            <a:avLst/>
          </a:prstGeom>
          <a:noFill/>
          <a:ln w="38100" cap="sq" cmpd="sng"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12" name="6 Título"/>
          <p:cNvSpPr>
            <a:spLocks noGrp="1"/>
          </p:cNvSpPr>
          <p:nvPr>
            <p:ph type="title"/>
          </p:nvPr>
        </p:nvSpPr>
        <p:spPr>
          <a:xfrm>
            <a:off x="357188" y="425801"/>
            <a:ext cx="8215313" cy="785812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2400" dirty="0">
                <a:latin typeface="Calibri" charset="0"/>
              </a:rPr>
              <a:t>Facilitating Self-Organization in non-hierarchical communities. </a:t>
            </a:r>
            <a:r>
              <a:rPr lang="en-US" sz="2400" b="1" dirty="0" smtClean="0">
                <a:latin typeface="Calibri" charset="0"/>
              </a:rPr>
              <a:t/>
            </a:r>
            <a:br>
              <a:rPr lang="en-US" sz="2400" b="1" dirty="0" smtClean="0">
                <a:latin typeface="Calibri" charset="0"/>
              </a:rPr>
            </a:br>
            <a:r>
              <a:rPr lang="en-US" sz="1800" b="1" dirty="0" smtClean="0">
                <a:latin typeface="Calibri" charset="0"/>
              </a:rPr>
              <a:t>The </a:t>
            </a:r>
            <a:r>
              <a:rPr lang="en-US" sz="1800" b="1" dirty="0">
                <a:latin typeface="Calibri" charset="0"/>
              </a:rPr>
              <a:t>Visualization – Planning Toolset (V-P</a:t>
            </a:r>
            <a:r>
              <a:rPr lang="en-US" sz="1800" b="1" dirty="0" smtClean="0">
                <a:latin typeface="Calibri" charset="0"/>
              </a:rPr>
              <a:t>)</a:t>
            </a:r>
            <a:br>
              <a:rPr lang="en-US" sz="1800" b="1" dirty="0" smtClean="0">
                <a:latin typeface="Calibri" charset="0"/>
              </a:rPr>
            </a:br>
            <a:r>
              <a:rPr lang="en-US" sz="1800" b="1" dirty="0" smtClean="0">
                <a:latin typeface="Calibri" charset="0"/>
              </a:rPr>
              <a:t> - P.P. Cardoso</a:t>
            </a:r>
            <a:endParaRPr lang="es-ES" sz="1800" b="1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493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 descr="Brandes Sociogr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25" y="795338"/>
            <a:ext cx="4524375" cy="377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 descr="Brandes Sociogr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2746375"/>
            <a:ext cx="43815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2" descr="C:\Documents and Settings\Administrator\My Documents\My Pictures\vsm_2t_90x18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38" y="1046163"/>
            <a:ext cx="2428875" cy="552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019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Redesigning a national broadband network (Colombia, 2011)</a:t>
            </a:r>
            <a:endParaRPr lang="es-CO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30724" name="Date Placeholder 3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BB87C3A1-AAA6-B148-AD60-B34A3744E81C}" type="datetime1">
              <a:rPr lang="en-US" sz="1400">
                <a:solidFill>
                  <a:schemeClr val="tx2"/>
                </a:solidFill>
              </a:rPr>
              <a:pPr eaLnBrk="1" hangingPunct="1"/>
              <a:t>11/11/15</a:t>
            </a:fld>
            <a:endParaRPr lang="es-CO" sz="1400">
              <a:solidFill>
                <a:schemeClr val="tx2"/>
              </a:solidFill>
            </a:endParaRPr>
          </a:p>
        </p:txBody>
      </p:sp>
      <p:sp>
        <p:nvSpPr>
          <p:cNvPr id="3072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chemeClr val="tx2"/>
                </a:solidFill>
              </a:rPr>
              <a:t>Reorganizacion RENATA</a:t>
            </a:r>
            <a:endParaRPr lang="es-CO" sz="1400">
              <a:solidFill>
                <a:schemeClr val="tx2"/>
              </a:solidFill>
            </a:endParaRPr>
          </a:p>
        </p:txBody>
      </p:sp>
      <p:sp>
        <p:nvSpPr>
          <p:cNvPr id="3072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98134397-239B-FC49-AF9B-ABAF1945DD7F}" type="slidenum">
              <a:rPr lang="es-CO" sz="1600">
                <a:solidFill>
                  <a:schemeClr val="tx2"/>
                </a:solidFill>
              </a:rPr>
              <a:pPr eaLnBrk="1" hangingPunct="1"/>
              <a:t>33</a:t>
            </a:fld>
            <a:endParaRPr lang="es-CO" sz="1400">
              <a:solidFill>
                <a:schemeClr val="tx2"/>
              </a:solidFill>
            </a:endParaRPr>
          </a:p>
        </p:txBody>
      </p:sp>
      <p:pic>
        <p:nvPicPr>
          <p:cNvPr id="3072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896" y="1890849"/>
            <a:ext cx="4099421" cy="4795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0080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0C7EA27A-ED1B-8E48-AE97-AB069DEB1954}" type="datetime1">
              <a:rPr lang="en-US" sz="1400">
                <a:solidFill>
                  <a:schemeClr val="tx2"/>
                </a:solidFill>
              </a:rPr>
              <a:pPr eaLnBrk="1" hangingPunct="1"/>
              <a:t>11/11/15</a:t>
            </a:fld>
            <a:endParaRPr lang="es-CO" sz="1400">
              <a:solidFill>
                <a:schemeClr val="tx2"/>
              </a:solidFill>
            </a:endParaRPr>
          </a:p>
        </p:txBody>
      </p:sp>
      <p:sp>
        <p:nvSpPr>
          <p:cNvPr id="3277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chemeClr val="tx2"/>
                </a:solidFill>
              </a:rPr>
              <a:t>Reorganizacion RENATA</a:t>
            </a:r>
            <a:endParaRPr lang="es-CO" sz="1400">
              <a:solidFill>
                <a:schemeClr val="tx2"/>
              </a:solidFill>
            </a:endParaRPr>
          </a:p>
        </p:txBody>
      </p:sp>
      <p:sp>
        <p:nvSpPr>
          <p:cNvPr id="3277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499DBA54-4578-054F-A8ED-2470E20F538F}" type="slidenum">
              <a:rPr lang="es-CO" sz="1600">
                <a:solidFill>
                  <a:schemeClr val="tx2"/>
                </a:solidFill>
              </a:rPr>
              <a:pPr eaLnBrk="1" hangingPunct="1"/>
              <a:t>34</a:t>
            </a:fld>
            <a:endParaRPr lang="es-CO" sz="1400">
              <a:solidFill>
                <a:schemeClr val="tx2"/>
              </a:solidFill>
            </a:endParaRPr>
          </a:p>
        </p:txBody>
      </p:sp>
      <p:sp>
        <p:nvSpPr>
          <p:cNvPr id="32773" name="Title 1"/>
          <p:cNvSpPr>
            <a:spLocks noGrp="1"/>
          </p:cNvSpPr>
          <p:nvPr>
            <p:ph type="title" idx="4294967295"/>
          </p:nvPr>
        </p:nvSpPr>
        <p:spPr>
          <a:xfrm>
            <a:off x="6822831" y="854653"/>
            <a:ext cx="1828800" cy="3477965"/>
          </a:xfrm>
        </p:spPr>
        <p:txBody>
          <a:bodyPr/>
          <a:lstStyle/>
          <a:p>
            <a:r>
              <a:rPr lang="es-CO" sz="2400" dirty="0" smtClean="0">
                <a:latin typeface="Arial" charset="0"/>
                <a:ea typeface="ＭＳ Ｐゴシック" charset="0"/>
                <a:cs typeface="ＭＳ Ｐゴシック" charset="0"/>
              </a:rPr>
              <a:t>TS – inspiration for vision agreement +</a:t>
            </a:r>
            <a:br>
              <a:rPr lang="es-CO" sz="2400" dirty="0" smtClean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s-CO" sz="2400" dirty="0" smtClean="0">
                <a:latin typeface="Arial" charset="0"/>
                <a:ea typeface="ＭＳ Ｐゴシック" charset="0"/>
                <a:cs typeface="ＭＳ Ｐゴシック" charset="0"/>
              </a:rPr>
              <a:t>VSM -</a:t>
            </a:r>
            <a:br>
              <a:rPr lang="es-CO" sz="2400" dirty="0" smtClean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s-CO" sz="2400" dirty="0" smtClean="0">
                <a:latin typeface="Arial" charset="0"/>
                <a:ea typeface="ＭＳ Ｐゴシック" charset="0"/>
                <a:cs typeface="ＭＳ Ｐゴシック" charset="0"/>
              </a:rPr>
              <a:t>Redesign criteria</a:t>
            </a:r>
            <a:endParaRPr lang="es-CO" sz="24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2774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723" y="331788"/>
            <a:ext cx="5064369" cy="652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833899" y="297941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9610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Beyond </a:t>
            </a:r>
            <a:r>
              <a:rPr lang="en-US" sz="2400" dirty="0"/>
              <a:t>Collaboration:</a:t>
            </a:r>
            <a:br>
              <a:rPr lang="en-US" sz="2400" dirty="0"/>
            </a:br>
            <a:r>
              <a:rPr lang="en-US" sz="2400" dirty="0"/>
              <a:t>Viability of Industrial </a:t>
            </a:r>
            <a:r>
              <a:rPr lang="en-US" sz="2400" dirty="0" smtClean="0"/>
              <a:t>Systems </a:t>
            </a:r>
            <a:br>
              <a:rPr lang="en-US" sz="2400" dirty="0" smtClean="0"/>
            </a:br>
            <a:r>
              <a:rPr lang="en-US" sz="2400" dirty="0" smtClean="0"/>
              <a:t>(Van Hoof, Espinosa, Walker, in progress)</a:t>
            </a:r>
            <a:endParaRPr lang="en-US" sz="24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60200" t="-15095" r="-60200" b="1"/>
          <a:stretch/>
        </p:blipFill>
        <p:spPr>
          <a:xfrm>
            <a:off x="1947863" y="2336086"/>
            <a:ext cx="5411787" cy="3455114"/>
          </a:xfrm>
        </p:spPr>
      </p:pic>
    </p:spTree>
    <p:extLst>
      <p:ext uri="{BB962C8B-B14F-4D97-AF65-F5344CB8AC3E}">
        <p14:creationId xmlns:p14="http://schemas.microsoft.com/office/powerpoint/2010/main" val="2589515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 Título"/>
          <p:cNvSpPr txBox="1">
            <a:spLocks/>
          </p:cNvSpPr>
          <p:nvPr/>
        </p:nvSpPr>
        <p:spPr bwMode="auto">
          <a:xfrm>
            <a:off x="395536" y="0"/>
            <a:ext cx="7596336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GB" altLang="en-US" sz="3200" dirty="0" smtClean="0">
                <a:latin typeface="Calibri" pitchFamily="34" charset="0"/>
              </a:rPr>
              <a:t>VSM diagnosis of SNG</a:t>
            </a:r>
          </a:p>
        </p:txBody>
      </p:sp>
      <p:grpSp>
        <p:nvGrpSpPr>
          <p:cNvPr id="17" name="Agrupar 16"/>
          <p:cNvGrpSpPr/>
          <p:nvPr/>
        </p:nvGrpSpPr>
        <p:grpSpPr>
          <a:xfrm>
            <a:off x="6553200" y="4572000"/>
            <a:ext cx="2231681" cy="2044615"/>
            <a:chOff x="7308304" y="836713"/>
            <a:chExt cx="2756422" cy="1558792"/>
          </a:xfrm>
        </p:grpSpPr>
        <p:sp>
          <p:nvSpPr>
            <p:cNvPr id="4" name="Text Box 3"/>
            <p:cNvSpPr txBox="1">
              <a:spLocks noChangeArrowheads="1"/>
            </p:cNvSpPr>
            <p:nvPr/>
          </p:nvSpPr>
          <p:spPr bwMode="auto">
            <a:xfrm>
              <a:off x="7611350" y="1034562"/>
              <a:ext cx="2453376" cy="13609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174625" indent="-174625">
                <a:defRPr>
                  <a:solidFill>
                    <a:schemeClr val="tx1"/>
                  </a:solidFill>
                  <a:latin typeface="Arial" charset="0"/>
                </a:defRPr>
              </a:lvl1pPr>
              <a:lvl2pPr>
                <a:defRPr>
                  <a:solidFill>
                    <a:schemeClr val="tx1"/>
                  </a:solidFill>
                  <a:latin typeface="Arial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</a:defRPr>
              </a:lvl3pPr>
              <a:lvl4pPr>
                <a:defRPr>
                  <a:solidFill>
                    <a:schemeClr val="tx1"/>
                  </a:solidFill>
                  <a:latin typeface="Arial" charset="0"/>
                </a:defRPr>
              </a:lvl4pPr>
              <a:lvl5pPr>
                <a:defRPr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indent="0"/>
              <a:r>
                <a:rPr lang="en-GB" sz="1000" b="1" dirty="0" smtClean="0"/>
                <a:t>Development of cleaner production </a:t>
              </a:r>
            </a:p>
            <a:p>
              <a:pPr marL="0" indent="0"/>
              <a:r>
                <a:rPr lang="en-GB" altLang="es-CO" sz="1000" dirty="0" smtClean="0"/>
                <a:t>   + critical points, CP alternatives</a:t>
              </a:r>
            </a:p>
            <a:p>
              <a:pPr marL="0" indent="0"/>
              <a:r>
                <a:rPr lang="en-GB" altLang="es-CO" sz="1000" b="1" dirty="0" smtClean="0"/>
                <a:t>Operational outcomes </a:t>
              </a:r>
            </a:p>
            <a:p>
              <a:pPr marL="0" indent="0"/>
              <a:r>
                <a:rPr lang="en-GB" altLang="es-CO" sz="1000" dirty="0" smtClean="0"/>
                <a:t>   + 75% implementation rate</a:t>
              </a:r>
            </a:p>
            <a:p>
              <a:pPr marL="0" indent="0"/>
              <a:r>
                <a:rPr lang="en-GB" altLang="es-CO" sz="1000" dirty="0" smtClean="0"/>
                <a:t>  + 13 collaborative action (recycling</a:t>
              </a:r>
            </a:p>
            <a:p>
              <a:pPr marL="0" indent="0"/>
              <a:endParaRPr lang="en-GB" altLang="es-CO" sz="1000" dirty="0" smtClean="0"/>
            </a:p>
            <a:p>
              <a:pPr>
                <a:buFont typeface="Arial"/>
                <a:buChar char="•"/>
              </a:pPr>
              <a:endParaRPr lang="en-GB" altLang="es-CO" sz="1000" dirty="0" smtClean="0"/>
            </a:p>
            <a:p>
              <a:pPr>
                <a:buFont typeface="Arial"/>
                <a:buChar char="•"/>
              </a:pPr>
              <a:endParaRPr lang="en-GB" altLang="es-CO" sz="1000" dirty="0" smtClean="0"/>
            </a:p>
          </p:txBody>
        </p:sp>
        <p:sp>
          <p:nvSpPr>
            <p:cNvPr id="5" name="Elipse 4"/>
            <p:cNvSpPr/>
            <p:nvPr/>
          </p:nvSpPr>
          <p:spPr>
            <a:xfrm>
              <a:off x="7308304" y="836713"/>
              <a:ext cx="2736304" cy="1351414"/>
            </a:xfrm>
            <a:prstGeom prst="ellipse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" name="CuadroTexto 8"/>
            <p:cNvSpPr txBox="1"/>
            <p:nvPr/>
          </p:nvSpPr>
          <p:spPr>
            <a:xfrm>
              <a:off x="8460431" y="836713"/>
              <a:ext cx="767164" cy="2815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 smtClean="0"/>
                <a:t>S1</a:t>
              </a:r>
              <a:endParaRPr lang="es-ES" dirty="0"/>
            </a:p>
          </p:txBody>
        </p:sp>
      </p:grpSp>
      <p:grpSp>
        <p:nvGrpSpPr>
          <p:cNvPr id="22" name="Agrupar 21"/>
          <p:cNvGrpSpPr/>
          <p:nvPr/>
        </p:nvGrpSpPr>
        <p:grpSpPr>
          <a:xfrm>
            <a:off x="6324600" y="1600200"/>
            <a:ext cx="2733963" cy="3013952"/>
            <a:chOff x="6684852" y="952128"/>
            <a:chExt cx="2479695" cy="2499563"/>
          </a:xfrm>
        </p:grpSpPr>
        <p:sp>
          <p:nvSpPr>
            <p:cNvPr id="14" name="Text Box 3"/>
            <p:cNvSpPr txBox="1">
              <a:spLocks noChangeArrowheads="1"/>
            </p:cNvSpPr>
            <p:nvPr/>
          </p:nvSpPr>
          <p:spPr bwMode="auto">
            <a:xfrm>
              <a:off x="6924823" y="1333128"/>
              <a:ext cx="2098029" cy="21185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174625" indent="-174625">
                <a:defRPr>
                  <a:solidFill>
                    <a:schemeClr val="tx1"/>
                  </a:solidFill>
                  <a:latin typeface="Arial" charset="0"/>
                </a:defRPr>
              </a:lvl1pPr>
              <a:lvl2pPr>
                <a:defRPr>
                  <a:solidFill>
                    <a:schemeClr val="tx1"/>
                  </a:solidFill>
                  <a:latin typeface="Arial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</a:defRPr>
              </a:lvl3pPr>
              <a:lvl4pPr>
                <a:defRPr>
                  <a:solidFill>
                    <a:schemeClr val="tx1"/>
                  </a:solidFill>
                  <a:latin typeface="Arial" charset="0"/>
                </a:defRPr>
              </a:lvl4pPr>
              <a:lvl5pPr>
                <a:defRPr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indent="0"/>
              <a:r>
                <a:rPr lang="en-GB" sz="1000" b="1" dirty="0" smtClean="0"/>
                <a:t>Training method in CP</a:t>
              </a:r>
            </a:p>
            <a:p>
              <a:pPr marL="0" indent="0"/>
              <a:r>
                <a:rPr lang="en-GB" sz="1000" dirty="0"/>
                <a:t> </a:t>
              </a:r>
              <a:r>
                <a:rPr lang="en-GB" sz="1000" dirty="0" smtClean="0"/>
                <a:t>  + 10 workshops,, learning by doing</a:t>
              </a:r>
            </a:p>
            <a:p>
              <a:pPr marL="0" indent="0"/>
              <a:r>
                <a:rPr lang="en-GB" sz="1000" dirty="0" smtClean="0"/>
                <a:t>  </a:t>
              </a:r>
              <a:r>
                <a:rPr lang="en-GB" sz="1000" dirty="0"/>
                <a:t> </a:t>
              </a:r>
              <a:r>
                <a:rPr lang="en-GB" sz="1000" dirty="0" smtClean="0"/>
                <a:t>+ Active interplay among participants</a:t>
              </a:r>
            </a:p>
            <a:p>
              <a:pPr marL="0" indent="0"/>
              <a:r>
                <a:rPr lang="en-GB" sz="1000" dirty="0"/>
                <a:t> </a:t>
              </a:r>
              <a:r>
                <a:rPr lang="en-GB" sz="1000" dirty="0" smtClean="0"/>
                <a:t> </a:t>
              </a:r>
              <a:r>
                <a:rPr lang="en-GB" sz="1000" dirty="0"/>
                <a:t> </a:t>
              </a:r>
              <a:r>
                <a:rPr lang="en-GB" sz="1000" dirty="0" smtClean="0"/>
                <a:t>+ Social rules</a:t>
              </a:r>
              <a:r>
                <a:rPr lang="en-GB" sz="1000" dirty="0"/>
                <a:t> </a:t>
              </a:r>
              <a:endParaRPr lang="en-US" altLang="es-CO" sz="1000" dirty="0" smtClean="0"/>
            </a:p>
            <a:p>
              <a:pPr marL="0" indent="0"/>
              <a:r>
                <a:rPr lang="en-US" altLang="es-CO" sz="1000" b="1" dirty="0" smtClean="0"/>
                <a:t>Invitation by anchor company</a:t>
              </a:r>
            </a:p>
            <a:p>
              <a:pPr marL="0" indent="0"/>
              <a:r>
                <a:rPr lang="en-US" altLang="es-CO" sz="1000" dirty="0"/>
                <a:t> </a:t>
              </a:r>
              <a:r>
                <a:rPr lang="en-US" altLang="es-CO" sz="1000" dirty="0" smtClean="0"/>
                <a:t>  + Previous commercial “rules</a:t>
              </a:r>
            </a:p>
            <a:p>
              <a:pPr marL="0" indent="0"/>
              <a:r>
                <a:rPr lang="en-US" altLang="es-CO" sz="1000" dirty="0"/>
                <a:t> </a:t>
              </a:r>
              <a:r>
                <a:rPr lang="en-US" altLang="es-CO" sz="1000" dirty="0" smtClean="0"/>
                <a:t>  + Voluntary invitation</a:t>
              </a:r>
            </a:p>
            <a:p>
              <a:pPr marL="0" indent="0"/>
              <a:r>
                <a:rPr lang="en-US" altLang="es-CO" sz="1000" dirty="0"/>
                <a:t> </a:t>
              </a:r>
              <a:r>
                <a:rPr lang="en-US" altLang="es-CO" sz="1000" dirty="0" smtClean="0"/>
                <a:t>  + Letter of agreement </a:t>
              </a:r>
            </a:p>
            <a:p>
              <a:pPr marL="0" lvl="1"/>
              <a:r>
                <a:rPr lang="en-US" altLang="es-CO" sz="1000" b="1" dirty="0" smtClean="0"/>
                <a:t>Presence of an independent expert</a:t>
              </a:r>
              <a:endParaRPr lang="en-US" altLang="es-CO" sz="1000" b="1" dirty="0"/>
            </a:p>
            <a:p>
              <a:pPr marL="0" indent="0"/>
              <a:r>
                <a:rPr lang="en-US" altLang="es-CO" sz="1000" dirty="0" smtClean="0"/>
                <a:t>   + References point</a:t>
              </a:r>
            </a:p>
            <a:p>
              <a:pPr marL="0" indent="0"/>
              <a:r>
                <a:rPr lang="en-US" altLang="es-CO" sz="1000" dirty="0"/>
                <a:t> </a:t>
              </a:r>
              <a:r>
                <a:rPr lang="en-US" altLang="es-CO" sz="1000" dirty="0" smtClean="0"/>
                <a:t>  + Solving conflicts </a:t>
              </a:r>
              <a:r>
                <a:rPr lang="es-ES" altLang="es-CO" sz="1000" dirty="0" smtClean="0"/>
                <a:t>–</a:t>
              </a:r>
              <a:r>
                <a:rPr lang="en-US" altLang="es-CO" sz="1000" dirty="0" smtClean="0"/>
                <a:t> facilitation</a:t>
              </a:r>
            </a:p>
            <a:p>
              <a:pPr marL="0" indent="0"/>
              <a:r>
                <a:rPr lang="en-US" altLang="es-CO" sz="1000" dirty="0"/>
                <a:t> </a:t>
              </a:r>
              <a:r>
                <a:rPr lang="en-US" altLang="es-CO" sz="1000" dirty="0" smtClean="0"/>
                <a:t>      interaction</a:t>
              </a:r>
              <a:endParaRPr lang="en-US" altLang="es-CO" sz="1000" dirty="0"/>
            </a:p>
            <a:p>
              <a:pPr marL="0" indent="0"/>
              <a:endParaRPr lang="en-US" altLang="es-CO" sz="1000" dirty="0" smtClean="0"/>
            </a:p>
            <a:p>
              <a:pPr>
                <a:buFont typeface="Arial"/>
                <a:buChar char="•"/>
              </a:pPr>
              <a:endParaRPr lang="en-US" altLang="es-CO" sz="1000" dirty="0"/>
            </a:p>
            <a:p>
              <a:pPr>
                <a:buFont typeface="Arial"/>
                <a:buChar char="•"/>
              </a:pPr>
              <a:endParaRPr lang="en-US" altLang="es-CO" sz="1000" dirty="0" smtClean="0"/>
            </a:p>
          </p:txBody>
        </p:sp>
        <p:grpSp>
          <p:nvGrpSpPr>
            <p:cNvPr id="18" name="Agrupar 17"/>
            <p:cNvGrpSpPr/>
            <p:nvPr/>
          </p:nvGrpSpPr>
          <p:grpSpPr>
            <a:xfrm>
              <a:off x="6684852" y="952128"/>
              <a:ext cx="2479695" cy="2448272"/>
              <a:chOff x="6433332" y="2536304"/>
              <a:chExt cx="2479695" cy="2448272"/>
            </a:xfrm>
          </p:grpSpPr>
          <p:sp>
            <p:nvSpPr>
              <p:cNvPr id="15" name="Elipse 14"/>
              <p:cNvSpPr/>
              <p:nvPr/>
            </p:nvSpPr>
            <p:spPr>
              <a:xfrm>
                <a:off x="6433332" y="2536304"/>
                <a:ext cx="2479695" cy="2448272"/>
              </a:xfrm>
              <a:prstGeom prst="ellipse">
                <a:avLst/>
              </a:prstGeom>
              <a:noFill/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sp>
            <p:nvSpPr>
              <p:cNvPr id="16" name="CuadroTexto 15"/>
              <p:cNvSpPr txBox="1"/>
              <p:nvPr/>
            </p:nvSpPr>
            <p:spPr>
              <a:xfrm>
                <a:off x="7473203" y="2536304"/>
                <a:ext cx="467007" cy="3062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dirty="0" smtClean="0"/>
                  <a:t>S2</a:t>
                </a:r>
                <a:endParaRPr lang="es-ES" dirty="0"/>
              </a:p>
            </p:txBody>
          </p:sp>
        </p:grpSp>
      </p:grpSp>
      <p:grpSp>
        <p:nvGrpSpPr>
          <p:cNvPr id="33" name="Agrupar 32"/>
          <p:cNvGrpSpPr/>
          <p:nvPr/>
        </p:nvGrpSpPr>
        <p:grpSpPr>
          <a:xfrm>
            <a:off x="-36512" y="1916832"/>
            <a:ext cx="3528392" cy="2520280"/>
            <a:chOff x="-36512" y="1916832"/>
            <a:chExt cx="3528392" cy="2520280"/>
          </a:xfrm>
        </p:grpSpPr>
        <p:sp>
          <p:nvSpPr>
            <p:cNvPr id="24" name="Text Box 3"/>
            <p:cNvSpPr txBox="1">
              <a:spLocks noChangeArrowheads="1"/>
            </p:cNvSpPr>
            <p:nvPr/>
          </p:nvSpPr>
          <p:spPr bwMode="auto">
            <a:xfrm>
              <a:off x="179512" y="2282096"/>
              <a:ext cx="3312368" cy="19389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174625" indent="-174625">
                <a:defRPr>
                  <a:solidFill>
                    <a:schemeClr val="tx1"/>
                  </a:solidFill>
                  <a:latin typeface="Arial" charset="0"/>
                </a:defRPr>
              </a:lvl1pPr>
              <a:lvl2pPr>
                <a:defRPr>
                  <a:solidFill>
                    <a:schemeClr val="tx1"/>
                  </a:solidFill>
                  <a:latin typeface="Arial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</a:defRPr>
              </a:lvl3pPr>
              <a:lvl4pPr>
                <a:defRPr>
                  <a:solidFill>
                    <a:schemeClr val="tx1"/>
                  </a:solidFill>
                  <a:latin typeface="Arial" charset="0"/>
                </a:defRPr>
              </a:lvl4pPr>
              <a:lvl5pPr>
                <a:defRPr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indent="0"/>
              <a:endParaRPr lang="en-GB" altLang="es-CO" sz="1000" dirty="0" smtClean="0"/>
            </a:p>
            <a:p>
              <a:pPr marL="0" indent="0"/>
              <a:r>
                <a:rPr lang="en-GB" altLang="es-CO" sz="1000" b="1" dirty="0" smtClean="0"/>
                <a:t>Learning by doing approach</a:t>
              </a:r>
            </a:p>
            <a:p>
              <a:pPr marL="0" indent="0"/>
              <a:r>
                <a:rPr lang="en-GB" altLang="es-CO" sz="1000" dirty="0"/>
                <a:t> </a:t>
              </a:r>
              <a:r>
                <a:rPr lang="en-GB" altLang="es-CO" sz="1000" dirty="0" smtClean="0"/>
                <a:t>  + Empowerment</a:t>
              </a:r>
            </a:p>
            <a:p>
              <a:pPr marL="0" indent="0"/>
              <a:r>
                <a:rPr lang="en-GB" altLang="es-CO" sz="1000" dirty="0"/>
                <a:t> </a:t>
              </a:r>
              <a:r>
                <a:rPr lang="en-GB" altLang="es-CO" sz="1000" dirty="0" smtClean="0"/>
                <a:t>  + Collaborative learning</a:t>
              </a:r>
            </a:p>
            <a:p>
              <a:pPr marL="0" indent="0"/>
              <a:r>
                <a:rPr lang="en-GB" altLang="es-CO" sz="1000" dirty="0"/>
                <a:t> </a:t>
              </a:r>
              <a:r>
                <a:rPr lang="en-GB" altLang="es-CO" sz="1000" dirty="0" smtClean="0"/>
                <a:t>  + Decision makers were involved in S1</a:t>
              </a:r>
            </a:p>
            <a:p>
              <a:pPr marL="0" indent="0"/>
              <a:r>
                <a:rPr lang="en-GB" altLang="es-CO" sz="1000" b="1" dirty="0" smtClean="0"/>
                <a:t>Common interest in cleaner Production</a:t>
              </a:r>
            </a:p>
            <a:p>
              <a:pPr marL="0" indent="0"/>
              <a:r>
                <a:rPr lang="en-GB" altLang="es-CO" sz="1000" dirty="0" smtClean="0"/>
                <a:t>   + Autonomous operations with a common interest</a:t>
              </a:r>
              <a:endParaRPr lang="en-GB" sz="1000" dirty="0" smtClean="0"/>
            </a:p>
            <a:p>
              <a:pPr marL="0" indent="0"/>
              <a:r>
                <a:rPr lang="en-GB" sz="1000" b="1" dirty="0" smtClean="0"/>
                <a:t>Collaboration </a:t>
              </a:r>
              <a:r>
                <a:rPr lang="en-GB" sz="1000" b="1" dirty="0"/>
                <a:t>on 2 levels </a:t>
              </a:r>
            </a:p>
            <a:p>
              <a:pPr marL="0" indent="0"/>
              <a:r>
                <a:rPr lang="en-GB" sz="1000" dirty="0"/>
                <a:t>   </a:t>
              </a:r>
              <a:r>
                <a:rPr lang="en-GB" sz="1000" dirty="0" smtClean="0"/>
                <a:t>+ </a:t>
              </a:r>
              <a:r>
                <a:rPr lang="en-GB" sz="1000" dirty="0"/>
                <a:t>Exchange of </a:t>
              </a:r>
              <a:r>
                <a:rPr lang="en-GB" sz="1000" dirty="0" smtClean="0"/>
                <a:t>information   </a:t>
              </a:r>
              <a:endParaRPr lang="en-GB" sz="1000" dirty="0"/>
            </a:p>
            <a:p>
              <a:pPr marL="0" indent="0"/>
              <a:r>
                <a:rPr lang="en-GB" altLang="es-CO" sz="1000" dirty="0"/>
                <a:t>   </a:t>
              </a:r>
              <a:r>
                <a:rPr lang="en-GB" altLang="es-CO" sz="1000" dirty="0" smtClean="0"/>
                <a:t>+ </a:t>
              </a:r>
              <a:r>
                <a:rPr lang="en-GB" altLang="es-CO" sz="1000" dirty="0"/>
                <a:t>Development of collaborative actions </a:t>
              </a:r>
            </a:p>
            <a:p>
              <a:pPr marL="0" indent="0"/>
              <a:r>
                <a:rPr lang="en-GB" altLang="es-CO" sz="1000" dirty="0"/>
                <a:t>    </a:t>
              </a:r>
            </a:p>
            <a:p>
              <a:pPr>
                <a:buFont typeface="Arial"/>
                <a:buChar char="•"/>
              </a:pPr>
              <a:endParaRPr lang="en-GB" altLang="es-CO" sz="1000" dirty="0" smtClean="0"/>
            </a:p>
          </p:txBody>
        </p:sp>
        <p:sp>
          <p:nvSpPr>
            <p:cNvPr id="25" name="Elipse 24"/>
            <p:cNvSpPr/>
            <p:nvPr/>
          </p:nvSpPr>
          <p:spPr>
            <a:xfrm>
              <a:off x="-36512" y="1916832"/>
              <a:ext cx="3240360" cy="2520280"/>
            </a:xfrm>
            <a:prstGeom prst="ellipse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6" name="CuadroTexto 25"/>
            <p:cNvSpPr txBox="1"/>
            <p:nvPr/>
          </p:nvSpPr>
          <p:spPr>
            <a:xfrm>
              <a:off x="1259632" y="1988840"/>
              <a:ext cx="4670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 smtClean="0"/>
                <a:t>S3</a:t>
              </a:r>
              <a:endParaRPr lang="es-ES" dirty="0"/>
            </a:p>
          </p:txBody>
        </p:sp>
      </p:grpSp>
      <p:grpSp>
        <p:nvGrpSpPr>
          <p:cNvPr id="34" name="Agrupar 33"/>
          <p:cNvGrpSpPr/>
          <p:nvPr/>
        </p:nvGrpSpPr>
        <p:grpSpPr>
          <a:xfrm>
            <a:off x="323528" y="4653136"/>
            <a:ext cx="3009800" cy="1800200"/>
            <a:chOff x="323528" y="4653136"/>
            <a:chExt cx="3009800" cy="1800200"/>
          </a:xfrm>
        </p:grpSpPr>
        <p:sp>
          <p:nvSpPr>
            <p:cNvPr id="27" name="Text Box 3"/>
            <p:cNvSpPr txBox="1">
              <a:spLocks noChangeArrowheads="1"/>
            </p:cNvSpPr>
            <p:nvPr/>
          </p:nvSpPr>
          <p:spPr bwMode="auto">
            <a:xfrm>
              <a:off x="381000" y="4953000"/>
              <a:ext cx="2952328" cy="14773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174625" indent="-174625">
                <a:defRPr>
                  <a:solidFill>
                    <a:schemeClr val="tx1"/>
                  </a:solidFill>
                  <a:latin typeface="Arial" charset="0"/>
                </a:defRPr>
              </a:lvl1pPr>
              <a:lvl2pPr>
                <a:defRPr>
                  <a:solidFill>
                    <a:schemeClr val="tx1"/>
                  </a:solidFill>
                  <a:latin typeface="Arial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</a:defRPr>
              </a:lvl3pPr>
              <a:lvl4pPr>
                <a:defRPr>
                  <a:solidFill>
                    <a:schemeClr val="tx1"/>
                  </a:solidFill>
                  <a:latin typeface="Arial" charset="0"/>
                </a:defRPr>
              </a:lvl4pPr>
              <a:lvl5pPr>
                <a:defRPr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indent="0"/>
              <a:endParaRPr lang="en-GB" altLang="es-CO" sz="1000" b="1" dirty="0" smtClean="0"/>
            </a:p>
            <a:p>
              <a:pPr marL="0" indent="0"/>
              <a:r>
                <a:rPr lang="en-GB" altLang="es-CO" sz="1000" b="1" dirty="0" smtClean="0"/>
                <a:t>Training tool</a:t>
              </a:r>
            </a:p>
            <a:p>
              <a:pPr marL="0" indent="0"/>
              <a:r>
                <a:rPr lang="en-GB" altLang="es-CO" sz="1000" dirty="0"/>
                <a:t> </a:t>
              </a:r>
              <a:r>
                <a:rPr lang="en-GB" altLang="es-CO" sz="1000" dirty="0" smtClean="0"/>
                <a:t> + Case analysis as part of training method</a:t>
              </a:r>
            </a:p>
            <a:p>
              <a:pPr marL="0" indent="0"/>
              <a:r>
                <a:rPr lang="en-GB" altLang="es-CO" sz="1000" dirty="0"/>
                <a:t> </a:t>
              </a:r>
              <a:r>
                <a:rPr lang="en-GB" altLang="es-CO" sz="1000" dirty="0" smtClean="0"/>
                <a:t> + Internet platform </a:t>
              </a:r>
            </a:p>
            <a:p>
              <a:pPr marL="0" indent="0"/>
              <a:r>
                <a:rPr lang="en-GB" altLang="es-CO" sz="1000" b="1" dirty="0" smtClean="0"/>
                <a:t>Participation of external expert</a:t>
              </a:r>
              <a:endParaRPr lang="en-GB" altLang="es-CO" sz="1000" b="1" dirty="0"/>
            </a:p>
            <a:p>
              <a:pPr marL="0" indent="0"/>
              <a:r>
                <a:rPr lang="en-GB" altLang="es-CO" sz="1000" b="1" dirty="0" smtClean="0"/>
                <a:t> </a:t>
              </a:r>
              <a:r>
                <a:rPr lang="en-GB" altLang="es-CO" sz="1000" dirty="0" smtClean="0"/>
                <a:t> + New information  about CP </a:t>
              </a:r>
            </a:p>
            <a:p>
              <a:pPr marL="0" indent="0"/>
              <a:r>
                <a:rPr lang="en-GB" altLang="es-CO" sz="1000" dirty="0"/>
                <a:t> </a:t>
              </a:r>
              <a:r>
                <a:rPr lang="en-GB" altLang="es-CO" sz="1000" dirty="0" smtClean="0"/>
                <a:t>  + Dissemination of best practices</a:t>
              </a:r>
            </a:p>
            <a:p>
              <a:pPr marL="0" indent="0"/>
              <a:endParaRPr lang="en-GB" sz="1000" dirty="0" smtClean="0"/>
            </a:p>
            <a:p>
              <a:pPr marL="0" indent="0"/>
              <a:endParaRPr lang="en-GB" altLang="es-CO" sz="1000" dirty="0" smtClean="0"/>
            </a:p>
          </p:txBody>
        </p:sp>
        <p:sp>
          <p:nvSpPr>
            <p:cNvPr id="28" name="Elipse 27"/>
            <p:cNvSpPr/>
            <p:nvPr/>
          </p:nvSpPr>
          <p:spPr>
            <a:xfrm>
              <a:off x="323528" y="4653136"/>
              <a:ext cx="2736304" cy="1800200"/>
            </a:xfrm>
            <a:prstGeom prst="ellipse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9" name="CuadroTexto 28"/>
            <p:cNvSpPr txBox="1"/>
            <p:nvPr/>
          </p:nvSpPr>
          <p:spPr>
            <a:xfrm>
              <a:off x="1475656" y="4653136"/>
              <a:ext cx="4670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 smtClean="0"/>
                <a:t>S4</a:t>
              </a:r>
              <a:endParaRPr lang="es-ES" dirty="0"/>
            </a:p>
          </p:txBody>
        </p:sp>
      </p:grpSp>
      <p:grpSp>
        <p:nvGrpSpPr>
          <p:cNvPr id="35" name="Agrupar 34"/>
          <p:cNvGrpSpPr/>
          <p:nvPr/>
        </p:nvGrpSpPr>
        <p:grpSpPr>
          <a:xfrm>
            <a:off x="2843808" y="1052736"/>
            <a:ext cx="3672408" cy="2232248"/>
            <a:chOff x="2843808" y="1052736"/>
            <a:chExt cx="3672408" cy="2232248"/>
          </a:xfrm>
        </p:grpSpPr>
        <p:sp>
          <p:nvSpPr>
            <p:cNvPr id="30" name="Text Box 3"/>
            <p:cNvSpPr txBox="1">
              <a:spLocks noChangeArrowheads="1"/>
            </p:cNvSpPr>
            <p:nvPr/>
          </p:nvSpPr>
          <p:spPr bwMode="auto">
            <a:xfrm>
              <a:off x="3275856" y="1192103"/>
              <a:ext cx="3096344" cy="20928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174625" indent="-174625">
                <a:defRPr>
                  <a:solidFill>
                    <a:schemeClr val="tx1"/>
                  </a:solidFill>
                  <a:latin typeface="Arial" charset="0"/>
                </a:defRPr>
              </a:lvl1pPr>
              <a:lvl2pPr>
                <a:defRPr>
                  <a:solidFill>
                    <a:schemeClr val="tx1"/>
                  </a:solidFill>
                  <a:latin typeface="Arial" charset="0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</a:defRPr>
              </a:lvl3pPr>
              <a:lvl4pPr>
                <a:defRPr>
                  <a:solidFill>
                    <a:schemeClr val="tx1"/>
                  </a:solidFill>
                  <a:latin typeface="Arial" charset="0"/>
                </a:defRPr>
              </a:lvl4pPr>
              <a:lvl5pPr>
                <a:defRPr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indent="0"/>
              <a:endParaRPr lang="en-GB" altLang="es-CO" sz="1000" dirty="0" smtClean="0"/>
            </a:p>
            <a:p>
              <a:pPr marL="0" indent="0"/>
              <a:r>
                <a:rPr lang="en-GB" altLang="es-CO" sz="1000" b="1" dirty="0" smtClean="0"/>
                <a:t>Cleaner Production ethos</a:t>
              </a:r>
              <a:endParaRPr lang="en-GB" altLang="es-CO" sz="1000" b="1" dirty="0"/>
            </a:p>
            <a:p>
              <a:pPr marL="0" indent="0"/>
              <a:r>
                <a:rPr lang="en-GB" altLang="es-CO" sz="1000" b="1" dirty="0" smtClean="0"/>
                <a:t>   </a:t>
              </a:r>
              <a:r>
                <a:rPr lang="en-GB" altLang="es-CO" sz="1000" dirty="0" smtClean="0"/>
                <a:t>+ Public, combined with private interest</a:t>
              </a:r>
            </a:p>
            <a:p>
              <a:pPr marL="0" indent="0"/>
              <a:r>
                <a:rPr lang="en-GB" altLang="es-CO" sz="1000" dirty="0"/>
                <a:t> </a:t>
              </a:r>
              <a:r>
                <a:rPr lang="en-GB" altLang="es-CO" sz="1000" dirty="0" smtClean="0"/>
                <a:t>  + Leadership anchor company</a:t>
              </a:r>
            </a:p>
            <a:p>
              <a:pPr marL="0" indent="0"/>
              <a:r>
                <a:rPr lang="en-GB" altLang="es-CO" sz="1000" dirty="0"/>
                <a:t> </a:t>
              </a:r>
              <a:r>
                <a:rPr lang="en-GB" altLang="es-CO" sz="1000" dirty="0" smtClean="0"/>
                <a:t>  + After 5/10  workshop identity started to rise.</a:t>
              </a:r>
            </a:p>
            <a:p>
              <a:pPr marL="0" indent="0"/>
              <a:r>
                <a:rPr lang="en-GB" altLang="es-CO" sz="1000" b="1" dirty="0" smtClean="0"/>
                <a:t>MSSP values</a:t>
              </a:r>
            </a:p>
            <a:p>
              <a:pPr marL="0" indent="0"/>
              <a:r>
                <a:rPr lang="en-GB" altLang="es-CO" sz="1000" b="1" dirty="0"/>
                <a:t> </a:t>
              </a:r>
              <a:r>
                <a:rPr lang="en-GB" altLang="es-CO" sz="1000" b="1" dirty="0" smtClean="0"/>
                <a:t>  </a:t>
              </a:r>
              <a:r>
                <a:rPr lang="en-GB" altLang="es-CO" sz="1000" dirty="0" smtClean="0"/>
                <a:t>+ Voluntary participation</a:t>
              </a:r>
            </a:p>
            <a:p>
              <a:pPr marL="0" indent="0"/>
              <a:r>
                <a:rPr lang="en-GB" altLang="es-CO" sz="1000" dirty="0"/>
                <a:t> </a:t>
              </a:r>
              <a:r>
                <a:rPr lang="en-GB" altLang="es-CO" sz="1000" dirty="0" smtClean="0"/>
                <a:t>  + Network collaboration for a better environment</a:t>
              </a:r>
            </a:p>
            <a:p>
              <a:pPr marL="0" indent="0"/>
              <a:r>
                <a:rPr lang="en-GB" altLang="es-CO" sz="1000" dirty="0"/>
                <a:t> </a:t>
              </a:r>
              <a:r>
                <a:rPr lang="en-GB" altLang="es-CO" sz="1000" dirty="0" smtClean="0"/>
                <a:t>  + Appropriate improvements</a:t>
              </a:r>
            </a:p>
            <a:p>
              <a:pPr marL="0" indent="0"/>
              <a:r>
                <a:rPr lang="en-GB" altLang="es-CO" sz="1000" dirty="0"/>
                <a:t> </a:t>
              </a:r>
              <a:r>
                <a:rPr lang="en-GB" altLang="es-CO" sz="1000" dirty="0" smtClean="0"/>
                <a:t>  + Transparent communication of tangle benefits</a:t>
              </a:r>
            </a:p>
            <a:p>
              <a:pPr marL="282575" lvl="1"/>
              <a:r>
                <a:rPr lang="en-GB" altLang="es-CO" sz="1000" dirty="0"/>
                <a:t> </a:t>
              </a:r>
              <a:r>
                <a:rPr lang="en-GB" altLang="es-CO" sz="1000" dirty="0" smtClean="0"/>
                <a:t>  </a:t>
              </a:r>
            </a:p>
            <a:p>
              <a:pPr marL="0" indent="0"/>
              <a:endParaRPr lang="en-GB" sz="1000" dirty="0" smtClean="0"/>
            </a:p>
            <a:p>
              <a:pPr marL="0" indent="0"/>
              <a:endParaRPr lang="en-GB" altLang="es-CO" sz="1000" dirty="0" smtClean="0"/>
            </a:p>
          </p:txBody>
        </p:sp>
        <p:sp>
          <p:nvSpPr>
            <p:cNvPr id="31" name="Elipse 30"/>
            <p:cNvSpPr/>
            <p:nvPr/>
          </p:nvSpPr>
          <p:spPr>
            <a:xfrm>
              <a:off x="2843808" y="1124744"/>
              <a:ext cx="3672408" cy="2016224"/>
            </a:xfrm>
            <a:prstGeom prst="ellipse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32" name="CuadroTexto 31"/>
            <p:cNvSpPr txBox="1"/>
            <p:nvPr/>
          </p:nvSpPr>
          <p:spPr>
            <a:xfrm>
              <a:off x="4427984" y="1052736"/>
              <a:ext cx="4670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 smtClean="0"/>
                <a:t>S5</a:t>
              </a:r>
              <a:endParaRPr lang="es-ES" dirty="0"/>
            </a:p>
          </p:txBody>
        </p:sp>
      </p:grpSp>
      <p:pic>
        <p:nvPicPr>
          <p:cNvPr id="36" name="Picture 35" descr="MSSN - 6S1.png"/>
          <p:cNvPicPr>
            <a:picLocks noChangeAspect="1"/>
          </p:cNvPicPr>
          <p:nvPr/>
        </p:nvPicPr>
        <p:blipFill>
          <a:blip r:embed="rId2"/>
          <a:srcRect l="12000" t="14131" r="18000"/>
          <a:stretch>
            <a:fillRect/>
          </a:stretch>
        </p:blipFill>
        <p:spPr>
          <a:xfrm>
            <a:off x="3276600" y="3326871"/>
            <a:ext cx="3048000" cy="2910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660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dirty="0" smtClean="0"/>
              <a:t>Self governance in SESs</a:t>
            </a:r>
            <a:br>
              <a:rPr lang="en-GB" sz="2800" dirty="0" smtClean="0"/>
            </a:br>
            <a:r>
              <a:rPr lang="en-GB" sz="2000" dirty="0" smtClean="0"/>
              <a:t>(Espinosa &amp; Guzman, 2015)</a:t>
            </a:r>
            <a:endParaRPr lang="es-CO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s-CO" dirty="0" smtClean="0"/>
              <a:t>VSM- as a metalanguage to reflect on key issues of sustainability, resilience and symbiosis within the organisational networks and systems constituting the SESs through recurrent interactions</a:t>
            </a:r>
          </a:p>
          <a:p>
            <a:r>
              <a:rPr lang="en-GB" dirty="0" smtClean="0"/>
              <a:t>Based on the literature review, we suggest a few analytical tools to compare resilience capabilities in two complex socio-ecological systems. </a:t>
            </a:r>
          </a:p>
          <a:p>
            <a:pPr lvl="1"/>
            <a:r>
              <a:rPr lang="en-GB" dirty="0" smtClean="0"/>
              <a:t>Recursive mapping to identify the SESs and embedded organisational networks</a:t>
            </a:r>
          </a:p>
          <a:p>
            <a:pPr lvl="1"/>
            <a:r>
              <a:rPr lang="en-GB" dirty="0" smtClean="0"/>
              <a:t>A Framework to assess sustainable self-governance</a:t>
            </a:r>
          </a:p>
          <a:p>
            <a:pPr lvl="1"/>
            <a:r>
              <a:rPr lang="en-GB" dirty="0" smtClean="0"/>
              <a:t>A tool to observe the dynamic relationships between core actors in the SSE</a:t>
            </a:r>
          </a:p>
          <a:p>
            <a:r>
              <a:rPr lang="en-GB" dirty="0" smtClean="0"/>
              <a:t>Using an exploratory research approach, we suggest the design of  a research agenda to continue this research initiative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854513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76501" y="142442"/>
            <a:ext cx="6773392" cy="1603868"/>
          </a:xfrm>
        </p:spPr>
        <p:txBody>
          <a:bodyPr>
            <a:noAutofit/>
          </a:bodyPr>
          <a:lstStyle/>
          <a:p>
            <a:pPr algn="r"/>
            <a:r>
              <a:rPr lang="es-CO" sz="2400" b="1" dirty="0" smtClean="0"/>
              <a:t>Guzman, 2014</a:t>
            </a:r>
            <a:br>
              <a:rPr lang="es-CO" sz="2400" b="1" dirty="0" smtClean="0"/>
            </a:br>
            <a:r>
              <a:rPr lang="es-CO" sz="2400" b="1" dirty="0" smtClean="0"/>
              <a:t>Self organisation in SES for climate change management</a:t>
            </a:r>
            <a:endParaRPr lang="es-CO" sz="2400" b="1" dirty="0"/>
          </a:p>
        </p:txBody>
      </p:sp>
      <p:pic>
        <p:nvPicPr>
          <p:cNvPr id="1028" name="Imagen 3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96126" y="2210047"/>
            <a:ext cx="2749449" cy="1827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Imagen 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68597" y="4544246"/>
            <a:ext cx="2981295" cy="1979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7074" y="2210047"/>
            <a:ext cx="2995659" cy="199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Imagen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61223" y="4473943"/>
            <a:ext cx="3086926" cy="2050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3624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7582"/>
            <a:ext cx="7848600" cy="75311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6200000">
            <a:off x="4938383" y="2844225"/>
            <a:ext cx="685800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 smtClean="0"/>
              <a:t>Primary roads: SIG-OT</a:t>
            </a:r>
            <a:br>
              <a:rPr lang="es-CO" sz="2000" b="1" dirty="0" smtClean="0"/>
            </a:br>
            <a:endParaRPr lang="es-CO" b="1" dirty="0" smtClean="0"/>
          </a:p>
          <a:p>
            <a:endParaRPr lang="es-CO" sz="1600" dirty="0" smtClean="0"/>
          </a:p>
          <a:p>
            <a:r>
              <a:rPr lang="es-CO" sz="1600" dirty="0" smtClean="0"/>
              <a:t>Source: Ministry of Transportation, 2007</a:t>
            </a:r>
          </a:p>
        </p:txBody>
      </p:sp>
      <p:sp>
        <p:nvSpPr>
          <p:cNvPr id="14" name="Donut 13"/>
          <p:cNvSpPr/>
          <p:nvPr/>
        </p:nvSpPr>
        <p:spPr>
          <a:xfrm rot="1927839">
            <a:off x="1551343" y="1715984"/>
            <a:ext cx="2873976" cy="4827350"/>
          </a:xfrm>
          <a:prstGeom prst="donut">
            <a:avLst>
              <a:gd name="adj" fmla="val 407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tx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1270119" y="6572410"/>
            <a:ext cx="240293" cy="28558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6" name="Oval 15"/>
          <p:cNvSpPr/>
          <p:nvPr/>
        </p:nvSpPr>
        <p:spPr>
          <a:xfrm>
            <a:off x="5248651" y="3058773"/>
            <a:ext cx="240293" cy="28558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7" name="Oval 16"/>
          <p:cNvSpPr/>
          <p:nvPr/>
        </p:nvSpPr>
        <p:spPr>
          <a:xfrm>
            <a:off x="2332199" y="1035814"/>
            <a:ext cx="240293" cy="28558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8" name="Oval 17"/>
          <p:cNvSpPr/>
          <p:nvPr/>
        </p:nvSpPr>
        <p:spPr>
          <a:xfrm>
            <a:off x="2572492" y="750225"/>
            <a:ext cx="240293" cy="28558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Oval 18"/>
          <p:cNvSpPr/>
          <p:nvPr/>
        </p:nvSpPr>
        <p:spPr>
          <a:xfrm>
            <a:off x="2812785" y="607430"/>
            <a:ext cx="240293" cy="28558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Oval 19"/>
          <p:cNvSpPr/>
          <p:nvPr/>
        </p:nvSpPr>
        <p:spPr>
          <a:xfrm>
            <a:off x="2452345" y="1724105"/>
            <a:ext cx="240293" cy="28558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Oval 20"/>
          <p:cNvSpPr/>
          <p:nvPr/>
        </p:nvSpPr>
        <p:spPr>
          <a:xfrm>
            <a:off x="2572492" y="1866900"/>
            <a:ext cx="240293" cy="28558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8651" y="381925"/>
            <a:ext cx="1562100" cy="736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10412" y="-337582"/>
            <a:ext cx="62721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800000"/>
                </a:solidFill>
              </a:rPr>
              <a:t>Complexity management and entrepreneurial action: </a:t>
            </a:r>
            <a:endParaRPr lang="en-US" b="1" dirty="0" smtClean="0">
              <a:solidFill>
                <a:srgbClr val="800000"/>
              </a:solidFill>
            </a:endParaRPr>
          </a:p>
          <a:p>
            <a:pPr algn="ctr"/>
            <a:r>
              <a:rPr lang="es-CO" b="1" dirty="0" smtClean="0">
                <a:solidFill>
                  <a:srgbClr val="800000"/>
                </a:solidFill>
              </a:rPr>
              <a:t>Outsourcing </a:t>
            </a:r>
            <a:r>
              <a:rPr lang="es-CO" b="1" dirty="0">
                <a:solidFill>
                  <a:srgbClr val="800000"/>
                </a:solidFill>
              </a:rPr>
              <a:t>of distribution in complex </a:t>
            </a:r>
            <a:r>
              <a:rPr lang="en-US" b="1" dirty="0">
                <a:solidFill>
                  <a:srgbClr val="800000"/>
                </a:solidFill>
              </a:rPr>
              <a:t>environments</a:t>
            </a:r>
            <a:r>
              <a:rPr lang="es-CO" b="1" dirty="0">
                <a:solidFill>
                  <a:srgbClr val="800000"/>
                </a:solidFill>
              </a:rPr>
              <a:t>: </a:t>
            </a:r>
            <a:endParaRPr lang="es-CO" b="1" dirty="0" smtClean="0">
              <a:solidFill>
                <a:srgbClr val="800000"/>
              </a:solidFill>
            </a:endParaRPr>
          </a:p>
          <a:p>
            <a:pPr algn="ctr"/>
            <a:r>
              <a:rPr lang="es-CO" b="1" dirty="0" smtClean="0">
                <a:solidFill>
                  <a:srgbClr val="800000"/>
                </a:solidFill>
              </a:rPr>
              <a:t>								A </a:t>
            </a:r>
            <a:r>
              <a:rPr lang="es-CO" b="1" dirty="0">
                <a:solidFill>
                  <a:srgbClr val="800000"/>
                </a:solidFill>
              </a:rPr>
              <a:t>case in Colombia</a:t>
            </a:r>
            <a:r>
              <a:rPr lang="es-CO" dirty="0"/>
              <a:t/>
            </a:r>
            <a:br>
              <a:rPr lang="es-CO" dirty="0"/>
            </a:br>
            <a:r>
              <a:rPr lang="es-CO" dirty="0" smtClean="0">
                <a:solidFill>
                  <a:srgbClr val="800000"/>
                </a:solidFill>
              </a:rPr>
              <a:t>.. C. Velez</a:t>
            </a:r>
            <a:endParaRPr lang="en-US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103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96676272-AA8A-4743-A1C0-80E0120F9791}" type="datetime1">
              <a:rPr lang="en-US" sz="1400"/>
              <a:pPr/>
              <a:t>11/11/15</a:t>
            </a:fld>
            <a:endParaRPr lang="en-GB" sz="1400"/>
          </a:p>
        </p:txBody>
      </p:sp>
      <p:sp>
        <p:nvSpPr>
          <p:cNvPr id="3277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dirty="0"/>
              <a:t>CSS </a:t>
            </a:r>
            <a:r>
              <a:rPr lang="en-US" sz="1400" dirty="0" err="1"/>
              <a:t>Metaphorum</a:t>
            </a:r>
            <a:r>
              <a:rPr lang="en-US" sz="1400" dirty="0"/>
              <a:t> VSM Workshop </a:t>
            </a:r>
          </a:p>
        </p:txBody>
      </p:sp>
      <p:sp>
        <p:nvSpPr>
          <p:cNvPr id="3277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GB" sz="1400"/>
              <a:t>Slide </a:t>
            </a:r>
            <a:fld id="{2B65EEC1-830B-614E-B17B-004D8D2C97B7}" type="slidenum">
              <a:rPr lang="en-GB" sz="1400"/>
              <a:pPr/>
              <a:t>4</a:t>
            </a:fld>
            <a:endParaRPr lang="en-GB" sz="1400"/>
          </a:p>
        </p:txBody>
      </p:sp>
      <p:sp>
        <p:nvSpPr>
          <p:cNvPr id="32773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81000"/>
            <a:ext cx="7772400" cy="685800"/>
          </a:xfrm>
        </p:spPr>
        <p:txBody>
          <a:bodyPr/>
          <a:lstStyle/>
          <a:p>
            <a:pPr eaLnBrk="1" hangingPunct="1"/>
            <a:r>
              <a:rPr lang="en-GB">
                <a:latin typeface="Times" charset="0"/>
                <a:ea typeface="ＭＳ Ｐゴシック" charset="0"/>
                <a:cs typeface="ＭＳ Ｐゴシック" charset="0"/>
              </a:rPr>
              <a:t>Chile 1971 - 1973</a:t>
            </a:r>
          </a:p>
        </p:txBody>
      </p:sp>
      <p:sp>
        <p:nvSpPr>
          <p:cNvPr id="32774" name="TextBox 10"/>
          <p:cNvSpPr txBox="1">
            <a:spLocks noChangeArrowheads="1"/>
          </p:cNvSpPr>
          <p:nvPr/>
        </p:nvSpPr>
        <p:spPr bwMode="auto">
          <a:xfrm>
            <a:off x="3429000" y="1371600"/>
            <a:ext cx="4114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/>
              <a:t>Invited by Allende to create a decentralised, participative economy.</a:t>
            </a:r>
          </a:p>
        </p:txBody>
      </p:sp>
      <p:pic>
        <p:nvPicPr>
          <p:cNvPr id="32775" name="Picture 8" descr="beer-mordojovich-lar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47800"/>
            <a:ext cx="1997075" cy="381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6" name="TextBox 10"/>
          <p:cNvSpPr txBox="1">
            <a:spLocks noChangeArrowheads="1"/>
          </p:cNvSpPr>
          <p:nvPr/>
        </p:nvSpPr>
        <p:spPr bwMode="auto">
          <a:xfrm>
            <a:off x="3429000" y="4572000"/>
            <a:ext cx="41148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 dirty="0" smtClean="0"/>
              <a:t>After Allende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 Stafford comes back to UK 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writes the VSM books…</a:t>
            </a:r>
            <a:endParaRPr lang="en-US" sz="2000" dirty="0"/>
          </a:p>
        </p:txBody>
      </p:sp>
      <p:sp>
        <p:nvSpPr>
          <p:cNvPr id="32777" name="TextBox 10"/>
          <p:cNvSpPr txBox="1">
            <a:spLocks noChangeArrowheads="1"/>
          </p:cNvSpPr>
          <p:nvPr/>
        </p:nvSpPr>
        <p:spPr bwMode="auto">
          <a:xfrm>
            <a:off x="4343400" y="2667000"/>
            <a:ext cx="41148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2000"/>
              <a:t>In 18 months they created a network linking all the nationalised factories, simulations and real-time information systems to control the economy.</a:t>
            </a:r>
          </a:p>
        </p:txBody>
      </p:sp>
    </p:spTree>
    <p:extLst>
      <p:ext uri="{BB962C8B-B14F-4D97-AF65-F5344CB8AC3E}">
        <p14:creationId xmlns:p14="http://schemas.microsoft.com/office/powerpoint/2010/main" val="2902858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O" dirty="0" smtClean="0"/>
              <a:t>VSM Analysis of company before outsourcing</a:t>
            </a:r>
            <a:endParaRPr lang="es-CO" dirty="0"/>
          </a:p>
        </p:txBody>
      </p:sp>
      <p:sp>
        <p:nvSpPr>
          <p:cNvPr id="5" name="Cloud 4"/>
          <p:cNvSpPr/>
          <p:nvPr/>
        </p:nvSpPr>
        <p:spPr>
          <a:xfrm>
            <a:off x="148461" y="1699035"/>
            <a:ext cx="2672068" cy="4849675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Parallelogram 5"/>
          <p:cNvSpPr/>
          <p:nvPr/>
        </p:nvSpPr>
        <p:spPr>
          <a:xfrm>
            <a:off x="4065845" y="1863503"/>
            <a:ext cx="1665919" cy="1204658"/>
          </a:xfrm>
          <a:prstGeom prst="parallelogram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Oval 6"/>
          <p:cNvSpPr/>
          <p:nvPr/>
        </p:nvSpPr>
        <p:spPr>
          <a:xfrm>
            <a:off x="4065845" y="3793962"/>
            <a:ext cx="1303045" cy="250731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309208" y="4717710"/>
            <a:ext cx="1756637" cy="494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10800000">
            <a:off x="2309209" y="5311548"/>
            <a:ext cx="1756637" cy="4948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461609" y="2144413"/>
            <a:ext cx="1756637" cy="494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10800000">
            <a:off x="2461610" y="2738251"/>
            <a:ext cx="1756637" cy="4948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loud 13"/>
          <p:cNvSpPr/>
          <p:nvPr/>
        </p:nvSpPr>
        <p:spPr>
          <a:xfrm>
            <a:off x="667686" y="2424837"/>
            <a:ext cx="461839" cy="725801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5" name="Cloud 14"/>
          <p:cNvSpPr/>
          <p:nvPr/>
        </p:nvSpPr>
        <p:spPr>
          <a:xfrm>
            <a:off x="1286564" y="2424837"/>
            <a:ext cx="461839" cy="725801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6" name="Cloud 15"/>
          <p:cNvSpPr/>
          <p:nvPr/>
        </p:nvSpPr>
        <p:spPr>
          <a:xfrm>
            <a:off x="1822284" y="2424837"/>
            <a:ext cx="461839" cy="725801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7" name="Cloud 16"/>
          <p:cNvSpPr/>
          <p:nvPr/>
        </p:nvSpPr>
        <p:spPr>
          <a:xfrm>
            <a:off x="1743764" y="4717710"/>
            <a:ext cx="461839" cy="725801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8" name="Cloud 17"/>
          <p:cNvSpPr/>
          <p:nvPr/>
        </p:nvSpPr>
        <p:spPr>
          <a:xfrm>
            <a:off x="1129525" y="4717710"/>
            <a:ext cx="461839" cy="725801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Cloud 18"/>
          <p:cNvSpPr/>
          <p:nvPr/>
        </p:nvSpPr>
        <p:spPr>
          <a:xfrm>
            <a:off x="593806" y="4635234"/>
            <a:ext cx="461839" cy="725801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21" name="Straight Arrow Connector 20"/>
          <p:cNvCxnSpPr/>
          <p:nvPr/>
        </p:nvCxnSpPr>
        <p:spPr>
          <a:xfrm rot="5400000" flipH="1" flipV="1">
            <a:off x="4502920" y="3414570"/>
            <a:ext cx="643324" cy="11545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987413" y="1797523"/>
            <a:ext cx="2699387" cy="5355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Centralized structure</a:t>
            </a:r>
          </a:p>
          <a:p>
            <a:pPr>
              <a:buFont typeface="Arial"/>
              <a:buChar char="•"/>
            </a:pPr>
            <a:r>
              <a:rPr lang="en-US" dirty="0" smtClean="0"/>
              <a:t> No discussion between production lines and distribution</a:t>
            </a:r>
          </a:p>
          <a:p>
            <a:pPr>
              <a:buFont typeface="Arial"/>
              <a:buChar char="•"/>
            </a:pPr>
            <a:r>
              <a:rPr lang="en-US" dirty="0" smtClean="0"/>
              <a:t> All system 1’s report to the same meta-system, no intermediaries</a:t>
            </a:r>
          </a:p>
          <a:p>
            <a:pPr>
              <a:buFont typeface="Arial"/>
              <a:buChar char="•"/>
            </a:pPr>
            <a:r>
              <a:rPr lang="en-US" dirty="0" smtClean="0"/>
              <a:t> Strong system 3 and 5 (with limitations</a:t>
            </a:r>
            <a:r>
              <a:rPr lang="en-US" dirty="0" smtClean="0">
                <a:sym typeface="Wingdings"/>
              </a:rPr>
              <a:t> interests of owners)</a:t>
            </a:r>
          </a:p>
          <a:p>
            <a:pPr>
              <a:buFont typeface="Arial"/>
              <a:buChar char="•"/>
            </a:pPr>
            <a:r>
              <a:rPr lang="en-US" dirty="0" smtClean="0">
                <a:sym typeface="Wingdings"/>
              </a:rPr>
              <a:t> Weak system 2, 3* and 4</a:t>
            </a:r>
          </a:p>
          <a:p>
            <a:pPr>
              <a:buFont typeface="Arial"/>
              <a:buChar char="•"/>
            </a:pPr>
            <a:r>
              <a:rPr lang="en-US" dirty="0" smtClean="0">
                <a:sym typeface="Wingdings"/>
              </a:rPr>
              <a:t> Poor information systems</a:t>
            </a:r>
          </a:p>
          <a:p>
            <a:pPr>
              <a:buFont typeface="Arial"/>
              <a:buChar char="•"/>
            </a:pPr>
            <a:r>
              <a:rPr lang="en-US" dirty="0" smtClean="0">
                <a:sym typeface="Wingdings"/>
              </a:rPr>
              <a:t> Distribution demanded too much time from systems 3 and 5 in aspects that did not benefit the company</a:t>
            </a:r>
            <a:endParaRPr lang="en-US" dirty="0" smtClean="0"/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3709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 going PhD research (1)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VSM inspired Methodologies to support </a:t>
            </a:r>
            <a:r>
              <a:rPr lang="en-US" dirty="0" err="1" smtClean="0"/>
              <a:t>organisational</a:t>
            </a:r>
            <a:r>
              <a:rPr lang="en-US" dirty="0" smtClean="0"/>
              <a:t> transformations</a:t>
            </a:r>
          </a:p>
          <a:p>
            <a:pPr lvl="1"/>
            <a:r>
              <a:rPr lang="en-US" dirty="0" smtClean="0"/>
              <a:t>R Gonzalez – A methodology to support SMEs learning on their management of complexity (Mexico)</a:t>
            </a:r>
          </a:p>
          <a:p>
            <a:pPr lvl="1"/>
            <a:r>
              <a:rPr lang="en-US" dirty="0" smtClean="0"/>
              <a:t>A Martinez – A methodology for sustainability strategy implementation (Colombia/Mexico)</a:t>
            </a:r>
          </a:p>
          <a:p>
            <a:pPr lvl="1"/>
            <a:r>
              <a:rPr lang="en-US" dirty="0" smtClean="0"/>
              <a:t>P </a:t>
            </a:r>
            <a:r>
              <a:rPr lang="en-US" dirty="0" err="1"/>
              <a:t>S</a:t>
            </a:r>
            <a:r>
              <a:rPr lang="en-US" dirty="0" err="1" smtClean="0"/>
              <a:t>ydelko</a:t>
            </a:r>
            <a:r>
              <a:rPr lang="en-US" dirty="0" smtClean="0"/>
              <a:t> – a multi-method systemic intervention to design a multi-agency network (USA)</a:t>
            </a:r>
          </a:p>
          <a:p>
            <a:pPr lvl="1"/>
            <a:r>
              <a:rPr lang="en-US" dirty="0" smtClean="0"/>
              <a:t>A Al </a:t>
            </a:r>
            <a:r>
              <a:rPr lang="en-US" dirty="0" err="1" smtClean="0"/>
              <a:t>Hinai</a:t>
            </a:r>
            <a:r>
              <a:rPr lang="en-US" dirty="0" smtClean="0"/>
              <a:t> – multi-methodological support for designing a startup (Oman)</a:t>
            </a:r>
          </a:p>
          <a:p>
            <a:pPr lvl="1"/>
            <a:r>
              <a:rPr lang="en-US" dirty="0" smtClean="0"/>
              <a:t>W </a:t>
            </a:r>
            <a:r>
              <a:rPr lang="en-US" dirty="0" err="1" smtClean="0"/>
              <a:t>Mettanont</a:t>
            </a:r>
            <a:r>
              <a:rPr lang="en-US" dirty="0" smtClean="0"/>
              <a:t> – a framework to support knowledge management and viability for community enterprises (Thailand)</a:t>
            </a:r>
          </a:p>
          <a:p>
            <a:pPr lvl="1"/>
            <a:r>
              <a:rPr lang="en-US" dirty="0" smtClean="0"/>
              <a:t>A Al </a:t>
            </a:r>
            <a:r>
              <a:rPr lang="en-US" dirty="0" err="1" smtClean="0"/>
              <a:t>Maimaini</a:t>
            </a:r>
            <a:r>
              <a:rPr lang="en-US" dirty="0" smtClean="0"/>
              <a:t> – a systemic framework to support institutional development in the public .vs. private sector interactions (Oman)</a:t>
            </a:r>
          </a:p>
          <a:p>
            <a:pPr lvl="1"/>
            <a:r>
              <a:rPr lang="en-US" dirty="0" smtClean="0"/>
              <a:t>Complexity </a:t>
            </a:r>
            <a:r>
              <a:rPr lang="en-US" dirty="0"/>
              <a:t>management </a:t>
            </a:r>
            <a:r>
              <a:rPr lang="en-US" dirty="0" err="1"/>
              <a:t>vs</a:t>
            </a:r>
            <a:r>
              <a:rPr lang="en-US" dirty="0"/>
              <a:t> complexity </a:t>
            </a:r>
            <a:r>
              <a:rPr lang="en-US" dirty="0" smtClean="0"/>
              <a:t>economics – Asset transfer pricing models </a:t>
            </a:r>
            <a:r>
              <a:rPr lang="en-US" dirty="0"/>
              <a:t>(S. </a:t>
            </a:r>
            <a:r>
              <a:rPr lang="en-US" dirty="0" err="1"/>
              <a:t>Wasiwleski</a:t>
            </a:r>
            <a:r>
              <a:rPr lang="en-US" dirty="0" smtClean="0"/>
              <a:t>)</a:t>
            </a:r>
          </a:p>
          <a:p>
            <a:pPr lvl="1"/>
            <a:r>
              <a:rPr lang="en-US" dirty="0"/>
              <a:t>VSM working in Natural </a:t>
            </a:r>
            <a:r>
              <a:rPr lang="en-US" dirty="0" smtClean="0"/>
              <a:t>Disasters</a:t>
            </a:r>
            <a:r>
              <a:rPr lang="en-GB" dirty="0"/>
              <a:t> </a:t>
            </a:r>
            <a:r>
              <a:rPr lang="en-GB" dirty="0" smtClean="0"/>
              <a:t>(P </a:t>
            </a:r>
            <a:r>
              <a:rPr lang="en-GB" dirty="0" err="1" smtClean="0"/>
              <a:t>Munday</a:t>
            </a:r>
            <a:r>
              <a:rPr lang="en-GB" dirty="0" smtClean="0"/>
              <a:t>)</a:t>
            </a:r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3901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10655" y="1371600"/>
            <a:ext cx="7955388" cy="4832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 smtClean="0"/>
              <a:t>Vibrant research context</a:t>
            </a:r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Innovative </a:t>
            </a:r>
            <a:r>
              <a:rPr lang="en-US" sz="2800" dirty="0" smtClean="0"/>
              <a:t>applications</a:t>
            </a:r>
            <a:endParaRPr lang="en-US" sz="2800" dirty="0" smtClean="0"/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Opening boundaries of traditional VSM </a:t>
            </a:r>
            <a:r>
              <a:rPr lang="en-US" sz="2800" dirty="0" smtClean="0"/>
              <a:t>research</a:t>
            </a:r>
          </a:p>
          <a:p>
            <a:pPr marL="914400" lvl="1" indent="-457200">
              <a:buFont typeface="Arial"/>
              <a:buChar char="•"/>
            </a:pPr>
            <a:r>
              <a:rPr lang="en-US" sz="2800" dirty="0" smtClean="0"/>
              <a:t>Multi-methodology</a:t>
            </a:r>
          </a:p>
          <a:p>
            <a:pPr marL="914400" lvl="1" indent="-457200">
              <a:buFont typeface="Arial"/>
              <a:buChar char="•"/>
            </a:pPr>
            <a:r>
              <a:rPr lang="en-US" sz="2800" dirty="0" smtClean="0"/>
              <a:t>Complementing theories</a:t>
            </a:r>
          </a:p>
          <a:p>
            <a:pPr marL="1371600" lvl="2" indent="-457200">
              <a:buFont typeface="Arial"/>
              <a:buChar char="•"/>
            </a:pPr>
            <a:r>
              <a:rPr lang="en-US" sz="2800" dirty="0" smtClean="0"/>
              <a:t>SES</a:t>
            </a:r>
          </a:p>
          <a:p>
            <a:pPr marL="1371600" lvl="2" indent="-457200">
              <a:buFont typeface="Arial"/>
              <a:buChar char="•"/>
            </a:pPr>
            <a:r>
              <a:rPr lang="en-US" sz="2800" dirty="0" smtClean="0"/>
              <a:t>Industrial symbiosis</a:t>
            </a:r>
          </a:p>
          <a:p>
            <a:pPr marL="1371600" lvl="2" indent="-457200">
              <a:buFont typeface="Arial"/>
              <a:buChar char="•"/>
            </a:pPr>
            <a:r>
              <a:rPr lang="en-US" sz="2800" dirty="0" smtClean="0"/>
              <a:t>Collaboration theory</a:t>
            </a:r>
          </a:p>
          <a:p>
            <a:pPr marL="1371600" lvl="2" indent="-457200">
              <a:buFont typeface="Arial"/>
              <a:buChar char="•"/>
            </a:pPr>
            <a:r>
              <a:rPr lang="en-US" sz="2800" dirty="0" smtClean="0"/>
              <a:t>NIE</a:t>
            </a:r>
          </a:p>
          <a:p>
            <a:pPr marL="1371600" lvl="2" indent="-457200">
              <a:buFont typeface="Arial"/>
              <a:buChar char="•"/>
            </a:pPr>
            <a:r>
              <a:rPr lang="en-US" sz="2800" dirty="0" smtClean="0"/>
              <a:t>Complexity economics</a:t>
            </a:r>
            <a:endParaRPr lang="en-US" sz="2800" dirty="0" smtClean="0"/>
          </a:p>
          <a:p>
            <a:pPr marL="457200" indent="-457200">
              <a:buFont typeface="Arial"/>
              <a:buChar char="•"/>
            </a:pPr>
            <a:r>
              <a:rPr lang="en-US" sz="2800" dirty="0" smtClean="0"/>
              <a:t>Need </a:t>
            </a:r>
            <a:r>
              <a:rPr lang="en-US" sz="2800" smtClean="0"/>
              <a:t>to </a:t>
            </a:r>
            <a:r>
              <a:rPr lang="en-US" sz="2800" smtClean="0"/>
              <a:t>strengthening </a:t>
            </a:r>
            <a:r>
              <a:rPr lang="en-US" sz="2800" dirty="0" smtClean="0"/>
              <a:t>existing </a:t>
            </a:r>
            <a:r>
              <a:rPr lang="en-US" sz="2800" dirty="0" smtClean="0"/>
              <a:t>community!</a:t>
            </a:r>
            <a:r>
              <a:rPr lang="en-US" sz="2800" dirty="0" smtClean="0"/>
              <a:t>!!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98565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1580662" y="240686"/>
            <a:ext cx="6507931" cy="548807"/>
          </a:xfrm>
        </p:spPr>
        <p:txBody>
          <a:bodyPr/>
          <a:lstStyle/>
          <a:p>
            <a:r>
              <a:rPr lang="es-CO" sz="3200" dirty="0">
                <a:latin typeface="Times" charset="0"/>
                <a:ea typeface="ＭＳ Ｐゴシック" charset="0"/>
                <a:cs typeface="ＭＳ Ｐゴシック" charset="0"/>
              </a:rPr>
              <a:t>Chile &amp; Afterwards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912496"/>
            <a:ext cx="4244938" cy="5300466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80000"/>
              </a:lnSpc>
            </a:pPr>
            <a:r>
              <a:rPr lang="es-CO" sz="2400" dirty="0">
                <a:latin typeface="Times" charset="0"/>
                <a:ea typeface="ＭＳ Ｐゴシック" charset="0"/>
                <a:cs typeface="ＭＳ Ｐゴシック" charset="0"/>
              </a:rPr>
              <a:t>1971-1974 Cybersyn project. Allende’s Chile</a:t>
            </a:r>
          </a:p>
          <a:p>
            <a:pPr>
              <a:lnSpc>
                <a:spcPct val="80000"/>
              </a:lnSpc>
            </a:pPr>
            <a:r>
              <a:rPr lang="es-CO" sz="2400" dirty="0">
                <a:latin typeface="Times" charset="0"/>
                <a:ea typeface="ＭＳ Ｐゴシック" charset="0"/>
                <a:cs typeface="ＭＳ Ｐゴシック" charset="0"/>
              </a:rPr>
              <a:t>1972: Brain of the Firm</a:t>
            </a:r>
          </a:p>
          <a:p>
            <a:pPr>
              <a:lnSpc>
                <a:spcPct val="80000"/>
              </a:lnSpc>
            </a:pPr>
            <a:r>
              <a:rPr lang="es-CO" sz="2400" dirty="0">
                <a:latin typeface="Times" charset="0"/>
                <a:ea typeface="ＭＳ Ｐゴシック" charset="0"/>
                <a:cs typeface="ＭＳ Ｐゴシック" charset="0"/>
              </a:rPr>
              <a:t>1974: Designing Freedom</a:t>
            </a:r>
          </a:p>
          <a:p>
            <a:pPr>
              <a:lnSpc>
                <a:spcPct val="80000"/>
              </a:lnSpc>
            </a:pPr>
            <a:r>
              <a:rPr lang="es-CO" sz="2400" dirty="0">
                <a:latin typeface="Times" charset="0"/>
                <a:ea typeface="ＭＳ Ｐゴシック" charset="0"/>
                <a:cs typeface="ＭＳ Ｐゴシック" charset="0"/>
              </a:rPr>
              <a:t>1975: Platform for </a:t>
            </a:r>
            <a:r>
              <a:rPr lang="es-CO" sz="2400" dirty="0" smtClean="0">
                <a:latin typeface="Times" charset="0"/>
                <a:ea typeface="ＭＳ Ｐゴシック" charset="0"/>
                <a:cs typeface="ＭＳ Ｐゴシック" charset="0"/>
              </a:rPr>
              <a:t>Change</a:t>
            </a:r>
          </a:p>
          <a:p>
            <a:pPr>
              <a:lnSpc>
                <a:spcPct val="80000"/>
              </a:lnSpc>
            </a:pPr>
            <a:r>
              <a:rPr lang="es-CO" sz="2400" dirty="0">
                <a:latin typeface="Times" charset="0"/>
                <a:ea typeface="ＭＳ Ｐゴシック" charset="0"/>
                <a:cs typeface="ＭＳ Ｐゴシック" charset="0"/>
              </a:rPr>
              <a:t>1979 – Publishes Heart of the Enterprise</a:t>
            </a:r>
          </a:p>
          <a:p>
            <a:pPr>
              <a:lnSpc>
                <a:spcPct val="80000"/>
              </a:lnSpc>
            </a:pPr>
            <a:r>
              <a:rPr lang="es-CO" sz="2400" dirty="0">
                <a:latin typeface="Times" charset="0"/>
                <a:ea typeface="ＭＳ Ｐゴシック" charset="0"/>
                <a:cs typeface="ＭＳ Ｐゴシック" charset="0"/>
              </a:rPr>
              <a:t>1981 – Publishes Brain of the firm . 2nd ed</a:t>
            </a:r>
          </a:p>
          <a:p>
            <a:pPr>
              <a:lnSpc>
                <a:spcPct val="80000"/>
              </a:lnSpc>
            </a:pPr>
            <a:r>
              <a:rPr lang="es-CO" sz="2400" dirty="0">
                <a:latin typeface="Times" charset="0"/>
                <a:ea typeface="ＭＳ Ｐゴシック" charset="0"/>
                <a:cs typeface="ＭＳ Ｐゴシック" charset="0"/>
              </a:rPr>
              <a:t>1983 – Works with the Mexican Government; publishes Transit</a:t>
            </a:r>
          </a:p>
          <a:p>
            <a:pPr>
              <a:lnSpc>
                <a:spcPct val="80000"/>
              </a:lnSpc>
            </a:pPr>
            <a:r>
              <a:rPr lang="es-CO" sz="2400" dirty="0">
                <a:latin typeface="Times" charset="0"/>
                <a:ea typeface="ＭＳ Ｐゴシック" charset="0"/>
                <a:cs typeface="ＭＳ Ｐゴシック" charset="0"/>
              </a:rPr>
              <a:t>1985 – Publishes Diagnosing the System for </a:t>
            </a:r>
            <a:r>
              <a:rPr lang="es-CO" sz="2400" dirty="0" smtClean="0">
                <a:latin typeface="Times" charset="0"/>
                <a:ea typeface="ＭＳ Ｐゴシック" charset="0"/>
                <a:cs typeface="ＭＳ Ｐゴシック" charset="0"/>
              </a:rPr>
              <a:t>Organisations</a:t>
            </a:r>
          </a:p>
          <a:p>
            <a:pPr>
              <a:lnSpc>
                <a:spcPct val="80000"/>
              </a:lnSpc>
            </a:pPr>
            <a:r>
              <a:rPr lang="es-CO" sz="2400" dirty="0" smtClean="0">
                <a:latin typeface="Times" charset="0"/>
                <a:ea typeface="ＭＳ Ｐゴシック" charset="0"/>
                <a:cs typeface="ＭＳ Ｐゴシック" charset="0"/>
              </a:rPr>
              <a:t>1990s – supports four major VSM projects in Colombia</a:t>
            </a:r>
          </a:p>
          <a:p>
            <a:pPr>
              <a:lnSpc>
                <a:spcPct val="80000"/>
              </a:lnSpc>
            </a:pPr>
            <a:r>
              <a:rPr lang="es-CO" sz="2400" dirty="0" smtClean="0">
                <a:latin typeface="Times" charset="0"/>
                <a:ea typeface="ＭＳ Ｐゴシック" charset="0"/>
                <a:cs typeface="ＭＳ Ｐゴシック" charset="0"/>
              </a:rPr>
              <a:t>- 1994- Develops Team Syntegrity, publishes Beyond Dispute</a:t>
            </a:r>
            <a:endParaRPr lang="es-CO" sz="2400" dirty="0">
              <a:latin typeface="Times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</a:pPr>
            <a:endParaRPr lang="es-CO" sz="2400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3796" name="Content Placeholder 4" descr="DSC0143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012" b="-8012"/>
          <a:stretch>
            <a:fillRect/>
          </a:stretch>
        </p:blipFill>
        <p:spPr bwMode="auto">
          <a:xfrm>
            <a:off x="5210698" y="2311269"/>
            <a:ext cx="3278321" cy="213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Date Placeholder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1135E580-C9DE-A549-A7CF-2256407DE63D}" type="datetime1">
              <a:rPr lang="en-US" sz="1400"/>
              <a:pPr/>
              <a:t>11/11/15</a:t>
            </a:fld>
            <a:endParaRPr lang="en-GB" sz="1400"/>
          </a:p>
        </p:txBody>
      </p:sp>
      <p:sp>
        <p:nvSpPr>
          <p:cNvPr id="3379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GB" sz="1400"/>
              <a:t>Slide </a:t>
            </a:r>
            <a:fld id="{C346E245-FD7D-F340-A146-11838323124B}" type="slidenum">
              <a:rPr lang="en-GB" sz="1400"/>
              <a:pPr/>
              <a:t>5</a:t>
            </a:fld>
            <a:endParaRPr lang="en-GB" sz="1400"/>
          </a:p>
        </p:txBody>
      </p:sp>
      <p:sp>
        <p:nvSpPr>
          <p:cNvPr id="33799" name="Footer Placeholder 6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dirty="0"/>
              <a:t>CSS </a:t>
            </a:r>
            <a:r>
              <a:rPr lang="en-US" sz="1400" dirty="0" err="1"/>
              <a:t>Metaphorum</a:t>
            </a:r>
            <a:r>
              <a:rPr lang="en-US" sz="1400" dirty="0"/>
              <a:t> VSM Workshop </a:t>
            </a:r>
          </a:p>
          <a:p>
            <a:endParaRPr lang="en-GB" sz="1400" dirty="0"/>
          </a:p>
        </p:txBody>
      </p:sp>
      <p:sp>
        <p:nvSpPr>
          <p:cNvPr id="2" name="TextBox 1"/>
          <p:cNvSpPr txBox="1"/>
          <p:nvPr/>
        </p:nvSpPr>
        <p:spPr>
          <a:xfrm>
            <a:off x="5210699" y="4759838"/>
            <a:ext cx="34041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1990s Malik on Management buys copyrights</a:t>
            </a:r>
          </a:p>
          <a:p>
            <a:r>
              <a:rPr lang="en-US" dirty="0" smtClean="0"/>
              <a:t>Team </a:t>
            </a:r>
            <a:r>
              <a:rPr lang="en-US" dirty="0" err="1" smtClean="0"/>
              <a:t>Syntegrity</a:t>
            </a:r>
            <a:r>
              <a:rPr lang="en-US" dirty="0" smtClean="0"/>
              <a:t> </a:t>
            </a:r>
            <a:r>
              <a:rPr lang="en-US" dirty="0" err="1" smtClean="0"/>
              <a:t>Inc</a:t>
            </a:r>
            <a:r>
              <a:rPr lang="en-US" dirty="0" smtClean="0"/>
              <a:t> created</a:t>
            </a:r>
          </a:p>
        </p:txBody>
      </p:sp>
    </p:spTree>
    <p:extLst>
      <p:ext uri="{BB962C8B-B14F-4D97-AF65-F5344CB8AC3E}">
        <p14:creationId xmlns:p14="http://schemas.microsoft.com/office/powerpoint/2010/main" val="3642150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>
                <a:latin typeface="Times" charset="0"/>
                <a:ea typeface="ＭＳ Ｐゴシック" charset="0"/>
                <a:cs typeface="ＭＳ Ｐゴシック" charset="0"/>
              </a:rPr>
              <a:t>Team Syntegrity (1990s)</a:t>
            </a:r>
          </a:p>
        </p:txBody>
      </p:sp>
      <p:pic>
        <p:nvPicPr>
          <p:cNvPr id="45059" name="Content Placeholder 3" descr="Synt Manch.jpeg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791" r="-10791"/>
          <a:stretch>
            <a:fillRect/>
          </a:stretch>
        </p:blipFill>
        <p:spPr/>
      </p:pic>
      <p:sp>
        <p:nvSpPr>
          <p:cNvPr id="45060" name="Date Placeholder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84A03A2D-ED49-9C40-8183-2391DD62AF8F}" type="datetime1">
              <a:rPr lang="en-US" sz="1400"/>
              <a:pPr/>
              <a:t>11/11/15</a:t>
            </a:fld>
            <a:endParaRPr lang="en-GB" sz="1400"/>
          </a:p>
        </p:txBody>
      </p:sp>
      <p:sp>
        <p:nvSpPr>
          <p:cNvPr id="4506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GB" sz="1400"/>
              <a:t>Slide </a:t>
            </a:r>
            <a:fld id="{14ACF5A1-D0EC-D445-A0E5-8DD22231F1C2}" type="slidenum">
              <a:rPr lang="en-GB" sz="1400"/>
              <a:pPr/>
              <a:t>6</a:t>
            </a:fld>
            <a:endParaRPr lang="en-GB" sz="1400"/>
          </a:p>
        </p:txBody>
      </p:sp>
      <p:sp>
        <p:nvSpPr>
          <p:cNvPr id="45062" name="Footer Placeholder 6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dirty="0"/>
              <a:t>CSS </a:t>
            </a:r>
            <a:r>
              <a:rPr lang="en-US" sz="1400" dirty="0" err="1"/>
              <a:t>Metaphorum</a:t>
            </a:r>
            <a:r>
              <a:rPr lang="en-US" sz="1400" dirty="0"/>
              <a:t> VSM Workshop </a:t>
            </a:r>
          </a:p>
        </p:txBody>
      </p:sp>
    </p:spTree>
    <p:extLst>
      <p:ext uri="{BB962C8B-B14F-4D97-AF65-F5344CB8AC3E}">
        <p14:creationId xmlns:p14="http://schemas.microsoft.com/office/powerpoint/2010/main" val="36604802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O" sz="4000">
                <a:latin typeface="Times" charset="0"/>
                <a:ea typeface="ＭＳ Ｐゴシック" charset="0"/>
                <a:cs typeface="ＭＳ Ｐゴシック" charset="0"/>
              </a:rPr>
              <a:t>Other latin-american projects (1988-1990s)</a:t>
            </a:r>
          </a:p>
        </p:txBody>
      </p:sp>
      <p:pic>
        <p:nvPicPr>
          <p:cNvPr id="43011" name="Content Placeholder 3" descr="SB AE Pto Ordaz.jpeg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0" r="-1160"/>
          <a:stretch>
            <a:fillRect/>
          </a:stretch>
        </p:blipFill>
        <p:spPr>
          <a:xfrm>
            <a:off x="5254028" y="2963458"/>
            <a:ext cx="3737127" cy="2072576"/>
          </a:xfrm>
        </p:spPr>
      </p:pic>
      <p:sp>
        <p:nvSpPr>
          <p:cNvPr id="4301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40885454-B990-8249-884E-6455580D8F77}" type="datetime1">
              <a:rPr lang="en-US" sz="1400"/>
              <a:pPr/>
              <a:t>11/11/15</a:t>
            </a:fld>
            <a:endParaRPr lang="en-GB" sz="1400"/>
          </a:p>
        </p:txBody>
      </p:sp>
      <p:sp>
        <p:nvSpPr>
          <p:cNvPr id="4301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GB" sz="1400"/>
              <a:t>Slide </a:t>
            </a:r>
            <a:fld id="{5A05CC1B-EBB4-1C44-AB60-1C8075774CA1}" type="slidenum">
              <a:rPr lang="en-GB" sz="1400"/>
              <a:pPr/>
              <a:t>7</a:t>
            </a:fld>
            <a:endParaRPr lang="en-GB" sz="1400"/>
          </a:p>
        </p:txBody>
      </p:sp>
      <p:sp>
        <p:nvSpPr>
          <p:cNvPr id="43014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dirty="0"/>
              <a:t>CSS </a:t>
            </a:r>
            <a:r>
              <a:rPr lang="en-US" sz="1400" dirty="0" err="1"/>
              <a:t>Metaphorum</a:t>
            </a:r>
            <a:r>
              <a:rPr lang="en-US" sz="1400" dirty="0"/>
              <a:t> VSM Workshop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94918" y="2128197"/>
            <a:ext cx="467239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Colombia (1990s)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A cybernetic methodology to support strategic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 information systems planning – case study at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 the Colombian’s President </a:t>
            </a:r>
            <a:r>
              <a:rPr lang="en-US" dirty="0" err="1" smtClean="0"/>
              <a:t>Ofiice</a:t>
            </a:r>
            <a:r>
              <a:rPr lang="en-US" dirty="0" smtClean="0"/>
              <a:t> (1990-1992)</a:t>
            </a:r>
          </a:p>
          <a:p>
            <a:pPr marL="285750" indent="-285750">
              <a:buFontTx/>
              <a:buChar char="-"/>
            </a:pPr>
            <a:r>
              <a:rPr lang="en-US" dirty="0" err="1" smtClean="0"/>
              <a:t>Reunirse</a:t>
            </a:r>
            <a:r>
              <a:rPr lang="en-US" dirty="0" smtClean="0"/>
              <a:t>: a monitoring system for the Social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Solidarity Network (1994-1998)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Reengineering the National Audit Office (1994-1998)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Redesigning the Colombian School System (1998-2000)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Designing the National Environmental Information System (1999-2001)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6221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83123" y="503238"/>
            <a:ext cx="4144890" cy="868362"/>
          </a:xfrm>
        </p:spPr>
        <p:txBody>
          <a:bodyPr/>
          <a:lstStyle/>
          <a:p>
            <a:r>
              <a:rPr lang="en-US" sz="2400" dirty="0" smtClean="0"/>
              <a:t>The </a:t>
            </a:r>
            <a:r>
              <a:rPr lang="en-US" sz="2400" dirty="0" err="1" smtClean="0"/>
              <a:t>Metaphorum</a:t>
            </a:r>
            <a:r>
              <a:rPr lang="en-US" sz="2400" dirty="0" smtClean="0"/>
              <a:t> Group</a:t>
            </a:r>
            <a:br>
              <a:rPr lang="en-US" sz="2400" dirty="0" smtClean="0"/>
            </a:br>
            <a:r>
              <a:rPr lang="en-US" sz="2400" dirty="0" smtClean="0"/>
              <a:t>(2002…)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95111" y="2186204"/>
            <a:ext cx="5629004" cy="4425489"/>
          </a:xfrm>
        </p:spPr>
        <p:txBody>
          <a:bodyPr>
            <a:normAutofit fontScale="70000" lnSpcReduction="20000"/>
          </a:bodyPr>
          <a:lstStyle/>
          <a:p>
            <a:r>
              <a:rPr lang="en-US" dirty="0" err="1" smtClean="0"/>
              <a:t>Staffordian</a:t>
            </a:r>
            <a:r>
              <a:rPr lang="en-US" dirty="0" smtClean="0"/>
              <a:t> </a:t>
            </a:r>
            <a:r>
              <a:rPr lang="en-US" dirty="0" err="1" smtClean="0"/>
              <a:t>Syntegration</a:t>
            </a:r>
            <a:r>
              <a:rPr lang="en-US" dirty="0" smtClean="0"/>
              <a:t> – Scarborough (2002)</a:t>
            </a:r>
          </a:p>
          <a:p>
            <a:pPr lvl="1"/>
            <a:r>
              <a:rPr lang="en-US" dirty="0" smtClean="0"/>
              <a:t>Creation of the NGO – </a:t>
            </a:r>
            <a:r>
              <a:rPr lang="en-US" dirty="0" err="1" smtClean="0"/>
              <a:t>Metaphorum</a:t>
            </a:r>
            <a:endParaRPr lang="en-US" dirty="0" smtClean="0"/>
          </a:p>
          <a:p>
            <a:pPr lvl="1"/>
            <a:r>
              <a:rPr lang="en-US" dirty="0" smtClean="0"/>
              <a:t>Agreement on its constitution</a:t>
            </a:r>
            <a:r>
              <a:rPr lang="en-US" dirty="0"/>
              <a:t> </a:t>
            </a:r>
            <a:r>
              <a:rPr lang="en-US" dirty="0" smtClean="0"/>
              <a:t>&amp; membership</a:t>
            </a:r>
          </a:p>
          <a:p>
            <a:r>
              <a:rPr lang="en-US" dirty="0" smtClean="0"/>
              <a:t>7 Conferences </a:t>
            </a:r>
            <a:r>
              <a:rPr lang="en-US" dirty="0" err="1" smtClean="0"/>
              <a:t>organised</a:t>
            </a:r>
            <a:r>
              <a:rPr lang="en-US" dirty="0" smtClean="0"/>
              <a:t> (Scarborough, Sunderland, London, Liverpool, Dublin, St </a:t>
            </a:r>
            <a:r>
              <a:rPr lang="en-US" dirty="0" err="1" smtClean="0"/>
              <a:t>Gallen</a:t>
            </a:r>
            <a:r>
              <a:rPr lang="en-US" dirty="0" smtClean="0"/>
              <a:t>, </a:t>
            </a:r>
            <a:r>
              <a:rPr lang="en-US" dirty="0"/>
              <a:t>Scarborough</a:t>
            </a:r>
            <a:r>
              <a:rPr lang="en-US" dirty="0" smtClean="0"/>
              <a:t>)</a:t>
            </a:r>
          </a:p>
          <a:p>
            <a:r>
              <a:rPr lang="en-US" dirty="0" smtClean="0"/>
              <a:t>2 special issues produced (</a:t>
            </a:r>
            <a:r>
              <a:rPr lang="en-US" dirty="0" err="1" smtClean="0"/>
              <a:t>Kybernetes</a:t>
            </a:r>
            <a:r>
              <a:rPr lang="en-US" dirty="0" smtClean="0"/>
              <a:t> 2006; </a:t>
            </a:r>
            <a:r>
              <a:rPr lang="en-US" dirty="0" err="1" smtClean="0"/>
              <a:t>Organisational</a:t>
            </a:r>
            <a:r>
              <a:rPr lang="en-US" dirty="0" smtClean="0"/>
              <a:t> Transformation and Social Change 2007)</a:t>
            </a:r>
          </a:p>
          <a:p>
            <a:r>
              <a:rPr lang="en-US" dirty="0" err="1" smtClean="0"/>
              <a:t>Listserve</a:t>
            </a:r>
            <a:r>
              <a:rPr lang="en-US" dirty="0" smtClean="0"/>
              <a:t> active since 2005 (P Stokes, R </a:t>
            </a:r>
            <a:r>
              <a:rPr lang="en-US" dirty="0" err="1" smtClean="0"/>
              <a:t>Harnden</a:t>
            </a:r>
            <a:r>
              <a:rPr lang="en-US" dirty="0" smtClean="0"/>
              <a:t> leading)</a:t>
            </a:r>
          </a:p>
          <a:p>
            <a:r>
              <a:rPr lang="en-US" dirty="0" err="1" smtClean="0"/>
              <a:t>Wikispaces</a:t>
            </a:r>
            <a:r>
              <a:rPr lang="en-US" dirty="0" smtClean="0"/>
              <a:t> (L </a:t>
            </a:r>
            <a:r>
              <a:rPr lang="en-US" dirty="0" err="1" smtClean="0"/>
              <a:t>Hoebeck</a:t>
            </a:r>
            <a:r>
              <a:rPr lang="en-US" dirty="0" smtClean="0"/>
              <a:t> leading)</a:t>
            </a:r>
          </a:p>
          <a:p>
            <a:r>
              <a:rPr lang="en-US" dirty="0" smtClean="0"/>
              <a:t>New webpage (</a:t>
            </a:r>
            <a:r>
              <a:rPr lang="en-US" dirty="0" err="1" smtClean="0"/>
              <a:t>drupal</a:t>
            </a:r>
            <a:r>
              <a:rPr lang="en-US" dirty="0" smtClean="0"/>
              <a:t> based) 2010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270" y="2186204"/>
            <a:ext cx="2521667" cy="2521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347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>
                <a:latin typeface="Times" charset="0"/>
                <a:ea typeface="ＭＳ Ｐゴシック" charset="0"/>
                <a:cs typeface="ＭＳ Ｐゴシック" charset="0"/>
              </a:rPr>
              <a:t>The theory of viability: Origins</a:t>
            </a:r>
          </a:p>
        </p:txBody>
      </p:sp>
      <p:pic>
        <p:nvPicPr>
          <p:cNvPr id="41987" name="Content Placeholder 3" descr="SB Yo-yo.jpeg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663" r="-9663"/>
          <a:stretch>
            <a:fillRect/>
          </a:stretch>
        </p:blipFill>
        <p:spPr/>
      </p:pic>
      <p:sp>
        <p:nvSpPr>
          <p:cNvPr id="4198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86ED4160-1D8B-844C-BF5B-FAB11174083B}" type="datetime1">
              <a:rPr lang="en-US" sz="1400"/>
              <a:pPr/>
              <a:t>11/11/15</a:t>
            </a:fld>
            <a:endParaRPr lang="en-GB" sz="1400"/>
          </a:p>
        </p:txBody>
      </p:sp>
      <p:sp>
        <p:nvSpPr>
          <p:cNvPr id="4198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GB" sz="1400"/>
              <a:t>Slide </a:t>
            </a:r>
            <a:fld id="{6C4E972E-0B81-CC42-9DC8-55EA400C976F}" type="slidenum">
              <a:rPr lang="en-GB" sz="1400"/>
              <a:pPr/>
              <a:t>9</a:t>
            </a:fld>
            <a:endParaRPr lang="en-GB" sz="1400"/>
          </a:p>
        </p:txBody>
      </p:sp>
      <p:sp>
        <p:nvSpPr>
          <p:cNvPr id="41990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400" dirty="0"/>
              <a:t>CSS </a:t>
            </a:r>
            <a:r>
              <a:rPr lang="en-US" sz="1400" dirty="0" err="1"/>
              <a:t>Metaphorum</a:t>
            </a:r>
            <a:r>
              <a:rPr lang="en-US" sz="1400" dirty="0"/>
              <a:t> VSM Workshop </a:t>
            </a:r>
          </a:p>
        </p:txBody>
      </p:sp>
    </p:spTree>
    <p:extLst>
      <p:ext uri="{BB962C8B-B14F-4D97-AF65-F5344CB8AC3E}">
        <p14:creationId xmlns:p14="http://schemas.microsoft.com/office/powerpoint/2010/main" val="2655221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Inkwell">
  <a:themeElements>
    <a:clrScheme name="Inkwell">
      <a:dk1>
        <a:sysClr val="windowText" lastClr="000000"/>
      </a:dk1>
      <a:lt1>
        <a:sysClr val="window" lastClr="FFFFFF"/>
      </a:lt1>
      <a:dk2>
        <a:srgbClr val="584D2E"/>
      </a:dk2>
      <a:lt2>
        <a:srgbClr val="EFE7C3"/>
      </a:lt2>
      <a:accent1>
        <a:srgbClr val="860908"/>
      </a:accent1>
      <a:accent2>
        <a:srgbClr val="4A0505"/>
      </a:accent2>
      <a:accent3>
        <a:srgbClr val="7A500A"/>
      </a:accent3>
      <a:accent4>
        <a:srgbClr val="C47810"/>
      </a:accent4>
      <a:accent5>
        <a:srgbClr val="827752"/>
      </a:accent5>
      <a:accent6>
        <a:srgbClr val="B5BB83"/>
      </a:accent6>
      <a:hlink>
        <a:srgbClr val="C47810"/>
      </a:hlink>
      <a:folHlink>
        <a:srgbClr val="F0A43A"/>
      </a:folHlink>
    </a:clrScheme>
    <a:fontScheme name="Inkwell">
      <a:majorFont>
        <a:latin typeface="Goudy Old Style"/>
        <a:ea typeface=""/>
        <a:cs typeface=""/>
        <a:font script="Jpan" typeface="ＭＳ Ｐ明朝"/>
      </a:majorFont>
      <a:minorFont>
        <a:latin typeface="Goudy Old Style"/>
        <a:ea typeface=""/>
        <a:cs typeface=""/>
        <a:font script="Jpan" typeface="ＭＳ Ｐ明朝"/>
      </a:minorFont>
    </a:fontScheme>
    <a:fmtScheme name="Inkwell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30000"/>
                <a:satMod val="15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101600" dist="381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  <a:softEdge rad="63500"/>
          </a:effectLst>
        </a:effectStyle>
      </a:effectStyleLst>
      <a:bgFillStyleLst>
        <a:blipFill rotWithShape="1">
          <a:blip xmlns:r="http://schemas.openxmlformats.org/officeDocument/2006/relationships" r:embed="rId3"/>
          <a:stretch/>
        </a:blipFill>
        <a:blipFill rotWithShape="1">
          <a:blip xmlns:r="http://schemas.openxmlformats.org/officeDocument/2006/relationships" r:embed="rId4"/>
          <a:stretch/>
        </a:blipFill>
        <a:blipFill rotWithShape="1">
          <a:blip xmlns:r="http://schemas.openxmlformats.org/officeDocument/2006/relationships" r:embed="rId5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Inkwell.thmx</Template>
  <TotalTime>1634</TotalTime>
  <Words>2343</Words>
  <Application>Microsoft Macintosh PowerPoint</Application>
  <PresentationFormat>On-screen Show (4:3)</PresentationFormat>
  <Paragraphs>368</Paragraphs>
  <Slides>42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45" baseType="lpstr">
      <vt:lpstr>Inkwell</vt:lpstr>
      <vt:lpstr>Document</vt:lpstr>
      <vt:lpstr>Microsoft Word Document</vt:lpstr>
      <vt:lpstr>Managing complexity with VSM: New developments in theory,   methodologies and applications </vt:lpstr>
      <vt:lpstr>Stafford Beer 1926-2002</vt:lpstr>
      <vt:lpstr>British Steel &amp; VSM: 1950’s</vt:lpstr>
      <vt:lpstr>Chile 1971 - 1973</vt:lpstr>
      <vt:lpstr>Chile &amp; Afterwards</vt:lpstr>
      <vt:lpstr>Team Syntegrity (1990s)</vt:lpstr>
      <vt:lpstr>Other latin-american projects (1988-1990s)</vt:lpstr>
      <vt:lpstr>The Metaphorum Group (2002…)</vt:lpstr>
      <vt:lpstr>The theory of viability: Origins</vt:lpstr>
      <vt:lpstr>The VSM: An Overview.</vt:lpstr>
      <vt:lpstr>In summary: The VSM theory</vt:lpstr>
      <vt:lpstr>Developing the VSM Theory and Methodology (after 2002)</vt:lpstr>
      <vt:lpstr>Need for new approaches to manage complexity </vt:lpstr>
      <vt:lpstr>A viable (and sustainable) system</vt:lpstr>
      <vt:lpstr>Key issues for organisational viability</vt:lpstr>
      <vt:lpstr>‘Self governance’</vt:lpstr>
      <vt:lpstr>Self governance in a social group</vt:lpstr>
      <vt:lpstr>Governance by Bio-regions ? (Espinosa &amp; Walker, 2005)</vt:lpstr>
      <vt:lpstr>Recursive Governance </vt:lpstr>
      <vt:lpstr>PowerPoint Presentation</vt:lpstr>
      <vt:lpstr>Framework for assessing sustainable governance</vt:lpstr>
      <vt:lpstr>PowerPoint Presentation</vt:lpstr>
      <vt:lpstr>PowerPoint Presentation</vt:lpstr>
      <vt:lpstr>PowerPoint Presentation</vt:lpstr>
      <vt:lpstr>PowerPoint Presentation</vt:lpstr>
      <vt:lpstr>The Application of Organisational Cybernetics to the Design and Diagnosis of Financial Performance Management Systems (S Morlidge)</vt:lpstr>
      <vt:lpstr>A Holistic Emotions Measurement Model: Using the Viable System Model to Diagnose Workforce Emotions  (Iffat Sabir)</vt:lpstr>
      <vt:lpstr> </vt:lpstr>
      <vt:lpstr>Self Organisation and complexity management: application in an eco-community (2007-2011)</vt:lpstr>
      <vt:lpstr>PowerPoint Presentation</vt:lpstr>
      <vt:lpstr>Facilitating Self-Organization in non-hierarchical communities.  The Visualization – Planning Toolset (V-P)  - P.P. Cardoso</vt:lpstr>
      <vt:lpstr>PowerPoint Presentation</vt:lpstr>
      <vt:lpstr>Redesigning a national broadband network (Colombia, 2011)</vt:lpstr>
      <vt:lpstr>TS – inspiration for vision agreement + VSM - Redesign criteria</vt:lpstr>
      <vt:lpstr>Beyond Collaboration: Viability of Industrial Systems  (Van Hoof, Espinosa, Walker, in progress)</vt:lpstr>
      <vt:lpstr>PowerPoint Presentation</vt:lpstr>
      <vt:lpstr>Self governance in SESs (Espinosa &amp; Guzman, 2015)</vt:lpstr>
      <vt:lpstr>Guzman, 2014 Self organisation in SES for climate change management</vt:lpstr>
      <vt:lpstr>PowerPoint Presentation</vt:lpstr>
      <vt:lpstr>VSM Analysis of company before outsourcing</vt:lpstr>
      <vt:lpstr>On going PhD research (1)</vt:lpstr>
      <vt:lpstr>In summary</vt:lpstr>
    </vt:vector>
  </TitlesOfParts>
  <Company>Laurel Bank Associates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Complexity approach to sustainability</dc:title>
  <dc:creator>Jon Walker</dc:creator>
  <cp:lastModifiedBy>Angela Espinosa</cp:lastModifiedBy>
  <cp:revision>136</cp:revision>
  <dcterms:created xsi:type="dcterms:W3CDTF">2015-06-21T16:32:33Z</dcterms:created>
  <dcterms:modified xsi:type="dcterms:W3CDTF">2015-11-11T08:53:11Z</dcterms:modified>
</cp:coreProperties>
</file>