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69" r:id="rId5"/>
    <p:sldId id="266" r:id="rId6"/>
    <p:sldId id="267" r:id="rId7"/>
    <p:sldId id="270" r:id="rId8"/>
    <p:sldId id="272" r:id="rId9"/>
    <p:sldId id="273" r:id="rId10"/>
    <p:sldId id="256" r:id="rId11"/>
    <p:sldId id="262" r:id="rId12"/>
    <p:sldId id="261"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4660"/>
  </p:normalViewPr>
  <p:slideViewPr>
    <p:cSldViewPr snapToGrid="0">
      <p:cViewPr varScale="1">
        <p:scale>
          <a:sx n="118" d="100"/>
          <a:sy n="118" d="100"/>
        </p:scale>
        <p:origin x="1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499A599-0D93-4BB8-8541-449B5A697522}" type="datetimeFigureOut">
              <a:rPr lang="en-AU" smtClean="0"/>
              <a:t>18/10/2016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248168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99A599-0D93-4BB8-8541-449B5A697522}" type="datetimeFigureOut">
              <a:rPr lang="en-AU" smtClean="0"/>
              <a:t>18/10/2016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368199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99A599-0D93-4BB8-8541-449B5A697522}" type="datetimeFigureOut">
              <a:rPr lang="en-AU" smtClean="0"/>
              <a:t>18/10/2016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243563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99A599-0D93-4BB8-8541-449B5A697522}" type="datetimeFigureOut">
              <a:rPr lang="en-AU" smtClean="0"/>
              <a:t>18/10/2016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44209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99A599-0D93-4BB8-8541-449B5A697522}" type="datetimeFigureOut">
              <a:rPr lang="en-AU" smtClean="0"/>
              <a:t>18/10/2016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394861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499A599-0D93-4BB8-8541-449B5A697522}" type="datetimeFigureOut">
              <a:rPr lang="en-AU" smtClean="0"/>
              <a:t>18/10/2016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98887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499A599-0D93-4BB8-8541-449B5A697522}" type="datetimeFigureOut">
              <a:rPr lang="en-AU" smtClean="0"/>
              <a:t>18/10/2016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313643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499A599-0D93-4BB8-8541-449B5A697522}" type="datetimeFigureOut">
              <a:rPr lang="en-AU" smtClean="0"/>
              <a:t>18/10/2016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10077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9A599-0D93-4BB8-8541-449B5A697522}" type="datetimeFigureOut">
              <a:rPr lang="en-AU" smtClean="0"/>
              <a:t>18/10/2016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241675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9A599-0D93-4BB8-8541-449B5A697522}" type="datetimeFigureOut">
              <a:rPr lang="en-AU" smtClean="0"/>
              <a:t>18/10/2016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327457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99A599-0D93-4BB8-8541-449B5A697522}" type="datetimeFigureOut">
              <a:rPr lang="en-AU" smtClean="0"/>
              <a:t>18/10/2016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B3F708-80C4-4FFA-B0FF-F7A81368F31B}" type="slidenum">
              <a:rPr lang="en-AU" smtClean="0"/>
              <a:t>‹#›</a:t>
            </a:fld>
            <a:endParaRPr lang="en-AU"/>
          </a:p>
        </p:txBody>
      </p:sp>
    </p:spTree>
    <p:extLst>
      <p:ext uri="{BB962C8B-B14F-4D97-AF65-F5344CB8AC3E}">
        <p14:creationId xmlns:p14="http://schemas.microsoft.com/office/powerpoint/2010/main" val="303669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A599-0D93-4BB8-8541-449B5A697522}" type="datetimeFigureOut">
              <a:rPr lang="en-AU" smtClean="0"/>
              <a:t>18/10/2016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3F708-80C4-4FFA-B0FF-F7A81368F31B}" type="slidenum">
              <a:rPr lang="en-AU" smtClean="0"/>
              <a:t>‹#›</a:t>
            </a:fld>
            <a:endParaRPr lang="en-AU"/>
          </a:p>
        </p:txBody>
      </p:sp>
    </p:spTree>
    <p:extLst>
      <p:ext uri="{BB962C8B-B14F-4D97-AF65-F5344CB8AC3E}">
        <p14:creationId xmlns:p14="http://schemas.microsoft.com/office/powerpoint/2010/main" val="226818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8767" y="4005004"/>
            <a:ext cx="9144000" cy="1655762"/>
          </a:xfrm>
          <a:solidFill>
            <a:schemeClr val="accent6">
              <a:lumMod val="40000"/>
              <a:lumOff val="60000"/>
            </a:schemeClr>
          </a:solidFill>
        </p:spPr>
        <p:txBody>
          <a:bodyPr/>
          <a:lstStyle/>
          <a:p>
            <a:endParaRPr lang="en-US" dirty="0"/>
          </a:p>
          <a:p>
            <a:r>
              <a:rPr lang="en-US" dirty="0"/>
              <a:t>Many think of sustainability in terms of water, land, fossil fuels.  </a:t>
            </a:r>
          </a:p>
          <a:p>
            <a:r>
              <a:rPr lang="en-US" dirty="0"/>
              <a:t>Yet there is a socio-economic dimension which deserves attention too.</a:t>
            </a:r>
            <a:endParaRPr lang="en-AU" dirty="0"/>
          </a:p>
        </p:txBody>
      </p:sp>
      <p:sp>
        <p:nvSpPr>
          <p:cNvPr id="4" name="Rectangle 1"/>
          <p:cNvSpPr>
            <a:spLocks noGrp="1" noChangeArrowheads="1"/>
          </p:cNvSpPr>
          <p:nvPr>
            <p:ph type="ctrTitle"/>
          </p:nvPr>
        </p:nvSpPr>
        <p:spPr bwMode="auto">
          <a:xfrm>
            <a:off x="2802953" y="730981"/>
            <a:ext cx="7519814" cy="2554545"/>
          </a:xfrm>
          <a:prstGeom prst="rect">
            <a:avLst/>
          </a:prstGeom>
          <a:solidFill>
            <a:schemeClr val="accent4">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t>The ultimate criteria of viability </a:t>
            </a:r>
            <a:endParaRPr kumimoji="0" lang="en-AU" altLang="en-US" sz="2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t>must indeed be the capability to survive.</a:t>
            </a:r>
            <a:endParaRPr kumimoji="0" lang="en-AU" altLang="en-US" sz="2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t>This is both a physiological and ecological criterion</a:t>
            </a:r>
            <a:endParaRPr kumimoji="0" lang="en-AU" altLang="en-US" sz="2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t> - and certainly not a logical one.</a:t>
            </a:r>
            <a:endParaRPr kumimoji="0" lang="en-AU" altLang="en-US" sz="2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tabLst>
                <a:tab pos="457200" algn="l"/>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t/>
            </a:r>
            <a:b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b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Iskoola Pota" panose="020B0502040204020203" pitchFamily="34" charset="0"/>
              </a:rPr>
              <a:t>Stafford Beer</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09821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6879" y="103032"/>
            <a:ext cx="8148297" cy="606096"/>
          </a:xfrm>
          <a:solidFill>
            <a:schemeClr val="accent4">
              <a:lumMod val="40000"/>
              <a:lumOff val="60000"/>
            </a:schemeClr>
          </a:solidFill>
        </p:spPr>
        <p:txBody>
          <a:bodyPr>
            <a:noAutofit/>
          </a:bodyPr>
          <a:lstStyle/>
          <a:p>
            <a:pPr algn="l"/>
            <a:r>
              <a:rPr lang="en-US" sz="2400" dirty="0"/>
              <a:t>Cybernetic Influence Diagram – minor language sustainability</a:t>
            </a:r>
            <a:endParaRPr lang="en-AU" sz="2400" b="1" dirty="0"/>
          </a:p>
        </p:txBody>
      </p:sp>
      <p:pic>
        <p:nvPicPr>
          <p:cNvPr id="4" name="Content Placeholder 3"/>
          <p:cNvPicPr>
            <a:picLocks noChangeAspect="1"/>
          </p:cNvPicPr>
          <p:nvPr/>
        </p:nvPicPr>
        <p:blipFill rotWithShape="1">
          <a:blip r:embed="rId2"/>
          <a:srcRect l="4682" r="3692"/>
          <a:stretch/>
        </p:blipFill>
        <p:spPr>
          <a:xfrm>
            <a:off x="329698" y="1063690"/>
            <a:ext cx="10897418" cy="5794310"/>
          </a:xfrm>
          <a:prstGeom prst="rect">
            <a:avLst/>
          </a:prstGeom>
        </p:spPr>
      </p:pic>
    </p:spTree>
    <p:extLst>
      <p:ext uri="{BB962C8B-B14F-4D97-AF65-F5344CB8AC3E}">
        <p14:creationId xmlns:p14="http://schemas.microsoft.com/office/powerpoint/2010/main" val="140912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0456"/>
            <a:ext cx="9144000" cy="1784194"/>
          </a:xfrm>
          <a:solidFill>
            <a:schemeClr val="accent4">
              <a:lumMod val="40000"/>
              <a:lumOff val="60000"/>
            </a:schemeClr>
          </a:solidFill>
        </p:spPr>
        <p:txBody>
          <a:bodyPr>
            <a:normAutofit/>
          </a:bodyPr>
          <a:lstStyle/>
          <a:p>
            <a:pPr algn="l"/>
            <a:r>
              <a:rPr lang="en-AU" dirty="0"/>
              <a:t>Loops – Sustainability of Sinhala Language</a:t>
            </a:r>
          </a:p>
        </p:txBody>
      </p:sp>
      <p:pic>
        <p:nvPicPr>
          <p:cNvPr id="4" name="Picture 3"/>
          <p:cNvPicPr>
            <a:picLocks noChangeAspect="1"/>
          </p:cNvPicPr>
          <p:nvPr/>
        </p:nvPicPr>
        <p:blipFill rotWithShape="1">
          <a:blip r:embed="rId2"/>
          <a:srcRect t="49659"/>
          <a:stretch/>
        </p:blipFill>
        <p:spPr>
          <a:xfrm>
            <a:off x="6267450" y="2387848"/>
            <a:ext cx="4400550" cy="343803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353911" y="2868617"/>
            <a:ext cx="4038600" cy="2476500"/>
          </a:xfrm>
          <a:prstGeom prst="rect">
            <a:avLst/>
          </a:prstGeom>
          <a:ln>
            <a:solidFill>
              <a:schemeClr val="tx1"/>
            </a:solidFill>
          </a:ln>
        </p:spPr>
      </p:pic>
    </p:spTree>
    <p:extLst>
      <p:ext uri="{BB962C8B-B14F-4D97-AF65-F5344CB8AC3E}">
        <p14:creationId xmlns:p14="http://schemas.microsoft.com/office/powerpoint/2010/main" val="389639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subTitle" idx="1"/>
          </p:nvPr>
        </p:nvSpPr>
        <p:spPr>
          <a:xfrm>
            <a:off x="1395212" y="227774"/>
            <a:ext cx="9144000" cy="1655762"/>
          </a:xfrm>
          <a:prstGeom prst="rect">
            <a:avLst/>
          </a:prstGeom>
          <a:solidFill>
            <a:schemeClr val="accent4">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t>Sensitivity Modelling – </a:t>
            </a:r>
            <a:r>
              <a:rPr lang="en-US" sz="4000" dirty="0"/>
              <a:t>Matrix of Criteria Matrix / Influence </a:t>
            </a:r>
            <a:endParaRPr lang="en-AU" sz="4000" b="1" dirty="0"/>
          </a:p>
        </p:txBody>
      </p:sp>
      <p:pic>
        <p:nvPicPr>
          <p:cNvPr id="2" name="Picture 1"/>
          <p:cNvPicPr>
            <a:picLocks noChangeAspect="1"/>
          </p:cNvPicPr>
          <p:nvPr/>
        </p:nvPicPr>
        <p:blipFill>
          <a:blip r:embed="rId2"/>
          <a:stretch>
            <a:fillRect/>
          </a:stretch>
        </p:blipFill>
        <p:spPr>
          <a:xfrm>
            <a:off x="366512" y="1883536"/>
            <a:ext cx="5197162" cy="4954628"/>
          </a:xfrm>
          <a:prstGeom prst="rect">
            <a:avLst/>
          </a:prstGeom>
        </p:spPr>
      </p:pic>
      <p:pic>
        <p:nvPicPr>
          <p:cNvPr id="3" name="Picture 2"/>
          <p:cNvPicPr>
            <a:picLocks noChangeAspect="1"/>
          </p:cNvPicPr>
          <p:nvPr/>
        </p:nvPicPr>
        <p:blipFill>
          <a:blip r:embed="rId3"/>
          <a:stretch>
            <a:fillRect/>
          </a:stretch>
        </p:blipFill>
        <p:spPr>
          <a:xfrm>
            <a:off x="5670997" y="1883536"/>
            <a:ext cx="6482559" cy="4974464"/>
          </a:xfrm>
          <a:prstGeom prst="rect">
            <a:avLst/>
          </a:prstGeom>
        </p:spPr>
      </p:pic>
    </p:spTree>
    <p:extLst>
      <p:ext uri="{BB962C8B-B14F-4D97-AF65-F5344CB8AC3E}">
        <p14:creationId xmlns:p14="http://schemas.microsoft.com/office/powerpoint/2010/main" val="157052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90918"/>
            <a:ext cx="9144000" cy="839098"/>
          </a:xfrm>
          <a:solidFill>
            <a:schemeClr val="accent4">
              <a:lumMod val="40000"/>
              <a:lumOff val="60000"/>
            </a:schemeClr>
          </a:solidFill>
        </p:spPr>
        <p:txBody>
          <a:bodyPr>
            <a:normAutofit/>
          </a:bodyPr>
          <a:lstStyle/>
          <a:p>
            <a:pPr algn="l"/>
            <a:r>
              <a:rPr lang="en-US" sz="4000" dirty="0"/>
              <a:t>VSM</a:t>
            </a:r>
            <a:endParaRPr lang="en-AU" sz="4000" dirty="0"/>
          </a:p>
        </p:txBody>
      </p:sp>
      <p:sp>
        <p:nvSpPr>
          <p:cNvPr id="3" name="Subtitle 2"/>
          <p:cNvSpPr>
            <a:spLocks noGrp="1"/>
          </p:cNvSpPr>
          <p:nvPr>
            <p:ph type="subTitle" idx="1"/>
          </p:nvPr>
        </p:nvSpPr>
        <p:spPr>
          <a:xfrm>
            <a:off x="1524000" y="2453951"/>
            <a:ext cx="9144000" cy="2620326"/>
          </a:xfrm>
          <a:solidFill>
            <a:schemeClr val="accent6">
              <a:lumMod val="40000"/>
              <a:lumOff val="60000"/>
            </a:schemeClr>
          </a:solidFill>
        </p:spPr>
        <p:txBody>
          <a:bodyPr>
            <a:normAutofit/>
          </a:bodyPr>
          <a:lstStyle/>
          <a:p>
            <a:pPr marL="342900" indent="-342900" algn="l">
              <a:buFont typeface="Arial" panose="020B0604020202020204" pitchFamily="34" charset="0"/>
              <a:buChar char="•"/>
            </a:pPr>
            <a:r>
              <a:rPr lang="en-US" dirty="0"/>
              <a:t>System in Focus</a:t>
            </a:r>
          </a:p>
          <a:p>
            <a:pPr marL="342900" indent="-342900" algn="l">
              <a:buFont typeface="Arial" panose="020B0604020202020204" pitchFamily="34" charset="0"/>
              <a:buChar char="•"/>
            </a:pPr>
            <a:r>
              <a:rPr lang="en-US" dirty="0"/>
              <a:t>S1? – demand &amp; Supply (per language) (per context)</a:t>
            </a:r>
          </a:p>
          <a:p>
            <a:pPr marL="342900" indent="-342900" algn="l">
              <a:buFont typeface="Arial" panose="020B0604020202020204" pitchFamily="34" charset="0"/>
              <a:buChar char="•"/>
            </a:pPr>
            <a:r>
              <a:rPr lang="en-US" dirty="0"/>
              <a:t>Homeostats (18 by Javier)</a:t>
            </a:r>
          </a:p>
          <a:p>
            <a:pPr marL="342900" indent="-342900" algn="l">
              <a:buFont typeface="Arial" panose="020B0604020202020204" pitchFamily="34" charset="0"/>
              <a:buChar char="•"/>
            </a:pPr>
            <a:r>
              <a:rPr lang="en-US" dirty="0"/>
              <a:t>Demand and supply</a:t>
            </a:r>
          </a:p>
          <a:p>
            <a:pPr marL="342900" indent="-342900" algn="l">
              <a:buFont typeface="Arial" panose="020B0604020202020204" pitchFamily="34" charset="0"/>
              <a:buChar char="•"/>
            </a:pPr>
            <a:r>
              <a:rPr lang="en-US" dirty="0"/>
              <a:t>Environment </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08467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lumMod val="40000"/>
              <a:lumOff val="60000"/>
            </a:schemeClr>
          </a:solidFill>
        </p:spPr>
        <p:txBody>
          <a:bodyPr>
            <a:normAutofit fontScale="90000"/>
          </a:bodyPr>
          <a:lstStyle/>
          <a:p>
            <a:r>
              <a:rPr lang="en-US" b="1" dirty="0"/>
              <a:t>EXPLORING THE SUSTAINABILITY OF MINOR LANGUAGES</a:t>
            </a:r>
            <a:r>
              <a:rPr lang="en-AU" dirty="0"/>
              <a:t/>
            </a:r>
            <a:br>
              <a:rPr lang="en-AU" dirty="0"/>
            </a:br>
            <a:endParaRPr lang="en-AU" dirty="0"/>
          </a:p>
        </p:txBody>
      </p:sp>
      <p:sp>
        <p:nvSpPr>
          <p:cNvPr id="3" name="Subtitle 2"/>
          <p:cNvSpPr>
            <a:spLocks noGrp="1"/>
          </p:cNvSpPr>
          <p:nvPr>
            <p:ph type="subTitle" idx="1"/>
          </p:nvPr>
        </p:nvSpPr>
        <p:spPr>
          <a:solidFill>
            <a:schemeClr val="accent6">
              <a:lumMod val="40000"/>
              <a:lumOff val="60000"/>
            </a:schemeClr>
          </a:solidFill>
        </p:spPr>
        <p:txBody>
          <a:bodyPr>
            <a:normAutofit lnSpcReduction="10000"/>
          </a:bodyPr>
          <a:lstStyle/>
          <a:p>
            <a:pPr algn="r"/>
            <a:r>
              <a:rPr lang="en-US" dirty="0"/>
              <a:t>Dr Leonie Solomons</a:t>
            </a:r>
          </a:p>
          <a:p>
            <a:pPr algn="r"/>
            <a:r>
              <a:rPr lang="en-US" dirty="0"/>
              <a:t>Executive Director, </a:t>
            </a:r>
          </a:p>
          <a:p>
            <a:pPr algn="r"/>
            <a:r>
              <a:rPr lang="en-US" dirty="0"/>
              <a:t>Language Matters, Sri Lanka </a:t>
            </a:r>
          </a:p>
          <a:p>
            <a:pPr algn="r"/>
            <a:r>
              <a:rPr lang="en-US" dirty="0"/>
              <a:t>&amp; Consulting Systems, Australia</a:t>
            </a:r>
          </a:p>
          <a:p>
            <a:endParaRPr lang="en-AU" dirty="0"/>
          </a:p>
        </p:txBody>
      </p:sp>
    </p:spTree>
    <p:extLst>
      <p:ext uri="{BB962C8B-B14F-4D97-AF65-F5344CB8AC3E}">
        <p14:creationId xmlns:p14="http://schemas.microsoft.com/office/powerpoint/2010/main" val="82653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lumMod val="40000"/>
              <a:lumOff val="60000"/>
            </a:schemeClr>
          </a:solidFill>
        </p:spPr>
        <p:txBody>
          <a:bodyPr>
            <a:normAutofit/>
          </a:bodyPr>
          <a:lstStyle/>
          <a:p>
            <a:r>
              <a:rPr lang="en-AU" dirty="0"/>
              <a:t>Yesterday … </a:t>
            </a:r>
            <a:br>
              <a:rPr lang="en-AU" dirty="0"/>
            </a:br>
            <a:endParaRPr lang="en-AU" dirty="0"/>
          </a:p>
        </p:txBody>
      </p:sp>
      <p:sp>
        <p:nvSpPr>
          <p:cNvPr id="3" name="Subtitle 2"/>
          <p:cNvSpPr>
            <a:spLocks noGrp="1"/>
          </p:cNvSpPr>
          <p:nvPr>
            <p:ph type="subTitle" idx="1"/>
          </p:nvPr>
        </p:nvSpPr>
        <p:spPr>
          <a:xfrm>
            <a:off x="1524000" y="3602038"/>
            <a:ext cx="9144000" cy="3078680"/>
          </a:xfrm>
          <a:solidFill>
            <a:schemeClr val="accent6">
              <a:lumMod val="40000"/>
              <a:lumOff val="60000"/>
            </a:schemeClr>
          </a:solidFill>
        </p:spPr>
        <p:txBody>
          <a:bodyPr>
            <a:normAutofit/>
          </a:bodyPr>
          <a:lstStyle/>
          <a:p>
            <a:pPr marL="342900" indent="-342900" algn="l">
              <a:buFont typeface="Arial" panose="020B0604020202020204" pitchFamily="34" charset="0"/>
              <a:buChar char="•"/>
            </a:pPr>
            <a:r>
              <a:rPr lang="en-US" dirty="0"/>
              <a:t>Regional exclusivity - Hans </a:t>
            </a:r>
            <a:r>
              <a:rPr lang="en-US" dirty="0" err="1"/>
              <a:t>Losscher</a:t>
            </a:r>
            <a:endParaRPr lang="en-US" dirty="0"/>
          </a:p>
          <a:p>
            <a:pPr marL="342900" indent="-342900" algn="l">
              <a:buFont typeface="Arial" panose="020B0604020202020204" pitchFamily="34" charset="0"/>
              <a:buChar char="•"/>
            </a:pPr>
            <a:r>
              <a:rPr lang="en-US" dirty="0"/>
              <a:t>Robyn Ashby – UK … England </a:t>
            </a:r>
          </a:p>
          <a:p>
            <a:pPr lvl="2" algn="l"/>
            <a:r>
              <a:rPr lang="en-US" dirty="0"/>
              <a:t>Sri Lanka – Peace Secretariat,  </a:t>
            </a:r>
          </a:p>
          <a:p>
            <a:pPr marL="342900" indent="-342900" algn="l">
              <a:buFont typeface="Arial" panose="020B0604020202020204" pitchFamily="34" charset="0"/>
              <a:buChar char="•"/>
            </a:pPr>
            <a:r>
              <a:rPr lang="en-US" dirty="0"/>
              <a:t>Russell Clements – let its evolution reveal itself, Geordie accent</a:t>
            </a:r>
          </a:p>
          <a:p>
            <a:pPr algn="l"/>
            <a:endParaRPr lang="en-US" dirty="0"/>
          </a:p>
          <a:p>
            <a:pPr marL="342900" indent="-342900" algn="l">
              <a:buFont typeface="Arial" panose="020B0604020202020204" pitchFamily="34" charset="0"/>
              <a:buChar char="•"/>
            </a:pPr>
            <a:r>
              <a:rPr lang="en-US" dirty="0"/>
              <a:t>Prof Peter Allen – Models (finding out about the system, …) </a:t>
            </a:r>
          </a:p>
        </p:txBody>
      </p:sp>
    </p:spTree>
    <p:extLst>
      <p:ext uri="{BB962C8B-B14F-4D97-AF65-F5344CB8AC3E}">
        <p14:creationId xmlns:p14="http://schemas.microsoft.com/office/powerpoint/2010/main" val="150964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lumMod val="40000"/>
              <a:lumOff val="60000"/>
            </a:schemeClr>
          </a:solidFill>
        </p:spPr>
        <p:txBody>
          <a:bodyPr>
            <a:normAutofit/>
          </a:bodyPr>
          <a:lstStyle/>
          <a:p>
            <a:pPr algn="l"/>
            <a:r>
              <a:rPr lang="en-AU" dirty="0"/>
              <a:t>	</a:t>
            </a:r>
            <a:r>
              <a:rPr lang="en-AU" sz="3600" dirty="0"/>
              <a:t>Language Matters  in SL … </a:t>
            </a:r>
            <a:r>
              <a:rPr lang="en-AU" dirty="0"/>
              <a:t/>
            </a:r>
            <a:br>
              <a:rPr lang="en-AU" dirty="0"/>
            </a:br>
            <a:endParaRPr lang="en-AU" dirty="0"/>
          </a:p>
        </p:txBody>
      </p:sp>
      <p:sp>
        <p:nvSpPr>
          <p:cNvPr id="3" name="Subtitle 2"/>
          <p:cNvSpPr>
            <a:spLocks noGrp="1"/>
          </p:cNvSpPr>
          <p:nvPr>
            <p:ph type="subTitle" idx="1"/>
          </p:nvPr>
        </p:nvSpPr>
        <p:spPr>
          <a:xfrm>
            <a:off x="1524000" y="3602038"/>
            <a:ext cx="9144000" cy="2705456"/>
          </a:xfrm>
          <a:solidFill>
            <a:schemeClr val="accent6">
              <a:lumMod val="40000"/>
              <a:lumOff val="60000"/>
            </a:schemeClr>
          </a:solidFill>
        </p:spPr>
        <p:txBody>
          <a:bodyPr>
            <a:normAutofit fontScale="92500" lnSpcReduction="10000"/>
          </a:bodyPr>
          <a:lstStyle/>
          <a:p>
            <a:pPr marL="342900" indent="-342900" algn="l">
              <a:buFont typeface="Arial" panose="020B0604020202020204" pitchFamily="34" charset="0"/>
              <a:buChar char="•"/>
            </a:pPr>
            <a:r>
              <a:rPr lang="en-US" dirty="0"/>
              <a:t>Developed the OCR for Sinhala (4 years - proprietary algorithm, open source with proprietary software to overcome gaps in standardized computing)</a:t>
            </a:r>
          </a:p>
          <a:p>
            <a:pPr marL="342900" indent="-342900" algn="l">
              <a:buFont typeface="Arial" panose="020B0604020202020204" pitchFamily="34" charset="0"/>
              <a:buChar char="•"/>
            </a:pPr>
            <a:r>
              <a:rPr lang="en-US" dirty="0"/>
              <a:t>Introduced Telephone Based Translation Centre for Citizen-Police dialogue</a:t>
            </a:r>
          </a:p>
          <a:p>
            <a:pPr marL="342900" indent="-342900" algn="l">
              <a:buFont typeface="Arial" panose="020B0604020202020204" pitchFamily="34" charset="0"/>
              <a:buChar char="•"/>
            </a:pPr>
            <a:r>
              <a:rPr lang="en-US" dirty="0"/>
              <a:t>Ecopolicy translated into Sinhala and Tamil</a:t>
            </a:r>
          </a:p>
          <a:p>
            <a:pPr marL="342900" indent="-342900" algn="l">
              <a:buFont typeface="Arial" panose="020B0604020202020204" pitchFamily="34" charset="0"/>
              <a:buChar char="•"/>
            </a:pPr>
            <a:r>
              <a:rPr lang="en-US" dirty="0"/>
              <a:t>Evaluation of SL draft constitution (when proposed … 2017 + statutes &amp; </a:t>
            </a:r>
            <a:r>
              <a:rPr lang="en-US"/>
              <a:t>regulatory instruments)</a:t>
            </a:r>
            <a:endParaRPr lang="en-US" dirty="0"/>
          </a:p>
          <a:p>
            <a:pPr marL="342900" indent="-342900" algn="l">
              <a:buFont typeface="Arial" panose="020B0604020202020204" pitchFamily="34" charset="0"/>
              <a:buChar char="•"/>
            </a:pPr>
            <a:r>
              <a:rPr lang="en-US" dirty="0"/>
              <a:t>Sustainability of Minor Languages </a:t>
            </a:r>
            <a:r>
              <a:rPr lang="en-US" sz="2000" dirty="0"/>
              <a:t>– modelling to find out about the system</a:t>
            </a:r>
          </a:p>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804" y="1324947"/>
            <a:ext cx="2399612" cy="2024743"/>
          </a:xfrm>
          <a:prstGeom prst="rect">
            <a:avLst/>
          </a:prstGeom>
        </p:spPr>
      </p:pic>
    </p:spTree>
    <p:extLst>
      <p:ext uri="{BB962C8B-B14F-4D97-AF65-F5344CB8AC3E}">
        <p14:creationId xmlns:p14="http://schemas.microsoft.com/office/powerpoint/2010/main" val="290640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15768"/>
          </a:xfrm>
          <a:solidFill>
            <a:schemeClr val="accent4">
              <a:lumMod val="40000"/>
              <a:lumOff val="60000"/>
            </a:schemeClr>
          </a:solidFill>
        </p:spPr>
        <p:txBody>
          <a:bodyPr>
            <a:normAutofit/>
          </a:bodyPr>
          <a:lstStyle/>
          <a:p>
            <a:pPr algn="l"/>
            <a:r>
              <a:rPr lang="en-US" sz="4400" b="1" dirty="0"/>
              <a:t>Relevance of language as part of</a:t>
            </a:r>
            <a:endParaRPr lang="en-AU" sz="4400" dirty="0"/>
          </a:p>
        </p:txBody>
      </p:sp>
      <p:sp>
        <p:nvSpPr>
          <p:cNvPr id="3" name="Subtitle 2"/>
          <p:cNvSpPr>
            <a:spLocks noGrp="1"/>
          </p:cNvSpPr>
          <p:nvPr>
            <p:ph type="subTitle" idx="1"/>
          </p:nvPr>
        </p:nvSpPr>
        <p:spPr>
          <a:xfrm>
            <a:off x="1524000" y="2034073"/>
            <a:ext cx="9144000" cy="3769568"/>
          </a:xfrm>
          <a:solidFill>
            <a:schemeClr val="accent6">
              <a:lumMod val="40000"/>
              <a:lumOff val="60000"/>
            </a:schemeClr>
          </a:solidFill>
        </p:spPr>
        <p:txBody>
          <a:bodyPr>
            <a:normAutofit/>
          </a:bodyPr>
          <a:lstStyle/>
          <a:p>
            <a:pPr marL="342900" indent="-342900" algn="l">
              <a:buFont typeface="Arial" panose="020B0604020202020204" pitchFamily="34" charset="0"/>
              <a:buChar char="•"/>
            </a:pPr>
            <a:endParaRPr lang="en-US" dirty="0">
              <a:solidFill>
                <a:srgbClr val="FF0000"/>
              </a:solidFill>
            </a:endParaRPr>
          </a:p>
          <a:p>
            <a:pPr marL="342900" indent="-342900" algn="l">
              <a:buFont typeface="Arial" panose="020B0604020202020204" pitchFamily="34" charset="0"/>
              <a:buChar char="•"/>
            </a:pPr>
            <a:r>
              <a:rPr lang="en-US" dirty="0">
                <a:solidFill>
                  <a:srgbClr val="FF0000"/>
                </a:solidFill>
              </a:rPr>
              <a:t>Identity</a:t>
            </a:r>
            <a:r>
              <a:rPr lang="en-US" dirty="0"/>
              <a:t> (groups of people) and what it takes for minor languages, particularly its written script and vocabulary, to be viable.  </a:t>
            </a:r>
            <a:r>
              <a:rPr lang="en-AU" sz="1800" dirty="0"/>
              <a:t/>
            </a:r>
            <a:br>
              <a:rPr lang="en-AU" sz="1800" dirty="0"/>
            </a:br>
            <a:endParaRPr lang="en-US" sz="1800" dirty="0"/>
          </a:p>
          <a:p>
            <a:pPr marL="342900" indent="-342900" algn="l">
              <a:buFont typeface="Arial" panose="020B0604020202020204" pitchFamily="34" charset="0"/>
              <a:buChar char="•"/>
            </a:pPr>
            <a:r>
              <a:rPr lang="en-AU" dirty="0">
                <a:solidFill>
                  <a:srgbClr val="FF0000"/>
                </a:solidFill>
              </a:rPr>
              <a:t>Functionality</a:t>
            </a:r>
            <a:r>
              <a:rPr lang="en-AU" dirty="0"/>
              <a:t> in terms of communication – spoken &amp; written (words, grammar and script)</a:t>
            </a:r>
          </a:p>
          <a:p>
            <a:pPr marL="800100" lvl="1" indent="-342900" algn="l">
              <a:buFont typeface="Arial" panose="020B0604020202020204" pitchFamily="34" charset="0"/>
              <a:buChar char="•"/>
            </a:pPr>
            <a:r>
              <a:rPr lang="en-US" dirty="0"/>
              <a:t>Today with computers becoming the equivalent of pen/pencil, scripts which don't reach computers are taking the path to museums!</a:t>
            </a:r>
          </a:p>
          <a:p>
            <a:pPr marL="800100" lvl="1" indent="-342900" algn="l">
              <a:buFont typeface="Arial" panose="020B0604020202020204" pitchFamily="34" charset="0"/>
              <a:buChar char="•"/>
            </a:pPr>
            <a:r>
              <a:rPr lang="en-US" dirty="0"/>
              <a:t>At times it is facets of their alphabet rather than the whole script, that is being obsoleted by the world of computing</a:t>
            </a:r>
            <a:endParaRPr lang="en-AU" dirty="0"/>
          </a:p>
          <a:p>
            <a:endParaRPr lang="en-AU" dirty="0"/>
          </a:p>
        </p:txBody>
      </p:sp>
    </p:spTree>
    <p:extLst>
      <p:ext uri="{BB962C8B-B14F-4D97-AF65-F5344CB8AC3E}">
        <p14:creationId xmlns:p14="http://schemas.microsoft.com/office/powerpoint/2010/main" val="342457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8057" y="523170"/>
            <a:ext cx="9144000" cy="1473581"/>
          </a:xfrm>
          <a:solidFill>
            <a:schemeClr val="accent4">
              <a:lumMod val="40000"/>
              <a:lumOff val="60000"/>
            </a:schemeClr>
          </a:solidFill>
        </p:spPr>
        <p:txBody>
          <a:bodyPr>
            <a:noAutofit/>
          </a:bodyPr>
          <a:lstStyle/>
          <a:p>
            <a:pPr algn="l"/>
            <a:r>
              <a:rPr lang="en-US" sz="4400" dirty="0"/>
              <a:t>Intuitive Concern</a:t>
            </a:r>
            <a:br>
              <a:rPr lang="en-US" sz="4400" dirty="0"/>
            </a:br>
            <a:r>
              <a:rPr lang="en-US" sz="2800" dirty="0"/>
              <a:t>- International Languages are dominating communication </a:t>
            </a:r>
            <a:endParaRPr lang="en-AU" sz="2800" dirty="0"/>
          </a:p>
        </p:txBody>
      </p:sp>
      <p:sp>
        <p:nvSpPr>
          <p:cNvPr id="3" name="Subtitle 2"/>
          <p:cNvSpPr>
            <a:spLocks noGrp="1"/>
          </p:cNvSpPr>
          <p:nvPr>
            <p:ph type="subTitle" idx="1"/>
          </p:nvPr>
        </p:nvSpPr>
        <p:spPr>
          <a:xfrm>
            <a:off x="1328057" y="2192694"/>
            <a:ext cx="9144000" cy="4432041"/>
          </a:xfrm>
          <a:solidFill>
            <a:schemeClr val="accent6">
              <a:lumMod val="40000"/>
              <a:lumOff val="60000"/>
            </a:schemeClr>
          </a:solidFill>
        </p:spPr>
        <p:txBody>
          <a:bodyPr>
            <a:normAutofit/>
          </a:body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Medium of instruction for professional education (e.g. Doctors, Engineers, Surveyors, etc. is done in English.) </a:t>
            </a:r>
          </a:p>
          <a:p>
            <a:pPr marL="342900" indent="-342900" algn="l">
              <a:buFont typeface="Arial" panose="020B0604020202020204" pitchFamily="34" charset="0"/>
              <a:buChar char="•"/>
            </a:pPr>
            <a:r>
              <a:rPr lang="en-US" dirty="0"/>
              <a:t>Sending SMS via telephones means youngsters are using the English alphabet to send messages using words in the vernacular. </a:t>
            </a:r>
          </a:p>
          <a:p>
            <a:pPr lvl="4" algn="l"/>
            <a:r>
              <a:rPr lang="en-US" dirty="0"/>
              <a:t>  </a:t>
            </a:r>
          </a:p>
          <a:p>
            <a:r>
              <a:rPr lang="en-US" dirty="0"/>
              <a:t>*************************</a:t>
            </a:r>
          </a:p>
          <a:p>
            <a:r>
              <a:rPr lang="en-US" dirty="0">
                <a:solidFill>
                  <a:srgbClr val="FF0000"/>
                </a:solidFill>
              </a:rPr>
              <a:t>Longer Term …. Bi-lingual or Monolingual</a:t>
            </a:r>
          </a:p>
          <a:p>
            <a:pPr marL="1257300" lvl="2" indent="-342900">
              <a:buFont typeface="Arial" panose="020B0604020202020204" pitchFamily="34" charset="0"/>
              <a:buChar char="•"/>
            </a:pPr>
            <a:r>
              <a:rPr lang="en-US" dirty="0">
                <a:solidFill>
                  <a:srgbClr val="FF0000"/>
                </a:solidFill>
              </a:rPr>
              <a:t>Language of Administration (Public Service)</a:t>
            </a:r>
          </a:p>
          <a:p>
            <a:pPr marL="1257300" lvl="2" indent="-342900">
              <a:buFont typeface="Arial" panose="020B0604020202020204" pitchFamily="34" charset="0"/>
              <a:buChar char="•"/>
            </a:pPr>
            <a:r>
              <a:rPr lang="en-US" dirty="0">
                <a:solidFill>
                  <a:srgbClr val="FF0000"/>
                </a:solidFill>
              </a:rPr>
              <a:t>Medium of Instruction (Government schools)</a:t>
            </a:r>
          </a:p>
          <a:p>
            <a:pPr marL="1257300" lvl="2" indent="-342900">
              <a:buFont typeface="Arial" panose="020B0604020202020204" pitchFamily="34" charset="0"/>
              <a:buChar char="•"/>
            </a:pPr>
            <a:r>
              <a:rPr lang="en-US" dirty="0">
                <a:solidFill>
                  <a:srgbClr val="FF0000"/>
                </a:solidFill>
              </a:rPr>
              <a:t>Handle the language transition with older generation</a:t>
            </a:r>
          </a:p>
          <a:p>
            <a:pPr marL="342900" indent="-342900" algn="l">
              <a:buFont typeface="Arial" panose="020B0604020202020204" pitchFamily="34" charset="0"/>
              <a:buChar char="•"/>
            </a:pPr>
            <a:endParaRPr lang="en-US" dirty="0">
              <a:solidFill>
                <a:srgbClr val="FF0000"/>
              </a:solidFill>
            </a:endParaRP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767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90918"/>
            <a:ext cx="9144000" cy="839098"/>
          </a:xfrm>
          <a:solidFill>
            <a:schemeClr val="accent4">
              <a:lumMod val="40000"/>
              <a:lumOff val="60000"/>
            </a:schemeClr>
          </a:solidFill>
        </p:spPr>
        <p:txBody>
          <a:bodyPr>
            <a:normAutofit/>
          </a:bodyPr>
          <a:lstStyle/>
          <a:p>
            <a:pPr algn="l"/>
            <a:r>
              <a:rPr lang="en-US" sz="4000" dirty="0"/>
              <a:t>Modelling Language Sustainability</a:t>
            </a:r>
            <a:endParaRPr lang="en-AU" sz="4000" dirty="0"/>
          </a:p>
        </p:txBody>
      </p:sp>
      <p:sp>
        <p:nvSpPr>
          <p:cNvPr id="3" name="Subtitle 2"/>
          <p:cNvSpPr>
            <a:spLocks noGrp="1"/>
          </p:cNvSpPr>
          <p:nvPr>
            <p:ph type="subTitle" idx="1"/>
          </p:nvPr>
        </p:nvSpPr>
        <p:spPr>
          <a:xfrm>
            <a:off x="1524000" y="2453951"/>
            <a:ext cx="9144000" cy="3536302"/>
          </a:xfrm>
          <a:solidFill>
            <a:schemeClr val="accent6">
              <a:lumMod val="40000"/>
              <a:lumOff val="60000"/>
            </a:schemeClr>
          </a:solidFill>
        </p:spPr>
        <p:txBody>
          <a:bodyPr>
            <a:normAutofit/>
          </a:bodyPr>
          <a:lstStyle/>
          <a:p>
            <a:pPr marL="342900" indent="-342900" algn="l">
              <a:buFont typeface="Arial" panose="020B0604020202020204" pitchFamily="34" charset="0"/>
              <a:buChar char="•"/>
            </a:pPr>
            <a:r>
              <a:rPr lang="en-US" dirty="0"/>
              <a:t>Cybernetic</a:t>
            </a:r>
            <a:r>
              <a:rPr lang="en-US" dirty="0">
                <a:solidFill>
                  <a:schemeClr val="bg1"/>
                </a:solidFill>
              </a:rPr>
              <a:t> </a:t>
            </a:r>
            <a:r>
              <a:rPr lang="en-US" dirty="0"/>
              <a:t>Inference Diagrams </a:t>
            </a:r>
            <a:r>
              <a:rPr lang="en-US" dirty="0">
                <a:solidFill>
                  <a:srgbClr val="FF0000"/>
                </a:solidFill>
              </a:rPr>
              <a:t>(stocks &amp; flows … Systems Dynamics)</a:t>
            </a:r>
          </a:p>
          <a:p>
            <a:pPr marL="342900" indent="-342900" algn="l">
              <a:buFont typeface="Arial" panose="020B0604020202020204" pitchFamily="34" charset="0"/>
              <a:buChar char="•"/>
            </a:pPr>
            <a:endParaRPr lang="en-US" dirty="0">
              <a:solidFill>
                <a:srgbClr val="FF0000"/>
              </a:solidFill>
            </a:endParaRPr>
          </a:p>
          <a:p>
            <a:pPr marL="342900" indent="-342900" algn="l">
              <a:buFont typeface="Arial" panose="020B0604020202020204" pitchFamily="34" charset="0"/>
              <a:buChar char="•"/>
            </a:pPr>
            <a:r>
              <a:rPr lang="en-US" dirty="0">
                <a:solidFill>
                  <a:srgbClr val="FF0000"/>
                </a:solidFill>
              </a:rPr>
              <a:t>Sensitivity Modelling</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Bayesian Belief Networks (Probability)</a:t>
            </a:r>
          </a:p>
          <a:p>
            <a:pPr marL="342900" indent="-342900" algn="l">
              <a:buFont typeface="Arial" panose="020B0604020202020204" pitchFamily="34" charset="0"/>
              <a:buChar char="•"/>
            </a:pPr>
            <a:endParaRPr lang="en-US" dirty="0">
              <a:solidFill>
                <a:srgbClr val="FF0000"/>
              </a:solidFill>
            </a:endParaRPr>
          </a:p>
          <a:p>
            <a:pPr marL="342900" indent="-342900" algn="l">
              <a:buFont typeface="Arial" panose="020B0604020202020204" pitchFamily="34" charset="0"/>
              <a:buChar char="•"/>
            </a:pPr>
            <a:r>
              <a:rPr lang="en-US" dirty="0">
                <a:solidFill>
                  <a:srgbClr val="FF0000"/>
                </a:solidFill>
              </a:rPr>
              <a:t>VSM</a:t>
            </a:r>
          </a:p>
        </p:txBody>
      </p:sp>
    </p:spTree>
    <p:extLst>
      <p:ext uri="{BB962C8B-B14F-4D97-AF65-F5344CB8AC3E}">
        <p14:creationId xmlns:p14="http://schemas.microsoft.com/office/powerpoint/2010/main" val="259844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2926"/>
            <a:ext cx="9144000" cy="839098"/>
          </a:xfrm>
          <a:solidFill>
            <a:schemeClr val="accent4">
              <a:lumMod val="40000"/>
              <a:lumOff val="60000"/>
            </a:schemeClr>
          </a:solidFill>
        </p:spPr>
        <p:txBody>
          <a:bodyPr>
            <a:normAutofit/>
          </a:bodyPr>
          <a:lstStyle/>
          <a:p>
            <a:pPr algn="l"/>
            <a:r>
              <a:rPr lang="en-US" sz="4000" dirty="0"/>
              <a:t>Two-fold objective … Boundary Critique</a:t>
            </a:r>
            <a:endParaRPr lang="en-AU" sz="4000" dirty="0"/>
          </a:p>
        </p:txBody>
      </p:sp>
      <p:sp>
        <p:nvSpPr>
          <p:cNvPr id="3" name="Subtitle 2"/>
          <p:cNvSpPr>
            <a:spLocks noGrp="1"/>
          </p:cNvSpPr>
          <p:nvPr>
            <p:ph type="subTitle" idx="1"/>
          </p:nvPr>
        </p:nvSpPr>
        <p:spPr>
          <a:xfrm>
            <a:off x="1524000" y="2453951"/>
            <a:ext cx="9144000" cy="2620326"/>
          </a:xfrm>
          <a:solidFill>
            <a:schemeClr val="accent6">
              <a:lumMod val="40000"/>
              <a:lumOff val="60000"/>
            </a:schemeClr>
          </a:solidFill>
        </p:spPr>
        <p:txBody>
          <a:bodyPr>
            <a:normAutofit/>
          </a:bodyPr>
          <a:lstStyle/>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Sustainability of Minor Languages – Sinhala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is revealed by different modelling techniques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95721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2622"/>
          </a:xfrm>
        </p:spPr>
        <p:txBody>
          <a:bodyPr>
            <a:normAutofit fontScale="90000"/>
          </a:bodyPr>
          <a:lstStyle/>
          <a:p>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5581623"/>
              </p:ext>
            </p:extLst>
          </p:nvPr>
        </p:nvGraphicFramePr>
        <p:xfrm>
          <a:off x="755783" y="1492900"/>
          <a:ext cx="10067726" cy="4684067"/>
        </p:xfrm>
        <a:graphic>
          <a:graphicData uri="http://schemas.openxmlformats.org/drawingml/2006/table">
            <a:tbl>
              <a:tblPr>
                <a:tableStyleId>{5C22544A-7EE6-4342-B048-85BDC9FD1C3A}</a:tableStyleId>
              </a:tblPr>
              <a:tblGrid>
                <a:gridCol w="3418868">
                  <a:extLst>
                    <a:ext uri="{9D8B030D-6E8A-4147-A177-3AD203B41FA5}">
                      <a16:colId xmlns:a16="http://schemas.microsoft.com/office/drawing/2014/main" xmlns="" val="76048338"/>
                    </a:ext>
                  </a:extLst>
                </a:gridCol>
                <a:gridCol w="4353678">
                  <a:extLst>
                    <a:ext uri="{9D8B030D-6E8A-4147-A177-3AD203B41FA5}">
                      <a16:colId xmlns:a16="http://schemas.microsoft.com/office/drawing/2014/main" xmlns="" val="403613129"/>
                    </a:ext>
                  </a:extLst>
                </a:gridCol>
                <a:gridCol w="459036">
                  <a:extLst>
                    <a:ext uri="{9D8B030D-6E8A-4147-A177-3AD203B41FA5}">
                      <a16:colId xmlns:a16="http://schemas.microsoft.com/office/drawing/2014/main" xmlns="" val="161648363"/>
                    </a:ext>
                  </a:extLst>
                </a:gridCol>
                <a:gridCol w="459036">
                  <a:extLst>
                    <a:ext uri="{9D8B030D-6E8A-4147-A177-3AD203B41FA5}">
                      <a16:colId xmlns:a16="http://schemas.microsoft.com/office/drawing/2014/main" xmlns="" val="1476089224"/>
                    </a:ext>
                  </a:extLst>
                </a:gridCol>
                <a:gridCol w="459036">
                  <a:extLst>
                    <a:ext uri="{9D8B030D-6E8A-4147-A177-3AD203B41FA5}">
                      <a16:colId xmlns:a16="http://schemas.microsoft.com/office/drawing/2014/main" xmlns="" val="1307696491"/>
                    </a:ext>
                  </a:extLst>
                </a:gridCol>
                <a:gridCol w="459036">
                  <a:extLst>
                    <a:ext uri="{9D8B030D-6E8A-4147-A177-3AD203B41FA5}">
                      <a16:colId xmlns:a16="http://schemas.microsoft.com/office/drawing/2014/main" xmlns="" val="1309099858"/>
                    </a:ext>
                  </a:extLst>
                </a:gridCol>
                <a:gridCol w="459036">
                  <a:extLst>
                    <a:ext uri="{9D8B030D-6E8A-4147-A177-3AD203B41FA5}">
                      <a16:colId xmlns:a16="http://schemas.microsoft.com/office/drawing/2014/main" xmlns="" val="2501858539"/>
                    </a:ext>
                  </a:extLst>
                </a:gridCol>
              </a:tblGrid>
              <a:tr h="546230">
                <a:tc>
                  <a:txBody>
                    <a:bodyPr/>
                    <a:lstStyle/>
                    <a:p>
                      <a:pPr algn="ctr" fontAlgn="ctr"/>
                      <a:r>
                        <a:rPr lang="en-AU" sz="300" u="none" strike="noStrike">
                          <a:effectLst/>
                        </a:rPr>
                        <a:t>Problem Statement</a:t>
                      </a:r>
                      <a:endParaRPr lang="en-AU" sz="300" b="1" i="1" u="none" strike="noStrike">
                        <a:solidFill>
                          <a:srgbClr val="000000"/>
                        </a:solidFill>
                        <a:effectLst/>
                        <a:latin typeface="Calibri" panose="020F0502020204030204" pitchFamily="34" charset="0"/>
                      </a:endParaRPr>
                    </a:p>
                  </a:txBody>
                  <a:tcPr marL="0" marR="0" marT="0" marB="0" anchor="ctr"/>
                </a:tc>
                <a:tc gridSpan="6">
                  <a:txBody>
                    <a:bodyPr/>
                    <a:lstStyle/>
                    <a:p>
                      <a:pPr algn="l" fontAlgn="t"/>
                      <a:r>
                        <a:rPr lang="en-AU" sz="300" u="none" strike="noStrike">
                          <a:effectLst/>
                        </a:rPr>
                        <a:t>∞ The question is whether the on-going viability of the Sinhala language is sustainable in the longer term, given  the emphasis of English as used in ICT and English as the medium of instruction for Professional Qualifications.  It is the inroads made by the English alphabetic script (also known as Latin or Roman alphabetic script) as used in its written and read state that is of major concern.                                                                                                             ∞ What keeps a language in use (as distinct from becoming an ornamental antique) is its ability to deliver functional value in everyday use.  This use is primarily for personal conversations, for conducting business transations (products/service), education, deliver public service.  This is called the demand for language.  The supply side of language thus refers to the number of users of that language, their competence in that language (both written and verbal) and the language keeping abreast of new words as they appear in other languages and thus creating its equivalent in its own language and having it used by is users (both on the demand and supply side)</a:t>
                      </a:r>
                      <a:endParaRPr lang="en-AU" sz="300" b="1" i="1" u="none" strike="noStrike">
                        <a:solidFill>
                          <a:srgbClr val="000000"/>
                        </a:solidFill>
                        <a:effectLst/>
                        <a:latin typeface="Calibri" panose="020F0502020204030204" pitchFamily="34" charset="0"/>
                      </a:endParaRPr>
                    </a:p>
                  </a:txBody>
                  <a:tcPr marL="0" marR="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846555391"/>
                  </a:ext>
                </a:extLst>
              </a:tr>
              <a:tr h="56385">
                <a:tc>
                  <a:txBody>
                    <a:bodyPr/>
                    <a:lstStyle/>
                    <a:p>
                      <a:pPr algn="ctr" fontAlgn="b"/>
                      <a:r>
                        <a:rPr lang="en-AU" sz="300" u="none" strike="noStrike">
                          <a:effectLst/>
                        </a:rPr>
                        <a:t>Variable/ Nodes/ Concepts</a:t>
                      </a:r>
                      <a:endParaRPr lang="en-AU" sz="300" b="1" i="1" u="none" strike="noStrike">
                        <a:solidFill>
                          <a:srgbClr val="0070C0"/>
                        </a:solidFill>
                        <a:effectLst/>
                        <a:latin typeface="Calibri" panose="020F0502020204030204" pitchFamily="34" charset="0"/>
                      </a:endParaRPr>
                    </a:p>
                  </a:txBody>
                  <a:tcPr marL="0" marR="0" marT="0" marB="0" anchor="b"/>
                </a:tc>
                <a:tc gridSpan="6">
                  <a:txBody>
                    <a:bodyPr/>
                    <a:lstStyle/>
                    <a:p>
                      <a:pPr algn="ctr" fontAlgn="b"/>
                      <a:r>
                        <a:rPr lang="en-AU" sz="300" u="none" strike="noStrike">
                          <a:effectLst/>
                        </a:rPr>
                        <a:t>Description of the variable</a:t>
                      </a:r>
                      <a:endParaRPr lang="en-AU" sz="300" b="1" i="0" u="none" strike="noStrike">
                        <a:solidFill>
                          <a:srgbClr val="0070C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716724134"/>
                  </a:ext>
                </a:extLst>
              </a:tr>
              <a:tr h="593218">
                <a:tc>
                  <a:txBody>
                    <a:bodyPr/>
                    <a:lstStyle/>
                    <a:p>
                      <a:pPr algn="l" fontAlgn="ctr"/>
                      <a:r>
                        <a:rPr lang="en-AU" sz="300" u="none" strike="noStrike">
                          <a:effectLst/>
                        </a:rPr>
                        <a:t> Sinhala Language (alphabetic script - read&amp;write)</a:t>
                      </a:r>
                      <a:endParaRPr lang="en-AU" sz="300" b="0" i="1" u="none" strike="noStrike">
                        <a:solidFill>
                          <a:srgbClr val="000000"/>
                        </a:solidFill>
                        <a:effectLst/>
                        <a:latin typeface="Calibri" panose="020F0502020204030204" pitchFamily="34" charset="0"/>
                      </a:endParaRPr>
                    </a:p>
                  </a:txBody>
                  <a:tcPr marL="0" marR="0" marT="0" marB="0" anchor="ctr"/>
                </a:tc>
                <a:tc gridSpan="6">
                  <a:txBody>
                    <a:bodyPr/>
                    <a:lstStyle/>
                    <a:p>
                      <a:pPr algn="l" fontAlgn="b"/>
                      <a:r>
                        <a:rPr lang="en-AU" sz="300" u="none" strike="noStrike" dirty="0">
                          <a:effectLst/>
                        </a:rPr>
                        <a:t>∞ Sinhala is the official language of administration in the public sector and the medium of instruction in urban and rural schools.                                     ∞ Sinhala in formal writing is expressed using refined and sophisticated words and grammar.                                                                                                              ∞ SLS 1134 (Standards for Sinhala computing) caters for what is known as Level 1 (everyday </a:t>
                      </a:r>
                      <a:r>
                        <a:rPr lang="en-AU" sz="300" u="none" strike="noStrike" dirty="0" err="1">
                          <a:effectLst/>
                        </a:rPr>
                        <a:t>sinhala</a:t>
                      </a:r>
                      <a:r>
                        <a:rPr lang="en-AU" sz="300" u="none" strike="noStrike" dirty="0">
                          <a:effectLst/>
                        </a:rPr>
                        <a:t>), Level 2 (touching and </a:t>
                      </a:r>
                      <a:r>
                        <a:rPr lang="en-AU" sz="300" u="none" strike="noStrike" dirty="0" err="1">
                          <a:effectLst/>
                        </a:rPr>
                        <a:t>conjuct</a:t>
                      </a:r>
                      <a:r>
                        <a:rPr lang="en-AU" sz="300" u="none" strike="noStrike" dirty="0">
                          <a:effectLst/>
                        </a:rPr>
                        <a:t> letters) Level 3 (disused ancient letters). SLS 1134 specifies Level 1 as mandatory.                                                                                                                                                                     ∞ Sinhala is the native language of the Sinhala people who comprise 70% of the Sri Lankan population.  About 80% of these Sinhala speaking people are monolingual and literate (read/write).                                                                                                                                                                                                                   Thus 20% of the Sinhala people are multilingual.  Of these 5% are Sinhala-Tamil competent, 94% are Sinhala-English competent and who competent in Sinhala-English-Tamil are 1% .    Of the 30% of the non-Sinhala Sri Lankan people, about 10% of them can competently read &amp; write Sinhala.  Another 30% of the non-Sinhala people can read and write Sinhala but with poor comprehension and grammar.   Thus 18% o f the total population of Sri Lanka cannot read or write Sinhala. </a:t>
                      </a:r>
                      <a:endParaRPr lang="en-AU" sz="3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946032669"/>
                  </a:ext>
                </a:extLst>
              </a:tr>
              <a:tr h="414078">
                <a:tc>
                  <a:txBody>
                    <a:bodyPr/>
                    <a:lstStyle/>
                    <a:p>
                      <a:pPr algn="l" fontAlgn="ctr"/>
                      <a:r>
                        <a:rPr lang="en-AU" sz="300" u="none" strike="noStrike">
                          <a:effectLst/>
                        </a:rPr>
                        <a:t> Sinhala Language (spoken word - listen &amp; speak)</a:t>
                      </a:r>
                      <a:endParaRPr lang="en-AU" sz="300" b="0" i="1" u="none" strike="noStrike">
                        <a:solidFill>
                          <a:srgbClr val="000000"/>
                        </a:solidFill>
                        <a:effectLst/>
                        <a:latin typeface="Calibri" panose="020F0502020204030204" pitchFamily="34" charset="0"/>
                      </a:endParaRPr>
                    </a:p>
                  </a:txBody>
                  <a:tcPr marL="0" marR="0" marT="0" marB="0" anchor="ctr"/>
                </a:tc>
                <a:tc gridSpan="6">
                  <a:txBody>
                    <a:bodyPr/>
                    <a:lstStyle/>
                    <a:p>
                      <a:pPr algn="l" fontAlgn="ctr"/>
                      <a:r>
                        <a:rPr lang="en-AU" sz="300" u="none" strike="noStrike">
                          <a:effectLst/>
                        </a:rPr>
                        <a:t>∞ Conversational Sinhala for our purposes is categorised into 3 levels - sophiticated, hybrid and colloquial.                                                                                      ∞ Broadcast in Sinhala (TV, Poilitical, trade union  and management speeches) use sophisticated Sinhala words and grammar. The medium of instruction in governament schools does likewise.                                                                                                                                                                                                                                  ∞ Conversation in the public service within itself and with citizens uses hybrid Sinhala.                                                                                                                                                                                                                                                                   ∞ Sinhala people in their day to day communication use a hybrid Sinhala (something between Sophisticated and colloquial)                                              ∞ Non-Sinhala people in their day to day communication use colloquial Sinhala                                                                                                                                                                                                                                                                                                                                                                                                                                                      </a:t>
                      </a:r>
                      <a:endParaRPr lang="en-AU" sz="3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204988330"/>
                  </a:ext>
                </a:extLst>
              </a:tr>
              <a:tr h="170329">
                <a:tc>
                  <a:txBody>
                    <a:bodyPr/>
                    <a:lstStyle/>
                    <a:p>
                      <a:pPr algn="l" fontAlgn="b"/>
                      <a:r>
                        <a:rPr lang="en-AU" sz="300" u="none" strike="noStrike">
                          <a:effectLst/>
                        </a:rPr>
                        <a:t>International Finance (imported sense)</a:t>
                      </a:r>
                      <a:endParaRPr lang="en-AU" sz="300" b="0" i="0" u="none" strike="noStrike">
                        <a:solidFill>
                          <a:srgbClr val="00000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 Sri Lanka, having an open economy has the ability to engage in trade and service activities with other countires.  The government foreign policies pave the way for the country to be involved in trade policies, Capital, loans, trade agreements, Exchange rate, Cash flow</a:t>
                      </a:r>
                      <a:endParaRPr lang="en-AU" sz="300" b="0"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917734790"/>
                  </a:ext>
                </a:extLst>
              </a:tr>
              <a:tr h="340660">
                <a:tc>
                  <a:txBody>
                    <a:bodyPr/>
                    <a:lstStyle/>
                    <a:p>
                      <a:pPr algn="l" fontAlgn="b"/>
                      <a:r>
                        <a:rPr lang="en-AU" sz="300" u="none" strike="noStrike">
                          <a:effectLst/>
                        </a:rPr>
                        <a:t>Export (generates income for SL) - service sector</a:t>
                      </a:r>
                      <a:endParaRPr lang="en-AU" sz="300" b="0" i="1" u="none" strike="noStrike">
                        <a:solidFill>
                          <a:srgbClr val="000000"/>
                        </a:solidFill>
                        <a:effectLst/>
                        <a:latin typeface="Calibri" panose="020F0502020204030204" pitchFamily="34" charset="0"/>
                      </a:endParaRPr>
                    </a:p>
                  </a:txBody>
                  <a:tcPr marL="0" marR="0" marT="0" marB="0" anchor="b"/>
                </a:tc>
                <a:tc gridSpan="6">
                  <a:txBody>
                    <a:bodyPr/>
                    <a:lstStyle/>
                    <a:p>
                      <a:pPr algn="l" fontAlgn="t"/>
                      <a:r>
                        <a:rPr lang="en-AU" sz="300" u="none" strike="noStrike">
                          <a:effectLst/>
                        </a:rPr>
                        <a:t>This sector comprises:                                                                                                                                                                                                                                                                           ∞ Tourism - bulk of staff                                                                                                                                                                                                                                                                                                     ∞ software in-sourcing,                                                                                                                                                                                                                                                                        ∞ phone call centres,                                                                                                                                                                                                                                                                            ∞  foreign employment for professionally qualified</a:t>
                      </a:r>
                      <a:endParaRPr lang="en-AU" sz="300" b="1" i="0" u="none" strike="noStrike">
                        <a:solidFill>
                          <a:srgbClr val="000000"/>
                        </a:solidFill>
                        <a:effectLst/>
                        <a:latin typeface="Calibri" panose="020F0502020204030204" pitchFamily="34" charset="0"/>
                      </a:endParaRPr>
                    </a:p>
                  </a:txBody>
                  <a:tcPr marL="0" marR="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329756078"/>
                  </a:ext>
                </a:extLst>
              </a:tr>
              <a:tr h="56385">
                <a:tc>
                  <a:txBody>
                    <a:bodyPr/>
                    <a:lstStyle/>
                    <a:p>
                      <a:pPr algn="l" fontAlgn="b"/>
                      <a:r>
                        <a:rPr lang="en-AU" sz="300" u="none" strike="noStrike">
                          <a:effectLst/>
                        </a:rPr>
                        <a:t>Export (generates income for SL) - products</a:t>
                      </a:r>
                      <a:endParaRPr lang="en-AU" sz="300" b="0" i="1"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AU" sz="300" u="none" strike="noStrike">
                          <a:effectLst/>
                        </a:rPr>
                        <a:t>Garments, Tea, Rubber (Agriculture)</a:t>
                      </a:r>
                      <a:endParaRPr lang="en-AU" sz="3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AU" sz="300" u="none" strike="noStrike">
                          <a:effectLst/>
                        </a:rPr>
                        <a:t> </a:t>
                      </a:r>
                      <a:endParaRPr lang="en-AU" sz="3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AU" sz="300" u="none" strike="noStrike">
                          <a:effectLst/>
                        </a:rPr>
                        <a:t> </a:t>
                      </a:r>
                      <a:endParaRPr lang="en-AU" sz="3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AU" sz="300" u="none" strike="noStrike">
                          <a:effectLst/>
                        </a:rPr>
                        <a:t> </a:t>
                      </a:r>
                      <a:endParaRPr lang="en-AU" sz="3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AU" sz="300" u="none" strike="noStrike">
                          <a:effectLst/>
                        </a:rPr>
                        <a:t> </a:t>
                      </a:r>
                      <a:endParaRPr lang="en-AU" sz="3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AU" sz="300" u="none" strike="noStrike">
                          <a:effectLst/>
                        </a:rPr>
                        <a:t> </a:t>
                      </a:r>
                      <a:endParaRPr lang="en-AU" sz="3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54426033"/>
                  </a:ext>
                </a:extLst>
              </a:tr>
              <a:tr h="56385">
                <a:tc>
                  <a:txBody>
                    <a:bodyPr/>
                    <a:lstStyle/>
                    <a:p>
                      <a:pPr algn="l" fontAlgn="b"/>
                      <a:r>
                        <a:rPr lang="en-AU" sz="300" u="none" strike="noStrike">
                          <a:effectLst/>
                        </a:rPr>
                        <a:t>Import (generates expenditure for SL) products &amp; services</a:t>
                      </a:r>
                      <a:endParaRPr lang="en-AU" sz="300" b="0" i="1" u="none" strike="noStrike">
                        <a:solidFill>
                          <a:srgbClr val="00000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Products &amp; software (labeling ingrediants, instruction manuals)</a:t>
                      </a:r>
                      <a:endParaRPr lang="en-AU" sz="300" b="1"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4160226170"/>
                  </a:ext>
                </a:extLst>
              </a:tr>
              <a:tr h="56385">
                <a:tc>
                  <a:txBody>
                    <a:bodyPr/>
                    <a:lstStyle/>
                    <a:p>
                      <a:pPr algn="l" fontAlgn="b"/>
                      <a:r>
                        <a:rPr lang="en-AU" sz="300" u="none" strike="noStrike">
                          <a:effectLst/>
                        </a:rPr>
                        <a:t>Rural &amp; urban living in Sinhala dominated areas</a:t>
                      </a:r>
                      <a:endParaRPr lang="en-AU" sz="300" b="1" i="0" u="none" strike="noStrike">
                        <a:solidFill>
                          <a:srgbClr val="A9D08E"/>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Communication is predominately in Sinhala </a:t>
                      </a:r>
                      <a:endParaRPr lang="en-AU" sz="300" b="1" i="0" u="none" strike="noStrike">
                        <a:solidFill>
                          <a:srgbClr val="A9D08E"/>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471587015"/>
                  </a:ext>
                </a:extLst>
              </a:tr>
              <a:tr h="56385">
                <a:tc>
                  <a:txBody>
                    <a:bodyPr/>
                    <a:lstStyle/>
                    <a:p>
                      <a:pPr algn="l" fontAlgn="b"/>
                      <a:r>
                        <a:rPr lang="en-AU" sz="300" u="none" strike="noStrike">
                          <a:effectLst/>
                        </a:rPr>
                        <a:t>City living in national capital</a:t>
                      </a:r>
                      <a:endParaRPr lang="en-AU" sz="300" b="1" i="0" u="none" strike="noStrike">
                        <a:solidFill>
                          <a:srgbClr val="A9D08E"/>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Communication is in English and Sinhala (excluded Tamil language as city living has little relationship to Sinhala language sustainability)</a:t>
                      </a:r>
                      <a:endParaRPr lang="en-AU" sz="300" b="1" i="0" u="none" strike="noStrike">
                        <a:solidFill>
                          <a:srgbClr val="A9D08E"/>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932232559"/>
                  </a:ext>
                </a:extLst>
              </a:tr>
              <a:tr h="56385">
                <a:tc>
                  <a:txBody>
                    <a:bodyPr/>
                    <a:lstStyle/>
                    <a:p>
                      <a:pPr algn="l" fontAlgn="b"/>
                      <a:r>
                        <a:rPr lang="en-AU" sz="300" u="none" strike="noStrike">
                          <a:effectLst/>
                        </a:rPr>
                        <a:t>City living in Sinhala dominated provincial capital</a:t>
                      </a:r>
                      <a:endParaRPr lang="en-AU" sz="300" b="1" i="0" u="none" strike="noStrike">
                        <a:solidFill>
                          <a:srgbClr val="A9D08E"/>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Communication is predominately in Sinhala </a:t>
                      </a:r>
                      <a:endParaRPr lang="en-AU" sz="300" b="1" i="0" u="none" strike="noStrike">
                        <a:solidFill>
                          <a:srgbClr val="A9D08E"/>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466314785"/>
                  </a:ext>
                </a:extLst>
              </a:tr>
              <a:tr h="393520">
                <a:tc>
                  <a:txBody>
                    <a:bodyPr/>
                    <a:lstStyle/>
                    <a:p>
                      <a:pPr algn="l" fontAlgn="ctr"/>
                      <a:r>
                        <a:rPr lang="en-AU" sz="300" u="none" strike="noStrike">
                          <a:effectLst/>
                        </a:rPr>
                        <a:t>Top Administration in Public Sector use Sinhala-English</a:t>
                      </a:r>
                      <a:endParaRPr lang="en-AU" sz="300" b="0" i="0" u="none" strike="noStrike">
                        <a:solidFill>
                          <a:srgbClr val="00B0F0"/>
                        </a:solidFill>
                        <a:effectLst/>
                        <a:latin typeface="Calibri" panose="020F0502020204030204" pitchFamily="34" charset="0"/>
                      </a:endParaRPr>
                    </a:p>
                  </a:txBody>
                  <a:tcPr marL="0" marR="0" marT="0" marB="0" anchor="ctr"/>
                </a:tc>
                <a:tc gridSpan="6">
                  <a:txBody>
                    <a:bodyPr/>
                    <a:lstStyle/>
                    <a:p>
                      <a:pPr algn="l" fontAlgn="b"/>
                      <a:r>
                        <a:rPr lang="en-AU" sz="300" u="none" strike="noStrike">
                          <a:effectLst/>
                        </a:rPr>
                        <a:t>Career Senior Public servants (e.g those eligible for Car Permits) employed at National, provincial or Local govt use Sinhala as their prefered mode of communication, althought written English is the preferred choice for professionally qualified public servants - example, judges, lecturers, Secretary, Doctors, Accountants.   English, being the link language, is used when Tamil is the other party's language.  In the 1950's the language of administration was English.  From the 70's, elected politicians increasingly were more competent in Sinhala than in English .  Consequently, parliamentary dialogue has become predominately exchanged in Sinhala and this language migration is reflected in the top echelons of the public service too. </a:t>
                      </a:r>
                      <a:endParaRPr lang="en-AU" sz="300" b="1" i="0" u="none" strike="noStrike">
                        <a:solidFill>
                          <a:srgbClr val="00B0F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901217806"/>
                  </a:ext>
                </a:extLst>
              </a:tr>
              <a:tr h="111595">
                <a:tc>
                  <a:txBody>
                    <a:bodyPr/>
                    <a:lstStyle/>
                    <a:p>
                      <a:pPr algn="l" fontAlgn="ctr"/>
                      <a:r>
                        <a:rPr lang="en-AU" sz="300" u="none" strike="noStrike">
                          <a:effectLst/>
                        </a:rPr>
                        <a:t>Public Sector - Administration </a:t>
                      </a:r>
                      <a:endParaRPr lang="en-AU" sz="300" b="1" i="0" u="none" strike="noStrike">
                        <a:solidFill>
                          <a:srgbClr val="00B0F0"/>
                        </a:solidFill>
                        <a:effectLst/>
                        <a:latin typeface="Calibri" panose="020F0502020204030204" pitchFamily="34" charset="0"/>
                      </a:endParaRPr>
                    </a:p>
                  </a:txBody>
                  <a:tcPr marL="0" marR="0" marT="0" marB="0" anchor="ctr"/>
                </a:tc>
                <a:tc gridSpan="6">
                  <a:txBody>
                    <a:bodyPr/>
                    <a:lstStyle/>
                    <a:p>
                      <a:pPr algn="l" fontAlgn="b"/>
                      <a:r>
                        <a:rPr lang="en-AU" sz="300" u="none" strike="noStrike">
                          <a:effectLst/>
                        </a:rPr>
                        <a:t>This catergory includes up to middle management and first line management staff. Sinhala is the medium of communication within these ranks whereas English can be the language when communicating upwards, particularly in Ministries like Foreign Affairs, Finance. </a:t>
                      </a:r>
                      <a:endParaRPr lang="en-AU" sz="300" b="1" i="0" u="none" strike="noStrike">
                        <a:solidFill>
                          <a:srgbClr val="00B0F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543490102"/>
                  </a:ext>
                </a:extLst>
              </a:tr>
              <a:tr h="56385">
                <a:tc>
                  <a:txBody>
                    <a:bodyPr/>
                    <a:lstStyle/>
                    <a:p>
                      <a:pPr algn="l" fontAlgn="ctr"/>
                      <a:r>
                        <a:rPr lang="en-AU" sz="300" u="none" strike="noStrike">
                          <a:effectLst/>
                        </a:rPr>
                        <a:t>English-Sinhala Language of all Administration in Private Sector</a:t>
                      </a:r>
                      <a:endParaRPr lang="en-AU" sz="300" b="0" i="0" u="none" strike="noStrike">
                        <a:solidFill>
                          <a:srgbClr val="00B0F0"/>
                        </a:solidFill>
                        <a:effectLst/>
                        <a:latin typeface="Calibri" panose="020F0502020204030204" pitchFamily="34" charset="0"/>
                      </a:endParaRPr>
                    </a:p>
                  </a:txBody>
                  <a:tcPr marL="0" marR="0" marT="0" marB="0" anchor="ctr"/>
                </a:tc>
                <a:tc gridSpan="6">
                  <a:txBody>
                    <a:bodyPr/>
                    <a:lstStyle/>
                    <a:p>
                      <a:pPr algn="l" fontAlgn="b"/>
                      <a:r>
                        <a:rPr lang="en-AU" sz="300" u="none" strike="noStrike">
                          <a:effectLst/>
                        </a:rPr>
                        <a:t>English is the primary written language (with Sinhala being the primary spoken language amongst the middle to lower personnel)</a:t>
                      </a:r>
                      <a:endParaRPr lang="en-AU" sz="300" b="1" i="0" u="none" strike="noStrike">
                        <a:solidFill>
                          <a:srgbClr val="00B0F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74791501"/>
                  </a:ext>
                </a:extLst>
              </a:tr>
              <a:tr h="103373">
                <a:tc>
                  <a:txBody>
                    <a:bodyPr/>
                    <a:lstStyle/>
                    <a:p>
                      <a:pPr algn="l" fontAlgn="b"/>
                      <a:r>
                        <a:rPr lang="en-AU" sz="300" u="none" strike="noStrike">
                          <a:effectLst/>
                        </a:rPr>
                        <a:t>Employment of Professionally qualified</a:t>
                      </a:r>
                      <a:endParaRPr lang="en-AU" sz="300" b="0" i="0" u="none" strike="noStrike">
                        <a:solidFill>
                          <a:srgbClr val="B4C6E7"/>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Doctors, Accountants, Engineers, Lawyers, Computer programmers, Surveyors, Marketers, Bankers, Teachers, Chefs, Managers - English language</a:t>
                      </a:r>
                      <a:endParaRPr lang="en-AU" sz="300" b="1" i="0" u="none" strike="noStrike">
                        <a:solidFill>
                          <a:srgbClr val="B4C6E7"/>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802639231"/>
                  </a:ext>
                </a:extLst>
              </a:tr>
              <a:tr h="56385">
                <a:tc>
                  <a:txBody>
                    <a:bodyPr/>
                    <a:lstStyle/>
                    <a:p>
                      <a:pPr algn="l" fontAlgn="b"/>
                      <a:r>
                        <a:rPr lang="en-AU" sz="300" u="none" strike="noStrike">
                          <a:effectLst/>
                        </a:rPr>
                        <a:t>Employment of semi-skilled/clerical staff</a:t>
                      </a:r>
                      <a:endParaRPr lang="en-AU" sz="300" b="0" i="0" u="none" strike="noStrike">
                        <a:solidFill>
                          <a:srgbClr val="B4C6E7"/>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Clerks, Pions, Mechanics, technicians, machinists - Schooled in Sinhala medium with English as second language</a:t>
                      </a:r>
                      <a:endParaRPr lang="en-AU" sz="300" b="1" i="0" u="none" strike="noStrike">
                        <a:solidFill>
                          <a:srgbClr val="B4C6E7"/>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388192003"/>
                  </a:ext>
                </a:extLst>
              </a:tr>
              <a:tr h="56385">
                <a:tc>
                  <a:txBody>
                    <a:bodyPr/>
                    <a:lstStyle/>
                    <a:p>
                      <a:pPr algn="l" fontAlgn="b"/>
                      <a:r>
                        <a:rPr lang="en-AU" sz="300" u="none" strike="noStrike">
                          <a:effectLst/>
                        </a:rPr>
                        <a:t>Employment of labouring staff</a:t>
                      </a:r>
                      <a:endParaRPr lang="en-AU" sz="300" b="0" i="0" u="none" strike="noStrike">
                        <a:solidFill>
                          <a:srgbClr val="B4C6E7"/>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Sweepers, drivers, farmers, domestics, carpenters, bricklayers, cooks - schooled in Sinhala medium</a:t>
                      </a:r>
                      <a:endParaRPr lang="en-AU" sz="300" b="1" i="0" u="none" strike="noStrike">
                        <a:solidFill>
                          <a:srgbClr val="B4C6E7"/>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559367093"/>
                  </a:ext>
                </a:extLst>
              </a:tr>
              <a:tr h="112769">
                <a:tc>
                  <a:txBody>
                    <a:bodyPr/>
                    <a:lstStyle/>
                    <a:p>
                      <a:pPr algn="l" fontAlgn="b"/>
                      <a:r>
                        <a:rPr lang="en-AU" sz="300" u="none" strike="noStrike">
                          <a:effectLst/>
                        </a:rPr>
                        <a:t>Rural-Urban Sinhala Govt School Education - Sinhala for Sinhala children/parents</a:t>
                      </a:r>
                      <a:endParaRPr lang="en-AU" sz="300" b="0" i="0" u="none" strike="noStrike">
                        <a:solidFill>
                          <a:srgbClr val="ED7D31"/>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where Grade 1 - Grade 13 medium of instruction is Sinhala for children with both parents being Sinhala</a:t>
                      </a:r>
                      <a:endParaRPr lang="en-AU" sz="300" b="1" i="0" u="none" strike="noStrike">
                        <a:solidFill>
                          <a:srgbClr val="ED7D31"/>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984283704"/>
                  </a:ext>
                </a:extLst>
              </a:tr>
              <a:tr h="112769">
                <a:tc>
                  <a:txBody>
                    <a:bodyPr/>
                    <a:lstStyle/>
                    <a:p>
                      <a:pPr algn="l" fontAlgn="b"/>
                      <a:r>
                        <a:rPr lang="en-AU" sz="300" u="none" strike="noStrike">
                          <a:effectLst/>
                        </a:rPr>
                        <a:t>Leading Govt, Semi-Private &amp; International School Education - English</a:t>
                      </a:r>
                      <a:endParaRPr lang="en-AU" sz="300" b="0" i="0" u="none" strike="noStrike">
                        <a:solidFill>
                          <a:srgbClr val="ED7D31"/>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where Grade 1 - Grade 13 medium of instruction is English</a:t>
                      </a:r>
                      <a:endParaRPr lang="en-AU" sz="300" b="1" i="0" u="none" strike="noStrike">
                        <a:solidFill>
                          <a:srgbClr val="ED7D31"/>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598291500"/>
                  </a:ext>
                </a:extLst>
              </a:tr>
              <a:tr h="103373">
                <a:tc>
                  <a:txBody>
                    <a:bodyPr/>
                    <a:lstStyle/>
                    <a:p>
                      <a:pPr algn="l" fontAlgn="b"/>
                      <a:r>
                        <a:rPr lang="en-AU" sz="300" u="none" strike="noStrike">
                          <a:effectLst/>
                        </a:rPr>
                        <a:t>Higher &amp; Professional Education/Qualifications - English</a:t>
                      </a:r>
                      <a:endParaRPr lang="en-AU" sz="300" b="0" i="0" u="none" strike="noStrike">
                        <a:solidFill>
                          <a:srgbClr val="ED7D31"/>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where university and professional qualifications are taught in English (conversations, group discussions amongst students and lecturerer or amongst students may be spoken in Sinhala Language.)</a:t>
                      </a:r>
                      <a:endParaRPr lang="en-AU" sz="300" b="1" i="0" u="none" strike="noStrike">
                        <a:solidFill>
                          <a:srgbClr val="ED7D31"/>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303088735"/>
                  </a:ext>
                </a:extLst>
              </a:tr>
              <a:tr h="56385">
                <a:tc>
                  <a:txBody>
                    <a:bodyPr/>
                    <a:lstStyle/>
                    <a:p>
                      <a:pPr algn="l" fontAlgn="b"/>
                      <a:r>
                        <a:rPr lang="en-AU" sz="300" u="none" strike="noStrike">
                          <a:effectLst/>
                        </a:rPr>
                        <a:t>Trade Qualifications - Sinhala </a:t>
                      </a:r>
                      <a:endParaRPr lang="en-AU" sz="300" b="0" i="0" u="none" strike="noStrike">
                        <a:solidFill>
                          <a:srgbClr val="ED7D31"/>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where trades (brick-layer, driver, car mechanic) are taught in vernacular (eg. Sinhala)</a:t>
                      </a:r>
                      <a:endParaRPr lang="en-AU" sz="300" b="1" i="0" u="none" strike="noStrike">
                        <a:solidFill>
                          <a:srgbClr val="ED7D31"/>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494933247"/>
                  </a:ext>
                </a:extLst>
              </a:tr>
              <a:tr h="103373">
                <a:tc>
                  <a:txBody>
                    <a:bodyPr/>
                    <a:lstStyle/>
                    <a:p>
                      <a:pPr algn="l" fontAlgn="b"/>
                      <a:r>
                        <a:rPr lang="en-AU" sz="300" u="none" strike="noStrike">
                          <a:effectLst/>
                        </a:rPr>
                        <a:t>ICT work</a:t>
                      </a:r>
                      <a:endParaRPr lang="en-AU" sz="300" b="0" i="0" u="none" strike="noStrike">
                        <a:solidFill>
                          <a:srgbClr val="80808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Computer programme development, Applications and platform, Internet and E- mail (Panel dicussion, local programmers clubs and forum mostly Sinhala driven)</a:t>
                      </a:r>
                      <a:endParaRPr lang="en-AU" sz="300" b="1" i="0" u="none" strike="noStrike">
                        <a:solidFill>
                          <a:srgbClr val="80808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798318890"/>
                  </a:ext>
                </a:extLst>
              </a:tr>
              <a:tr h="56385">
                <a:tc>
                  <a:txBody>
                    <a:bodyPr/>
                    <a:lstStyle/>
                    <a:p>
                      <a:pPr algn="l" fontAlgn="b"/>
                      <a:r>
                        <a:rPr lang="en-AU" sz="300" u="none" strike="noStrike">
                          <a:effectLst/>
                        </a:rPr>
                        <a:t>Local products &amp; services </a:t>
                      </a:r>
                      <a:endParaRPr lang="en-AU" sz="300" b="0" i="0" u="none" strike="noStrike">
                        <a:solidFill>
                          <a:srgbClr val="80808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Made in SL - food, machinery, repairs, implements (mammooty, brooms)</a:t>
                      </a:r>
                      <a:endParaRPr lang="en-AU" sz="300" b="1" i="0" u="none" strike="noStrike">
                        <a:solidFill>
                          <a:srgbClr val="80808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583882944"/>
                  </a:ext>
                </a:extLst>
              </a:tr>
              <a:tr h="56385">
                <a:tc>
                  <a:txBody>
                    <a:bodyPr/>
                    <a:lstStyle/>
                    <a:p>
                      <a:pPr algn="l" fontAlgn="b"/>
                      <a:r>
                        <a:rPr lang="en-AU" sz="300" u="none" strike="noStrike">
                          <a:effectLst/>
                        </a:rPr>
                        <a:t>Sinhala Media,  Literature, Arts &amp; Entertainment</a:t>
                      </a:r>
                      <a:endParaRPr lang="en-AU" sz="300" b="1" i="0" u="none" strike="noStrike">
                        <a:solidFill>
                          <a:srgbClr val="FFD966"/>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News papers, television, radio, Music, Drama, Dance, Cinema (in sinhala)</a:t>
                      </a:r>
                      <a:endParaRPr lang="en-AU" sz="300" b="1" i="0" u="none" strike="noStrike">
                        <a:solidFill>
                          <a:srgbClr val="FFD966"/>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097558763"/>
                  </a:ext>
                </a:extLst>
              </a:tr>
              <a:tr h="56385">
                <a:tc>
                  <a:txBody>
                    <a:bodyPr/>
                    <a:lstStyle/>
                    <a:p>
                      <a:pPr algn="l" fontAlgn="b"/>
                      <a:r>
                        <a:rPr lang="en-AU" sz="300" u="none" strike="noStrike">
                          <a:effectLst/>
                        </a:rPr>
                        <a:t>non-sinhala Media,  Literature, Arts &amp; Entertainment</a:t>
                      </a:r>
                      <a:endParaRPr lang="en-AU" sz="300" b="1" i="0" u="none" strike="noStrike">
                        <a:solidFill>
                          <a:srgbClr val="FFD966"/>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News papers, television, radio  Music, Drama, Dance, Cinema (in English)</a:t>
                      </a:r>
                      <a:endParaRPr lang="en-AU" sz="300" b="1" i="0" u="none" strike="noStrike">
                        <a:solidFill>
                          <a:srgbClr val="FFD966"/>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4080673008"/>
                  </a:ext>
                </a:extLst>
              </a:tr>
              <a:tr h="56385">
                <a:tc>
                  <a:txBody>
                    <a:bodyPr/>
                    <a:lstStyle/>
                    <a:p>
                      <a:pPr algn="l" fontAlgn="b"/>
                      <a:r>
                        <a:rPr lang="en-AU" sz="300" u="none" strike="noStrike">
                          <a:effectLst/>
                        </a:rPr>
                        <a:t>Sinhala Culture</a:t>
                      </a:r>
                      <a:endParaRPr lang="en-AU" sz="300" b="0" i="0" u="none" strike="noStrike">
                        <a:solidFill>
                          <a:srgbClr val="305496"/>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Sinhala race Traditions, food, rituals, dress</a:t>
                      </a:r>
                      <a:endParaRPr lang="en-AU" sz="300" b="1" i="0" u="none" strike="noStrike">
                        <a:solidFill>
                          <a:srgbClr val="305496"/>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01518923"/>
                  </a:ext>
                </a:extLst>
              </a:tr>
              <a:tr h="56385">
                <a:tc>
                  <a:txBody>
                    <a:bodyPr/>
                    <a:lstStyle/>
                    <a:p>
                      <a:pPr algn="l" fontAlgn="b"/>
                      <a:r>
                        <a:rPr lang="en-AU" sz="300" u="none" strike="noStrike">
                          <a:effectLst/>
                        </a:rPr>
                        <a:t>Religion - Buddhist, Christian (B&amp;C)</a:t>
                      </a:r>
                      <a:endParaRPr lang="en-AU" sz="300" b="0" i="0" u="none" strike="noStrike">
                        <a:solidFill>
                          <a:srgbClr val="305496"/>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Importance given to Sinhala language by Buddhist and Christians</a:t>
                      </a:r>
                      <a:endParaRPr lang="en-AU" sz="300" b="1" i="0" u="none" strike="noStrike">
                        <a:solidFill>
                          <a:srgbClr val="305496"/>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413379378"/>
                  </a:ext>
                </a:extLst>
              </a:tr>
              <a:tr h="56385">
                <a:tc>
                  <a:txBody>
                    <a:bodyPr/>
                    <a:lstStyle/>
                    <a:p>
                      <a:pPr algn="l" fontAlgn="b"/>
                      <a:r>
                        <a:rPr lang="en-AU" sz="300" u="none" strike="noStrike">
                          <a:effectLst/>
                        </a:rPr>
                        <a:t>Religion - non Buddhist, non Christian (non-B&amp;C)</a:t>
                      </a:r>
                      <a:endParaRPr lang="en-AU" sz="300" b="0" i="0" u="none" strike="noStrike">
                        <a:solidFill>
                          <a:srgbClr val="305496"/>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Hindu, Islam, etc</a:t>
                      </a:r>
                      <a:endParaRPr lang="en-AU" sz="300" b="1" i="0" u="none" strike="noStrike">
                        <a:solidFill>
                          <a:srgbClr val="305496"/>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962083211"/>
                  </a:ext>
                </a:extLst>
              </a:tr>
              <a:tr h="56385">
                <a:tc>
                  <a:txBody>
                    <a:bodyPr/>
                    <a:lstStyle/>
                    <a:p>
                      <a:pPr algn="l" fontAlgn="b"/>
                      <a:r>
                        <a:rPr lang="en-AU" sz="300" u="none" strike="noStrike">
                          <a:effectLst/>
                        </a:rPr>
                        <a:t>Sinhala social identity/status</a:t>
                      </a:r>
                      <a:endParaRPr lang="en-AU" sz="300" b="1" i="0" u="none" strike="noStrike">
                        <a:solidFill>
                          <a:srgbClr val="A9D08E"/>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Social esteem (accorded to knowing Sinhala) within the Sinhala community</a:t>
                      </a:r>
                      <a:endParaRPr lang="en-AU" sz="300" b="1" i="0" u="none" strike="noStrike">
                        <a:solidFill>
                          <a:srgbClr val="A9D08E"/>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411974584"/>
                  </a:ext>
                </a:extLst>
              </a:tr>
              <a:tr h="56385">
                <a:tc>
                  <a:txBody>
                    <a:bodyPr/>
                    <a:lstStyle/>
                    <a:p>
                      <a:pPr algn="l" fontAlgn="b"/>
                      <a:r>
                        <a:rPr lang="en-AU" sz="300" u="none" strike="noStrike">
                          <a:effectLst/>
                        </a:rPr>
                        <a:t>Other Social identity/statis</a:t>
                      </a:r>
                      <a:endParaRPr lang="en-AU" sz="300" b="1" i="0" u="none" strike="noStrike">
                        <a:solidFill>
                          <a:srgbClr val="A9D08E"/>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Social esteem (accorded to knowing Sinhala) outside the Sinhala community</a:t>
                      </a:r>
                      <a:endParaRPr lang="en-AU" sz="300" b="1" i="0" u="none" strike="noStrike">
                        <a:solidFill>
                          <a:srgbClr val="A9D08E"/>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50372267"/>
                  </a:ext>
                </a:extLst>
              </a:tr>
              <a:tr h="56385">
                <a:tc>
                  <a:txBody>
                    <a:bodyPr/>
                    <a:lstStyle/>
                    <a:p>
                      <a:pPr algn="l" fontAlgn="b"/>
                      <a:r>
                        <a:rPr lang="en-AU" sz="300" u="none" strike="noStrike">
                          <a:effectLst/>
                        </a:rPr>
                        <a:t>Sinhala-Sinhala race harmony</a:t>
                      </a:r>
                      <a:endParaRPr lang="en-AU" sz="300" b="1" i="0" u="none" strike="noStrike">
                        <a:solidFill>
                          <a:srgbClr val="00B05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relationships within the Sinhala community</a:t>
                      </a:r>
                      <a:endParaRPr lang="en-AU" sz="300" b="1" i="0" u="none" strike="noStrike">
                        <a:solidFill>
                          <a:srgbClr val="00B05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972813906"/>
                  </a:ext>
                </a:extLst>
              </a:tr>
              <a:tr h="56385">
                <a:tc>
                  <a:txBody>
                    <a:bodyPr/>
                    <a:lstStyle/>
                    <a:p>
                      <a:pPr algn="l" fontAlgn="b"/>
                      <a:r>
                        <a:rPr lang="en-AU" sz="300" u="none" strike="noStrike">
                          <a:effectLst/>
                        </a:rPr>
                        <a:t>Sinhala-other race harmony</a:t>
                      </a:r>
                      <a:endParaRPr lang="en-AU" sz="300" b="1" i="0" u="none" strike="noStrike">
                        <a:solidFill>
                          <a:srgbClr val="00B05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relationships with non-Sinhala community (eg. Tamils, Muslims)</a:t>
                      </a:r>
                      <a:endParaRPr lang="en-AU" sz="300" b="1" i="0" u="none" strike="noStrike">
                        <a:solidFill>
                          <a:srgbClr val="00B05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416910132"/>
                  </a:ext>
                </a:extLst>
              </a:tr>
              <a:tr h="56385">
                <a:tc>
                  <a:txBody>
                    <a:bodyPr/>
                    <a:lstStyle/>
                    <a:p>
                      <a:pPr algn="l" fontAlgn="b"/>
                      <a:r>
                        <a:rPr lang="en-AU" sz="300" u="none" strike="noStrike">
                          <a:effectLst/>
                        </a:rPr>
                        <a:t>Digital Social Media</a:t>
                      </a:r>
                      <a:endParaRPr lang="en-AU" sz="300" b="1" i="0" u="none" strike="noStrike">
                        <a:solidFill>
                          <a:srgbClr val="FFC00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using English alphabetic character set  (using English and/or Sinhala words) - Facebook, tweeter, whatsapp, viber, sms</a:t>
                      </a:r>
                      <a:endParaRPr lang="en-AU" sz="300" b="1" i="0" u="none" strike="noStrike">
                        <a:solidFill>
                          <a:srgbClr val="FFC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381887016"/>
                  </a:ext>
                </a:extLst>
              </a:tr>
              <a:tr h="56385">
                <a:tc>
                  <a:txBody>
                    <a:bodyPr/>
                    <a:lstStyle/>
                    <a:p>
                      <a:pPr algn="l" fontAlgn="b"/>
                      <a:r>
                        <a:rPr lang="en-AU" sz="300" u="none" strike="sngStrike">
                          <a:effectLst/>
                        </a:rPr>
                        <a:t>Clubbing ???</a:t>
                      </a:r>
                      <a:endParaRPr lang="en-AU" sz="300" b="1" i="0" u="none" strike="noStrike">
                        <a:solidFill>
                          <a:srgbClr val="FFC000"/>
                        </a:solidFill>
                        <a:effectLst/>
                        <a:latin typeface="Calibri" panose="020F0502020204030204" pitchFamily="34" charset="0"/>
                      </a:endParaRPr>
                    </a:p>
                  </a:txBody>
                  <a:tcPr marL="0" marR="0" marT="0" marB="0" anchor="b"/>
                </a:tc>
                <a:tc gridSpan="6">
                  <a:txBody>
                    <a:bodyPr/>
                    <a:lstStyle/>
                    <a:p>
                      <a:pPr algn="l" fontAlgn="b"/>
                      <a:r>
                        <a:rPr lang="en-AU" sz="300" u="none" strike="sngStrike">
                          <a:effectLst/>
                        </a:rPr>
                        <a:t>English (western, latino, african, bollywood music  &amp; dance &amp; dress) clubbing</a:t>
                      </a:r>
                      <a:endParaRPr lang="en-AU" sz="300" b="1" i="0" u="none" strike="noStrike">
                        <a:solidFill>
                          <a:srgbClr val="FFC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160953287"/>
                  </a:ext>
                </a:extLst>
              </a:tr>
              <a:tr h="56385">
                <a:tc>
                  <a:txBody>
                    <a:bodyPr/>
                    <a:lstStyle/>
                    <a:p>
                      <a:pPr algn="l" fontAlgn="b"/>
                      <a:r>
                        <a:rPr lang="en-AU" sz="300" u="none" strike="noStrike">
                          <a:effectLst/>
                        </a:rPr>
                        <a:t>Judiciary-citizen Sinhala communication </a:t>
                      </a:r>
                      <a:endParaRPr lang="en-AU" sz="300" b="0" i="0" u="none" strike="noStrike">
                        <a:solidFill>
                          <a:srgbClr val="00000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Language of Judiciary-citizen communication is written and spoken in Sinhala (Judiciary - Supreme court, High court, District court, Tribunals) </a:t>
                      </a:r>
                      <a:endParaRPr lang="en-AU" sz="300" b="1"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1590967178"/>
                  </a:ext>
                </a:extLst>
              </a:tr>
              <a:tr h="56385">
                <a:tc>
                  <a:txBody>
                    <a:bodyPr/>
                    <a:lstStyle/>
                    <a:p>
                      <a:pPr algn="l" fontAlgn="b"/>
                      <a:r>
                        <a:rPr lang="en-AU" sz="300" u="none" strike="noStrike">
                          <a:effectLst/>
                        </a:rPr>
                        <a:t>Lower courts-Legal communication in Sinhala</a:t>
                      </a:r>
                      <a:endParaRPr lang="en-AU" sz="300" b="0" i="0" u="none" strike="noStrike">
                        <a:solidFill>
                          <a:srgbClr val="00000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Communication between magistrates (lower courts) and lawyers is in Sinhala</a:t>
                      </a:r>
                      <a:endParaRPr lang="en-AU" sz="300" b="1"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975903425"/>
                  </a:ext>
                </a:extLst>
              </a:tr>
              <a:tr h="56385">
                <a:tc>
                  <a:txBody>
                    <a:bodyPr/>
                    <a:lstStyle/>
                    <a:p>
                      <a:pPr algn="l" fontAlgn="b"/>
                      <a:r>
                        <a:rPr lang="en-AU" sz="300" u="none" strike="noStrike">
                          <a:effectLst/>
                        </a:rPr>
                        <a:t>Higher courts-Legal communication in English</a:t>
                      </a:r>
                      <a:endParaRPr lang="en-AU" sz="300" b="0" i="0" u="none" strike="noStrike">
                        <a:solidFill>
                          <a:srgbClr val="00000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Communication between judges (higher courts) and lawyers is in English</a:t>
                      </a:r>
                      <a:endParaRPr lang="en-AU" sz="300" b="1"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739686884"/>
                  </a:ext>
                </a:extLst>
              </a:tr>
              <a:tr h="56385">
                <a:tc>
                  <a:txBody>
                    <a:bodyPr/>
                    <a:lstStyle/>
                    <a:p>
                      <a:pPr algn="l" fontAlgn="b"/>
                      <a:r>
                        <a:rPr lang="en-AU" sz="300" u="none" strike="noStrike">
                          <a:effectLst/>
                        </a:rPr>
                        <a:t>Primary language of President's communication</a:t>
                      </a:r>
                      <a:endParaRPr lang="en-AU" sz="300" b="0" i="0" u="none" strike="noStrike">
                        <a:solidFill>
                          <a:srgbClr val="00206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Sinhala Language as generally used by President (pre-1990,s the President/Governor General communicated in English)</a:t>
                      </a:r>
                      <a:endParaRPr lang="en-AU" sz="300" b="1"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701777790"/>
                  </a:ext>
                </a:extLst>
              </a:tr>
              <a:tr h="56385">
                <a:tc>
                  <a:txBody>
                    <a:bodyPr/>
                    <a:lstStyle/>
                    <a:p>
                      <a:pPr algn="l" fontAlgn="b"/>
                      <a:r>
                        <a:rPr lang="en-AU" sz="300" u="none" strike="noStrike">
                          <a:effectLst/>
                        </a:rPr>
                        <a:t>Primary language of parliament's  communication</a:t>
                      </a:r>
                      <a:endParaRPr lang="en-AU" sz="300" b="0" i="0" u="none" strike="noStrike">
                        <a:solidFill>
                          <a:srgbClr val="002060"/>
                        </a:solidFill>
                        <a:effectLst/>
                        <a:latin typeface="Calibri" panose="020F0502020204030204" pitchFamily="34" charset="0"/>
                      </a:endParaRPr>
                    </a:p>
                  </a:txBody>
                  <a:tcPr marL="0" marR="0" marT="0" marB="0" anchor="b"/>
                </a:tc>
                <a:tc gridSpan="6">
                  <a:txBody>
                    <a:bodyPr/>
                    <a:lstStyle/>
                    <a:p>
                      <a:pPr algn="l" fontAlgn="b"/>
                      <a:r>
                        <a:rPr lang="en-AU" sz="300" u="none" strike="noStrike">
                          <a:effectLst/>
                        </a:rPr>
                        <a:t>Sinhala Language as generally used in parliament (pre-1970's the parliament conducted its discourse in English)</a:t>
                      </a:r>
                      <a:endParaRPr lang="en-AU" sz="300" b="1" i="0" u="none" strike="noStrike">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2029219041"/>
                  </a:ext>
                </a:extLst>
              </a:tr>
              <a:tr h="56385">
                <a:tc>
                  <a:txBody>
                    <a:bodyPr/>
                    <a:lstStyle/>
                    <a:p>
                      <a:pPr algn="l" fontAlgn="b"/>
                      <a:r>
                        <a:rPr lang="en-AU" sz="300" u="none" strike="noStrike" dirty="0">
                          <a:effectLst/>
                        </a:rPr>
                        <a:t>Sinhala Notice Boards</a:t>
                      </a:r>
                      <a:endParaRPr lang="en-AU" sz="300" b="1" i="1" u="none" strike="noStrike" dirty="0">
                        <a:solidFill>
                          <a:srgbClr val="000000"/>
                        </a:solidFill>
                        <a:effectLst/>
                        <a:latin typeface="Calibri" panose="020F0502020204030204" pitchFamily="34" charset="0"/>
                      </a:endParaRPr>
                    </a:p>
                  </a:txBody>
                  <a:tcPr marL="0" marR="0" marT="0" marB="0" anchor="b"/>
                </a:tc>
                <a:tc gridSpan="6">
                  <a:txBody>
                    <a:bodyPr/>
                    <a:lstStyle/>
                    <a:p>
                      <a:pPr algn="l" fontAlgn="b"/>
                      <a:r>
                        <a:rPr lang="en-AU" sz="300" u="none" strike="noStrike" dirty="0">
                          <a:effectLst/>
                        </a:rPr>
                        <a:t>Bus destination boards, Direction boards in hospitals, offices, posters (public &amp; Private sector)</a:t>
                      </a:r>
                      <a:endParaRPr lang="en-AU" sz="300" b="0" i="1" u="none" strike="noStrike" dirty="0">
                        <a:solidFill>
                          <a:srgbClr val="000000"/>
                        </a:solidFill>
                        <a:effectLst/>
                        <a:latin typeface="Calibri" panose="020F0502020204030204" pitchFamily="34" charset="0"/>
                      </a:endParaRPr>
                    </a:p>
                  </a:txBody>
                  <a:tcPr marL="0" marR="0" marT="0" marB="0" anchor="b"/>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xmlns="" val="3438912973"/>
                  </a:ext>
                </a:extLst>
              </a:tr>
            </a:tbl>
          </a:graphicData>
        </a:graphic>
      </p:graphicFrame>
    </p:spTree>
    <p:extLst>
      <p:ext uri="{BB962C8B-B14F-4D97-AF65-F5344CB8AC3E}">
        <p14:creationId xmlns:p14="http://schemas.microsoft.com/office/powerpoint/2010/main" val="2721132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1837</Words>
  <Application>Microsoft Office PowerPoint</Application>
  <PresentationFormat>Widescreen</PresentationFormat>
  <Paragraphs>149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Iskoola Pota</vt:lpstr>
      <vt:lpstr>Office Theme</vt:lpstr>
      <vt:lpstr>The ultimate criteria of viability  must indeed be the capability to survive. This is both a physiological and ecological criterion  - and certainly not a logical one.  Stafford Beer</vt:lpstr>
      <vt:lpstr>EXPLORING THE SUSTAINABILITY OF MINOR LANGUAGES </vt:lpstr>
      <vt:lpstr>Yesterday …  </vt:lpstr>
      <vt:lpstr> Language Matters  in SL …  </vt:lpstr>
      <vt:lpstr>Relevance of language as part of</vt:lpstr>
      <vt:lpstr>Intuitive Concern - International Languages are dominating communication </vt:lpstr>
      <vt:lpstr>Modelling Language Sustainability</vt:lpstr>
      <vt:lpstr>Two-fold objective … Boundary Critique</vt:lpstr>
      <vt:lpstr>PowerPoint Presentation</vt:lpstr>
      <vt:lpstr>Cybernetic Influence Diagram – minor language sustainability</vt:lpstr>
      <vt:lpstr>Loops – Sustainability of Sinhala Language</vt:lpstr>
      <vt:lpstr>PowerPoint Presentation</vt:lpstr>
      <vt:lpstr>VSM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ultimate criteria of viability  must indeed be the capability to survive. This is both a physiological and ecological criterion  - and certainly not a logical one. Stafford Beer</dc:title>
  <dc:creator>LANGUAGE</dc:creator>
  <cp:lastModifiedBy>Cardoso-Castro, Pedro-Pablo</cp:lastModifiedBy>
  <cp:revision>30</cp:revision>
  <dcterms:created xsi:type="dcterms:W3CDTF">2016-09-22T10:10:26Z</dcterms:created>
  <dcterms:modified xsi:type="dcterms:W3CDTF">2016-10-18T09:47:13Z</dcterms:modified>
</cp:coreProperties>
</file>