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1"/>
  </p:notesMasterIdLst>
  <p:handoutMasterIdLst>
    <p:handoutMasterId r:id="rId52"/>
  </p:handoutMasterIdLst>
  <p:sldIdLst>
    <p:sldId id="497" r:id="rId2"/>
    <p:sldId id="490" r:id="rId3"/>
    <p:sldId id="480" r:id="rId4"/>
    <p:sldId id="431" r:id="rId5"/>
    <p:sldId id="390" r:id="rId6"/>
    <p:sldId id="467" r:id="rId7"/>
    <p:sldId id="394" r:id="rId8"/>
    <p:sldId id="468" r:id="rId9"/>
    <p:sldId id="469" r:id="rId10"/>
    <p:sldId id="478" r:id="rId11"/>
    <p:sldId id="476" r:id="rId12"/>
    <p:sldId id="479" r:id="rId13"/>
    <p:sldId id="448" r:id="rId14"/>
    <p:sldId id="376" r:id="rId15"/>
    <p:sldId id="466" r:id="rId16"/>
    <p:sldId id="495" r:id="rId17"/>
    <p:sldId id="463" r:id="rId18"/>
    <p:sldId id="423" r:id="rId19"/>
    <p:sldId id="447" r:id="rId20"/>
    <p:sldId id="473" r:id="rId21"/>
    <p:sldId id="498" r:id="rId22"/>
    <p:sldId id="496" r:id="rId23"/>
    <p:sldId id="481" r:id="rId24"/>
    <p:sldId id="449" r:id="rId25"/>
    <p:sldId id="451" r:id="rId26"/>
    <p:sldId id="492" r:id="rId27"/>
    <p:sldId id="475" r:id="rId28"/>
    <p:sldId id="418" r:id="rId29"/>
    <p:sldId id="396" r:id="rId30"/>
    <p:sldId id="491" r:id="rId31"/>
    <p:sldId id="446" r:id="rId32"/>
    <p:sldId id="432" r:id="rId33"/>
    <p:sldId id="453" r:id="rId34"/>
    <p:sldId id="483" r:id="rId35"/>
    <p:sldId id="484" r:id="rId36"/>
    <p:sldId id="474" r:id="rId37"/>
    <p:sldId id="452" r:id="rId38"/>
    <p:sldId id="494" r:id="rId39"/>
    <p:sldId id="464" r:id="rId40"/>
    <p:sldId id="465" r:id="rId41"/>
    <p:sldId id="485" r:id="rId42"/>
    <p:sldId id="489" r:id="rId43"/>
    <p:sldId id="488" r:id="rId44"/>
    <p:sldId id="486" r:id="rId45"/>
    <p:sldId id="487" r:id="rId46"/>
    <p:sldId id="417" r:id="rId47"/>
    <p:sldId id="438" r:id="rId48"/>
    <p:sldId id="472" r:id="rId49"/>
    <p:sldId id="443" r:id="rId50"/>
  </p:sldIdLst>
  <p:sldSz cx="9144000" cy="6858000" type="screen4x3"/>
  <p:notesSz cx="14355763"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8A"/>
    <a:srgbClr val="CC00CC"/>
    <a:srgbClr val="D0E5E8"/>
    <a:srgbClr val="FF9900"/>
    <a:srgbClr val="BDFFF6"/>
    <a:srgbClr val="CCFFFF"/>
    <a:srgbClr val="FFFF66"/>
    <a:srgbClr val="0000FF"/>
    <a:srgbClr val="9327FF"/>
    <a:srgbClr val="BCB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8815" autoAdjust="0"/>
  </p:normalViewPr>
  <p:slideViewPr>
    <p:cSldViewPr>
      <p:cViewPr varScale="1">
        <p:scale>
          <a:sx n="82" d="100"/>
          <a:sy n="82" d="100"/>
        </p:scale>
        <p:origin x="-560" y="-104"/>
      </p:cViewPr>
      <p:guideLst>
        <p:guide orient="horz" pos="2160"/>
        <p:guide pos="2880"/>
      </p:guideLst>
    </p:cSldViewPr>
  </p:slideViewPr>
  <p:outlineViewPr>
    <p:cViewPr>
      <p:scale>
        <a:sx n="33" d="100"/>
        <a:sy n="33" d="100"/>
      </p:scale>
      <p:origin x="0" y="-10464"/>
    </p:cViewPr>
  </p:outlineViewPr>
  <p:notesTextViewPr>
    <p:cViewPr>
      <p:scale>
        <a:sx n="3" d="2"/>
        <a:sy n="3" d="2"/>
      </p:scale>
      <p:origin x="0" y="0"/>
    </p:cViewPr>
  </p:notesTextViewPr>
  <p:sorterViewPr>
    <p:cViewPr>
      <p:scale>
        <a:sx n="73" d="100"/>
        <a:sy n="73" d="100"/>
      </p:scale>
      <p:origin x="0" y="0"/>
    </p:cViewPr>
  </p:sorterViewPr>
  <p:notesViewPr>
    <p:cSldViewPr>
      <p:cViewPr varScale="1">
        <p:scale>
          <a:sx n="53" d="100"/>
          <a:sy n="53" d="100"/>
        </p:scale>
        <p:origin x="29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theme" Target="../theme/theme3.xml"/><Relationship Id="rId2" Type="http://schemas.openxmlformats.org/officeDocument/2006/relationships/image" Target="../media/image4.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4037275" y="0"/>
            <a:ext cx="6579347" cy="496332"/>
          </a:xfrm>
          <a:prstGeom prst="rect">
            <a:avLst/>
          </a:prstGeom>
          <a:noFill/>
          <a:ln w="9525">
            <a:noFill/>
            <a:miter lim="800000"/>
            <a:headEnd/>
            <a:tailEnd/>
          </a:ln>
          <a:effectLst/>
        </p:spPr>
        <p:txBody>
          <a:bodyPr vert="horz" wrap="square" lIns="131593" tIns="65797" rIns="131593" bIns="65797" numCol="1" anchor="t" anchorCtr="0" compatLnSpc="1">
            <a:prstTxWarp prst="textNoShape">
              <a:avLst/>
            </a:prstTxWarp>
          </a:bodyPr>
          <a:lstStyle>
            <a:lvl1pPr algn="ctr">
              <a:defRPr sz="1700">
                <a:cs typeface="+mn-cs"/>
              </a:defRPr>
            </a:lvl1pPr>
          </a:lstStyle>
          <a:p>
            <a:pPr>
              <a:defRPr/>
            </a:pPr>
            <a:endParaRPr lang="en-GB"/>
          </a:p>
        </p:txBody>
      </p:sp>
      <p:sp>
        <p:nvSpPr>
          <p:cNvPr id="345091" name="Rectangle 3"/>
          <p:cNvSpPr>
            <a:spLocks noGrp="1" noChangeArrowheads="1"/>
          </p:cNvSpPr>
          <p:nvPr>
            <p:ph type="dt" sz="quarter" idx="1"/>
          </p:nvPr>
        </p:nvSpPr>
        <p:spPr bwMode="auto">
          <a:xfrm>
            <a:off x="9569752" y="9462478"/>
            <a:ext cx="4786012" cy="464162"/>
          </a:xfrm>
          <a:prstGeom prst="rect">
            <a:avLst/>
          </a:prstGeom>
          <a:noFill/>
          <a:ln w="9525">
            <a:noFill/>
            <a:miter lim="800000"/>
            <a:headEnd/>
            <a:tailEnd/>
          </a:ln>
          <a:effectLst/>
        </p:spPr>
        <p:txBody>
          <a:bodyPr vert="horz" wrap="square" lIns="131593" tIns="65797" rIns="131593" bIns="65797" numCol="1" anchor="t" anchorCtr="0" compatLnSpc="1">
            <a:prstTxWarp prst="textNoShape">
              <a:avLst/>
            </a:prstTxWarp>
          </a:bodyPr>
          <a:lstStyle>
            <a:lvl1pPr algn="r">
              <a:defRPr sz="1700">
                <a:cs typeface="+mn-cs"/>
              </a:defRPr>
            </a:lvl1pPr>
          </a:lstStyle>
          <a:p>
            <a:pPr>
              <a:defRPr/>
            </a:pPr>
            <a:endParaRPr lang="en-GB"/>
          </a:p>
        </p:txBody>
      </p:sp>
      <p:sp>
        <p:nvSpPr>
          <p:cNvPr id="345092" name="Rectangle 4"/>
          <p:cNvSpPr>
            <a:spLocks noGrp="1" noChangeArrowheads="1"/>
          </p:cNvSpPr>
          <p:nvPr>
            <p:ph type="ftr" sz="quarter" idx="2"/>
          </p:nvPr>
        </p:nvSpPr>
        <p:spPr bwMode="auto">
          <a:xfrm>
            <a:off x="2" y="9462475"/>
            <a:ext cx="4485608" cy="461866"/>
          </a:xfrm>
          <a:prstGeom prst="rect">
            <a:avLst/>
          </a:prstGeom>
          <a:noFill/>
          <a:ln w="9525">
            <a:noFill/>
            <a:miter lim="800000"/>
            <a:headEnd/>
            <a:tailEnd/>
          </a:ln>
          <a:effectLst/>
        </p:spPr>
        <p:txBody>
          <a:bodyPr vert="horz" wrap="square" lIns="131593" tIns="65797" rIns="131593" bIns="65797" numCol="1" anchor="t" anchorCtr="0" compatLnSpc="1">
            <a:prstTxWarp prst="textNoShape">
              <a:avLst/>
            </a:prstTxWarp>
          </a:bodyPr>
          <a:lstStyle>
            <a:lvl1pPr>
              <a:defRPr sz="1700">
                <a:cs typeface="+mn-cs"/>
              </a:defRPr>
            </a:lvl1pPr>
          </a:lstStyle>
          <a:p>
            <a:pPr>
              <a:defRPr/>
            </a:pPr>
            <a:r>
              <a:rPr lang="en-GB" dirty="0" smtClean="0"/>
              <a:t>© Potent 6  </a:t>
            </a:r>
            <a:endParaRPr lang="en-GB" dirty="0"/>
          </a:p>
        </p:txBody>
      </p:sp>
      <p:sp>
        <p:nvSpPr>
          <p:cNvPr id="345093" name="Rectangle 5"/>
          <p:cNvSpPr>
            <a:spLocks noGrp="1" noChangeArrowheads="1"/>
          </p:cNvSpPr>
          <p:nvPr>
            <p:ph type="sldNum" sz="quarter" idx="3"/>
          </p:nvPr>
        </p:nvSpPr>
        <p:spPr bwMode="auto">
          <a:xfrm>
            <a:off x="6131013" y="9462478"/>
            <a:ext cx="2093740" cy="464162"/>
          </a:xfrm>
          <a:prstGeom prst="rect">
            <a:avLst/>
          </a:prstGeom>
          <a:noFill/>
          <a:ln w="9525">
            <a:noFill/>
            <a:miter lim="800000"/>
            <a:headEnd/>
            <a:tailEnd/>
          </a:ln>
          <a:effectLst/>
        </p:spPr>
        <p:txBody>
          <a:bodyPr vert="horz" wrap="square" lIns="131593" tIns="65797" rIns="131593" bIns="65797" numCol="1" anchor="t" anchorCtr="0" compatLnSpc="1">
            <a:prstTxWarp prst="textNoShape">
              <a:avLst/>
            </a:prstTxWarp>
          </a:bodyPr>
          <a:lstStyle>
            <a:lvl1pPr algn="ctr">
              <a:defRPr sz="1700">
                <a:cs typeface="+mn-cs"/>
              </a:defRPr>
            </a:lvl1pPr>
          </a:lstStyle>
          <a:p>
            <a:pPr>
              <a:defRPr/>
            </a:pPr>
            <a:fld id="{F4F63CFF-53C8-4D44-AD1C-9FB84A61B181}" type="slidenum">
              <a:rPr lang="en-GB"/>
              <a:pPr>
                <a:defRPr/>
              </a:pPr>
              <a:t>‹#›</a:t>
            </a:fld>
            <a:endParaRPr lang="en-GB" dirty="0"/>
          </a:p>
        </p:txBody>
      </p:sp>
      <p:pic>
        <p:nvPicPr>
          <p:cNvPr id="28678" name="Picture 10" descr="The 6 P's.jpg"/>
          <p:cNvPicPr>
            <a:picLocks noChangeAspect="1"/>
          </p:cNvPicPr>
          <p:nvPr/>
        </p:nvPicPr>
        <p:blipFill>
          <a:blip r:embed="rId2" cstate="print"/>
          <a:srcRect/>
          <a:stretch>
            <a:fillRect/>
          </a:stretch>
        </p:blipFill>
        <p:spPr bwMode="auto">
          <a:xfrm>
            <a:off x="9931604" y="9202824"/>
            <a:ext cx="9936154" cy="268845"/>
          </a:xfrm>
          <a:prstGeom prst="rect">
            <a:avLst/>
          </a:prstGeom>
          <a:noFill/>
          <a:ln w="9525">
            <a:noFill/>
            <a:miter lim="800000"/>
            <a:headEnd/>
            <a:tailEnd/>
          </a:ln>
        </p:spPr>
      </p:pic>
      <p:pic>
        <p:nvPicPr>
          <p:cNvPr id="28679" name="Picture 11" descr="The 6 P's.jpg"/>
          <p:cNvPicPr>
            <a:picLocks noChangeAspect="1"/>
          </p:cNvPicPr>
          <p:nvPr/>
        </p:nvPicPr>
        <p:blipFill>
          <a:blip r:embed="rId2" cstate="print"/>
          <a:srcRect/>
          <a:stretch>
            <a:fillRect/>
          </a:stretch>
        </p:blipFill>
        <p:spPr bwMode="auto">
          <a:xfrm>
            <a:off x="2" y="9202824"/>
            <a:ext cx="9936154" cy="268845"/>
          </a:xfrm>
          <a:prstGeom prst="rect">
            <a:avLst/>
          </a:prstGeom>
          <a:noFill/>
          <a:ln w="9525">
            <a:noFill/>
            <a:miter lim="800000"/>
            <a:headEnd/>
            <a:tailEnd/>
          </a:ln>
        </p:spPr>
      </p:pic>
      <p:pic>
        <p:nvPicPr>
          <p:cNvPr id="28680" name="Picture 13" descr="Inspiring leaders.jpg"/>
          <p:cNvPicPr>
            <a:picLocks noChangeAspect="1"/>
          </p:cNvPicPr>
          <p:nvPr/>
        </p:nvPicPr>
        <p:blipFill>
          <a:blip r:embed="rId3" cstate="print"/>
          <a:srcRect/>
          <a:stretch>
            <a:fillRect/>
          </a:stretch>
        </p:blipFill>
        <p:spPr bwMode="auto">
          <a:xfrm>
            <a:off x="418751" y="335485"/>
            <a:ext cx="2264425" cy="595139"/>
          </a:xfrm>
          <a:prstGeom prst="rect">
            <a:avLst/>
          </a:prstGeom>
          <a:noFill/>
          <a:ln w="9525">
            <a:noFill/>
            <a:miter lim="800000"/>
            <a:headEnd/>
            <a:tailEnd/>
          </a:ln>
        </p:spPr>
      </p:pic>
      <p:pic>
        <p:nvPicPr>
          <p:cNvPr id="28681" name="Picture 2"/>
          <p:cNvPicPr>
            <a:picLocks noChangeAspect="1" noChangeArrowheads="1"/>
          </p:cNvPicPr>
          <p:nvPr/>
        </p:nvPicPr>
        <p:blipFill>
          <a:blip r:embed="rId4" cstate="print"/>
          <a:srcRect/>
          <a:stretch>
            <a:fillRect/>
          </a:stretch>
        </p:blipFill>
        <p:spPr bwMode="auto">
          <a:xfrm>
            <a:off x="11982104" y="167745"/>
            <a:ext cx="2214355" cy="1043216"/>
          </a:xfrm>
          <a:prstGeom prst="rect">
            <a:avLst/>
          </a:prstGeom>
          <a:noFill/>
          <a:ln w="9525">
            <a:noFill/>
            <a:miter lim="800000"/>
            <a:headEnd/>
            <a:tailEnd/>
          </a:ln>
        </p:spPr>
      </p:pic>
    </p:spTree>
    <p:extLst>
      <p:ext uri="{BB962C8B-B14F-4D97-AF65-F5344CB8AC3E}">
        <p14:creationId xmlns:p14="http://schemas.microsoft.com/office/powerpoint/2010/main" val="145417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2" y="0"/>
            <a:ext cx="6219770" cy="496332"/>
          </a:xfrm>
          <a:prstGeom prst="rect">
            <a:avLst/>
          </a:prstGeom>
          <a:noFill/>
          <a:ln w="9525">
            <a:noFill/>
            <a:miter lim="800000"/>
            <a:headEnd/>
            <a:tailEnd/>
          </a:ln>
          <a:effectLst/>
        </p:spPr>
        <p:txBody>
          <a:bodyPr vert="horz" wrap="square" lIns="131593" tIns="65797" rIns="131593" bIns="65797" numCol="1" anchor="t" anchorCtr="0" compatLnSpc="1">
            <a:prstTxWarp prst="textNoShape">
              <a:avLst/>
            </a:prstTxWarp>
          </a:bodyPr>
          <a:lstStyle>
            <a:lvl1pPr>
              <a:defRPr sz="1700">
                <a:cs typeface="+mn-cs"/>
              </a:defRPr>
            </a:lvl1pPr>
          </a:lstStyle>
          <a:p>
            <a:pPr>
              <a:defRPr/>
            </a:pPr>
            <a:endParaRPr lang="en-GB" dirty="0"/>
          </a:p>
        </p:txBody>
      </p:sp>
      <p:sp>
        <p:nvSpPr>
          <p:cNvPr id="344067" name="Rectangle 3"/>
          <p:cNvSpPr>
            <a:spLocks noGrp="1" noChangeArrowheads="1"/>
          </p:cNvSpPr>
          <p:nvPr>
            <p:ph type="dt" idx="1"/>
          </p:nvPr>
        </p:nvSpPr>
        <p:spPr bwMode="auto">
          <a:xfrm>
            <a:off x="8131447" y="0"/>
            <a:ext cx="6222045" cy="496332"/>
          </a:xfrm>
          <a:prstGeom prst="rect">
            <a:avLst/>
          </a:prstGeom>
          <a:noFill/>
          <a:ln w="9525">
            <a:noFill/>
            <a:miter lim="800000"/>
            <a:headEnd/>
            <a:tailEnd/>
          </a:ln>
          <a:effectLst/>
        </p:spPr>
        <p:txBody>
          <a:bodyPr vert="horz" wrap="square" lIns="131593" tIns="65797" rIns="131593" bIns="65797" numCol="1" anchor="t" anchorCtr="0" compatLnSpc="1">
            <a:prstTxWarp prst="textNoShape">
              <a:avLst/>
            </a:prstTxWarp>
          </a:bodyPr>
          <a:lstStyle>
            <a:lvl1pPr algn="r">
              <a:defRPr sz="1700">
                <a:cs typeface="+mn-cs"/>
              </a:defRPr>
            </a:lvl1pPr>
          </a:lstStyle>
          <a:p>
            <a:pPr>
              <a:defRPr/>
            </a:pPr>
            <a:endParaRPr lang="en-GB" dirty="0"/>
          </a:p>
        </p:txBody>
      </p:sp>
      <p:sp>
        <p:nvSpPr>
          <p:cNvPr id="22532" name="Rectangle 4"/>
          <p:cNvSpPr>
            <a:spLocks noGrp="1" noRot="1" noChangeAspect="1" noChangeArrowheads="1" noTextEdit="1"/>
          </p:cNvSpPr>
          <p:nvPr>
            <p:ph type="sldImg" idx="2"/>
          </p:nvPr>
        </p:nvSpPr>
        <p:spPr bwMode="auto">
          <a:xfrm>
            <a:off x="4697413" y="744538"/>
            <a:ext cx="4960937" cy="3722687"/>
          </a:xfrm>
          <a:prstGeom prst="rect">
            <a:avLst/>
          </a:prstGeom>
          <a:noFill/>
          <a:ln w="9525">
            <a:solidFill>
              <a:srgbClr val="000000"/>
            </a:solidFill>
            <a:miter lim="800000"/>
            <a:headEnd/>
            <a:tailEnd/>
          </a:ln>
        </p:spPr>
      </p:sp>
      <p:sp>
        <p:nvSpPr>
          <p:cNvPr id="344069" name="Rectangle 5"/>
          <p:cNvSpPr>
            <a:spLocks noGrp="1" noChangeArrowheads="1"/>
          </p:cNvSpPr>
          <p:nvPr>
            <p:ph type="body" sz="quarter" idx="3"/>
          </p:nvPr>
        </p:nvSpPr>
        <p:spPr bwMode="auto">
          <a:xfrm>
            <a:off x="1436036" y="4715154"/>
            <a:ext cx="11483700" cy="4466987"/>
          </a:xfrm>
          <a:prstGeom prst="rect">
            <a:avLst/>
          </a:prstGeom>
          <a:noFill/>
          <a:ln w="9525">
            <a:noFill/>
            <a:miter lim="800000"/>
            <a:headEnd/>
            <a:tailEnd/>
          </a:ln>
          <a:effectLst/>
        </p:spPr>
        <p:txBody>
          <a:bodyPr vert="horz" wrap="square" lIns="131593" tIns="65797" rIns="131593" bIns="6579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44070" name="Rectangle 6"/>
          <p:cNvSpPr>
            <a:spLocks noGrp="1" noChangeArrowheads="1"/>
          </p:cNvSpPr>
          <p:nvPr>
            <p:ph type="ftr" sz="quarter" idx="4"/>
          </p:nvPr>
        </p:nvSpPr>
        <p:spPr bwMode="auto">
          <a:xfrm>
            <a:off x="2" y="9428009"/>
            <a:ext cx="6219770" cy="496332"/>
          </a:xfrm>
          <a:prstGeom prst="rect">
            <a:avLst/>
          </a:prstGeom>
          <a:noFill/>
          <a:ln w="9525">
            <a:noFill/>
            <a:miter lim="800000"/>
            <a:headEnd/>
            <a:tailEnd/>
          </a:ln>
          <a:effectLst/>
        </p:spPr>
        <p:txBody>
          <a:bodyPr vert="horz" wrap="square" lIns="131593" tIns="65797" rIns="131593" bIns="65797" numCol="1" anchor="b" anchorCtr="0" compatLnSpc="1">
            <a:prstTxWarp prst="textNoShape">
              <a:avLst/>
            </a:prstTxWarp>
          </a:bodyPr>
          <a:lstStyle>
            <a:lvl1pPr>
              <a:defRPr sz="1700">
                <a:cs typeface="+mn-cs"/>
              </a:defRPr>
            </a:lvl1pPr>
          </a:lstStyle>
          <a:p>
            <a:pPr>
              <a:defRPr/>
            </a:pPr>
            <a:endParaRPr lang="en-GB"/>
          </a:p>
        </p:txBody>
      </p:sp>
      <p:sp>
        <p:nvSpPr>
          <p:cNvPr id="344071" name="Rectangle 7"/>
          <p:cNvSpPr>
            <a:spLocks noGrp="1" noChangeArrowheads="1"/>
          </p:cNvSpPr>
          <p:nvPr>
            <p:ph type="sldNum" sz="quarter" idx="5"/>
          </p:nvPr>
        </p:nvSpPr>
        <p:spPr bwMode="auto">
          <a:xfrm>
            <a:off x="8131447" y="9428009"/>
            <a:ext cx="6222045" cy="496332"/>
          </a:xfrm>
          <a:prstGeom prst="rect">
            <a:avLst/>
          </a:prstGeom>
          <a:noFill/>
          <a:ln w="9525">
            <a:noFill/>
            <a:miter lim="800000"/>
            <a:headEnd/>
            <a:tailEnd/>
          </a:ln>
          <a:effectLst/>
        </p:spPr>
        <p:txBody>
          <a:bodyPr vert="horz" wrap="square" lIns="131593" tIns="65797" rIns="131593" bIns="65797" numCol="1" anchor="b" anchorCtr="0" compatLnSpc="1">
            <a:prstTxWarp prst="textNoShape">
              <a:avLst/>
            </a:prstTxWarp>
          </a:bodyPr>
          <a:lstStyle>
            <a:lvl1pPr algn="r">
              <a:defRPr sz="1700">
                <a:cs typeface="+mn-cs"/>
              </a:defRPr>
            </a:lvl1pPr>
          </a:lstStyle>
          <a:p>
            <a:pPr>
              <a:defRPr/>
            </a:pPr>
            <a:fld id="{BDCE266F-C230-482C-A542-50E1272B9F74}" type="slidenum">
              <a:rPr lang="en-GB"/>
              <a:pPr>
                <a:defRPr/>
              </a:pPr>
              <a:t>‹#›</a:t>
            </a:fld>
            <a:endParaRPr lang="en-GB"/>
          </a:p>
        </p:txBody>
      </p:sp>
    </p:spTree>
    <p:extLst>
      <p:ext uri="{BB962C8B-B14F-4D97-AF65-F5344CB8AC3E}">
        <p14:creationId xmlns:p14="http://schemas.microsoft.com/office/powerpoint/2010/main" val="681000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image" Target="../media/image2.jpeg"/></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1</a:t>
            </a:fld>
            <a:endParaRPr lang="en-GB"/>
          </a:p>
        </p:txBody>
      </p:sp>
    </p:spTree>
    <p:extLst>
      <p:ext uri="{BB962C8B-B14F-4D97-AF65-F5344CB8AC3E}">
        <p14:creationId xmlns:p14="http://schemas.microsoft.com/office/powerpoint/2010/main" val="427629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27617">
              <a:defRPr/>
            </a:pPr>
            <a:r>
              <a:rPr lang="en-GB" sz="1700" dirty="0"/>
              <a:t>Temporal dimension (Past and Future) is embedded in and bursts through Fiction portal (Purpose-Outcomes)</a:t>
            </a:r>
          </a:p>
          <a:p>
            <a:pPr defTabSz="1327617">
              <a:defRPr/>
            </a:pPr>
            <a:endParaRPr lang="en-GB" sz="1700" dirty="0"/>
          </a:p>
          <a:p>
            <a:pPr defTabSz="1327617">
              <a:defRPr/>
            </a:pPr>
            <a:r>
              <a:rPr lang="en-GB" sz="1700" dirty="0"/>
              <a:t>I conclude it makes no sense to pick one perspective </a:t>
            </a:r>
            <a:r>
              <a:rPr lang="en-GB" sz="1700" dirty="0" err="1"/>
              <a:t>eg</a:t>
            </a:r>
            <a:r>
              <a:rPr lang="en-GB" sz="1700" dirty="0"/>
              <a:t>. Realist (objective) or Interpretivist (subjective)</a:t>
            </a:r>
          </a:p>
          <a:p>
            <a:pPr defTabSz="1327617">
              <a:defRPr/>
            </a:pPr>
            <a:endParaRPr lang="en-GB" sz="1700" dirty="0"/>
          </a:p>
          <a:p>
            <a:pPr defTabSz="1327617">
              <a:defRPr/>
            </a:pPr>
            <a:r>
              <a:rPr lang="en-GB" sz="1700" dirty="0"/>
              <a:t>Assumption – e.g. to take only Realist or only Objectivist </a:t>
            </a:r>
            <a:r>
              <a:rPr lang="en-GB" sz="1700" dirty="0">
                <a:sym typeface="Wingdings" panose="05000000000000000000" pitchFamily="2" charset="2"/>
              </a:rPr>
              <a:t> reductionist is to disrupt coherence of the whole….throws it off-balance</a:t>
            </a:r>
            <a:endParaRPr lang="en-GB" sz="1700" dirty="0"/>
          </a:p>
          <a:p>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18</a:t>
            </a:fld>
            <a:endParaRPr lang="en-GB"/>
          </a:p>
        </p:txBody>
      </p:sp>
    </p:spTree>
    <p:extLst>
      <p:ext uri="{BB962C8B-B14F-4D97-AF65-F5344CB8AC3E}">
        <p14:creationId xmlns:p14="http://schemas.microsoft.com/office/powerpoint/2010/main" val="192510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19</a:t>
            </a:fld>
            <a:endParaRPr lang="en-GB"/>
          </a:p>
        </p:txBody>
      </p:sp>
    </p:spTree>
    <p:extLst>
      <p:ext uri="{BB962C8B-B14F-4D97-AF65-F5344CB8AC3E}">
        <p14:creationId xmlns:p14="http://schemas.microsoft.com/office/powerpoint/2010/main" val="129560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24</a:t>
            </a:fld>
            <a:endParaRPr lang="en-GB"/>
          </a:p>
        </p:txBody>
      </p:sp>
    </p:spTree>
    <p:extLst>
      <p:ext uri="{BB962C8B-B14F-4D97-AF65-F5344CB8AC3E}">
        <p14:creationId xmlns:p14="http://schemas.microsoft.com/office/powerpoint/2010/main" val="1837691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25</a:t>
            </a:fld>
            <a:endParaRPr lang="en-GB"/>
          </a:p>
        </p:txBody>
      </p:sp>
    </p:spTree>
    <p:extLst>
      <p:ext uri="{BB962C8B-B14F-4D97-AF65-F5344CB8AC3E}">
        <p14:creationId xmlns:p14="http://schemas.microsoft.com/office/powerpoint/2010/main" val="218625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8928" indent="-248928">
              <a:buFont typeface="Arial" panose="020B0604020202020204" pitchFamily="34" charset="0"/>
              <a:buChar char="•"/>
            </a:pPr>
            <a:r>
              <a:rPr lang="en-GB" sz="2600" dirty="0"/>
              <a:t>What, within and about </a:t>
            </a:r>
            <a:r>
              <a:rPr lang="en-GB" sz="2600" dirty="0" err="1"/>
              <a:t>IofC</a:t>
            </a:r>
            <a:r>
              <a:rPr lang="en-GB" sz="2600" dirty="0"/>
              <a:t> core practice, sources and resources change for good?</a:t>
            </a:r>
          </a:p>
          <a:p>
            <a:pPr marL="248928" indent="-248928">
              <a:buFont typeface="Arial" panose="020B0604020202020204" pitchFamily="34" charset="0"/>
              <a:buChar char="•"/>
            </a:pPr>
            <a:r>
              <a:rPr lang="en-GB" sz="2600" dirty="0"/>
              <a:t>What can </a:t>
            </a:r>
            <a:r>
              <a:rPr lang="en-GB" sz="2600" dirty="0" err="1"/>
              <a:t>IofC</a:t>
            </a:r>
            <a:r>
              <a:rPr lang="en-GB" sz="2600" dirty="0"/>
              <a:t> learn from related fields of theory and practice?</a:t>
            </a:r>
          </a:p>
          <a:p>
            <a:pPr marL="248928" indent="-248928">
              <a:buFont typeface="Arial" panose="020B0604020202020204" pitchFamily="34" charset="0"/>
              <a:buChar char="•"/>
            </a:pPr>
            <a:r>
              <a:rPr lang="en-GB" sz="2600" dirty="0"/>
              <a:t>What can be learned that will translate across scales and contexts?</a:t>
            </a:r>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28</a:t>
            </a:fld>
            <a:endParaRPr lang="en-GB"/>
          </a:p>
        </p:txBody>
      </p:sp>
    </p:spTree>
    <p:extLst>
      <p:ext uri="{BB962C8B-B14F-4D97-AF65-F5344CB8AC3E}">
        <p14:creationId xmlns:p14="http://schemas.microsoft.com/office/powerpoint/2010/main" val="42826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29</a:t>
            </a:fld>
            <a:endParaRPr lang="en-GB"/>
          </a:p>
        </p:txBody>
      </p:sp>
    </p:spTree>
    <p:extLst>
      <p:ext uri="{BB962C8B-B14F-4D97-AF65-F5344CB8AC3E}">
        <p14:creationId xmlns:p14="http://schemas.microsoft.com/office/powerpoint/2010/main" val="2000685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31</a:t>
            </a:fld>
            <a:endParaRPr lang="en-GB"/>
          </a:p>
        </p:txBody>
      </p:sp>
    </p:spTree>
    <p:extLst>
      <p:ext uri="{BB962C8B-B14F-4D97-AF65-F5344CB8AC3E}">
        <p14:creationId xmlns:p14="http://schemas.microsoft.com/office/powerpoint/2010/main" val="1315638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32</a:t>
            </a:fld>
            <a:endParaRPr lang="en-GB"/>
          </a:p>
        </p:txBody>
      </p:sp>
    </p:spTree>
    <p:extLst>
      <p:ext uri="{BB962C8B-B14F-4D97-AF65-F5344CB8AC3E}">
        <p14:creationId xmlns:p14="http://schemas.microsoft.com/office/powerpoint/2010/main" val="270542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33</a:t>
            </a:fld>
            <a:endParaRPr lang="en-GB"/>
          </a:p>
        </p:txBody>
      </p:sp>
    </p:spTree>
    <p:extLst>
      <p:ext uri="{BB962C8B-B14F-4D97-AF65-F5344CB8AC3E}">
        <p14:creationId xmlns:p14="http://schemas.microsoft.com/office/powerpoint/2010/main" val="356092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37</a:t>
            </a:fld>
            <a:endParaRPr lang="en-GB"/>
          </a:p>
        </p:txBody>
      </p:sp>
    </p:spTree>
    <p:extLst>
      <p:ext uri="{BB962C8B-B14F-4D97-AF65-F5344CB8AC3E}">
        <p14:creationId xmlns:p14="http://schemas.microsoft.com/office/powerpoint/2010/main" val="120202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4</a:t>
            </a:fld>
            <a:endParaRPr lang="en-GB"/>
          </a:p>
        </p:txBody>
      </p:sp>
    </p:spTree>
    <p:extLst>
      <p:ext uri="{BB962C8B-B14F-4D97-AF65-F5344CB8AC3E}">
        <p14:creationId xmlns:p14="http://schemas.microsoft.com/office/powerpoint/2010/main" val="1126717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40</a:t>
            </a:fld>
            <a:endParaRPr lang="en-GB"/>
          </a:p>
        </p:txBody>
      </p:sp>
    </p:spTree>
    <p:extLst>
      <p:ext uri="{BB962C8B-B14F-4D97-AF65-F5344CB8AC3E}">
        <p14:creationId xmlns:p14="http://schemas.microsoft.com/office/powerpoint/2010/main" val="887917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46</a:t>
            </a:fld>
            <a:endParaRPr lang="en-GB"/>
          </a:p>
        </p:txBody>
      </p:sp>
    </p:spTree>
    <p:extLst>
      <p:ext uri="{BB962C8B-B14F-4D97-AF65-F5344CB8AC3E}">
        <p14:creationId xmlns:p14="http://schemas.microsoft.com/office/powerpoint/2010/main" val="3480263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47</a:t>
            </a:fld>
            <a:endParaRPr lang="en-GB"/>
          </a:p>
        </p:txBody>
      </p:sp>
    </p:spTree>
    <p:extLst>
      <p:ext uri="{BB962C8B-B14F-4D97-AF65-F5344CB8AC3E}">
        <p14:creationId xmlns:p14="http://schemas.microsoft.com/office/powerpoint/2010/main" val="141503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49</a:t>
            </a:fld>
            <a:endParaRPr lang="en-GB"/>
          </a:p>
        </p:txBody>
      </p:sp>
    </p:spTree>
    <p:extLst>
      <p:ext uri="{BB962C8B-B14F-4D97-AF65-F5344CB8AC3E}">
        <p14:creationId xmlns:p14="http://schemas.microsoft.com/office/powerpoint/2010/main" val="74077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100" dirty="0"/>
              <a:t>Escalating conflicts, divisions, fragmentation </a:t>
            </a:r>
          </a:p>
          <a:p>
            <a:pPr lvl="1"/>
            <a:r>
              <a:rPr lang="en-GB" sz="3500" dirty="0"/>
              <a:t>Ukraine/ Russia</a:t>
            </a:r>
          </a:p>
          <a:p>
            <a:pPr lvl="1"/>
            <a:r>
              <a:rPr lang="en-GB" sz="3500" dirty="0"/>
              <a:t>EU (Greece)</a:t>
            </a:r>
          </a:p>
          <a:p>
            <a:pPr lvl="1"/>
            <a:r>
              <a:rPr lang="en-GB" sz="3500" dirty="0"/>
              <a:t>Britain (Scotland referendum; BNP/UKIP)</a:t>
            </a:r>
          </a:p>
          <a:p>
            <a:pPr lvl="1"/>
            <a:r>
              <a:rPr lang="en-GB" sz="3500" dirty="0"/>
              <a:t>Religious Fundamentalism (Islamic, Evangelical Christian)</a:t>
            </a:r>
          </a:p>
          <a:p>
            <a:pPr marL="497857" indent="-497857" defTabSz="1327617" eaLnBrk="1" hangingPunct="1">
              <a:spcBef>
                <a:spcPct val="20000"/>
              </a:spcBef>
              <a:buClr>
                <a:schemeClr val="tx2"/>
              </a:buClr>
              <a:buSzPct val="80000"/>
              <a:buBlip>
                <a:blip r:embed="rId3"/>
              </a:buBlip>
              <a:defRPr/>
            </a:pPr>
            <a:r>
              <a:rPr lang="en-GB" sz="4100" dirty="0"/>
              <a:t>Environmental disasters</a:t>
            </a:r>
          </a:p>
          <a:p>
            <a:pPr lvl="1" indent="-497857">
              <a:buClr>
                <a:schemeClr val="tx2"/>
              </a:buClr>
              <a:buSzPct val="80000"/>
            </a:pPr>
            <a:r>
              <a:rPr lang="en-GB" sz="3500" dirty="0"/>
              <a:t>Katrina (US)</a:t>
            </a:r>
          </a:p>
          <a:p>
            <a:pPr lvl="1" indent="-497857">
              <a:buClr>
                <a:schemeClr val="tx2"/>
              </a:buClr>
              <a:buSzPct val="80000"/>
            </a:pPr>
            <a:r>
              <a:rPr lang="en-GB" sz="3500" dirty="0"/>
              <a:t>Tsunami (Asia pacific)</a:t>
            </a:r>
          </a:p>
          <a:p>
            <a:pPr lvl="1" indent="-497857">
              <a:buClr>
                <a:schemeClr val="tx2"/>
              </a:buClr>
              <a:buSzPct val="80000"/>
            </a:pPr>
            <a:r>
              <a:rPr lang="en-GB" sz="3500" dirty="0"/>
              <a:t>Nepal earthquake </a:t>
            </a:r>
          </a:p>
          <a:p>
            <a:r>
              <a:rPr lang="en-GB" sz="3500" dirty="0"/>
              <a:t>Corruption, institutional and personal abuse</a:t>
            </a:r>
          </a:p>
          <a:p>
            <a:pPr lvl="1"/>
            <a:r>
              <a:rPr lang="en-GB" sz="2900" dirty="0"/>
              <a:t>Politics e.g. Lord Sewell over drugs abuse and prostitution</a:t>
            </a:r>
          </a:p>
          <a:p>
            <a:pPr lvl="1"/>
            <a:r>
              <a:rPr lang="en-GB" sz="2900" dirty="0"/>
              <a:t>Corporations </a:t>
            </a:r>
            <a:r>
              <a:rPr lang="en-GB" sz="2900" dirty="0" err="1"/>
              <a:t>e.g</a:t>
            </a:r>
            <a:r>
              <a:rPr lang="en-GB" sz="2900" dirty="0"/>
              <a:t> RBS (‘Fred the shred’), BBC (Jimmy Saville et al) </a:t>
            </a:r>
          </a:p>
          <a:p>
            <a:pPr lvl="1"/>
            <a:r>
              <a:rPr lang="en-GB" sz="2900" dirty="0"/>
              <a:t>Tianjin, China chemicals explosion</a:t>
            </a:r>
          </a:p>
          <a:p>
            <a:pPr lvl="1"/>
            <a:r>
              <a:rPr lang="en-GB" sz="2900" dirty="0"/>
              <a:t>Tax avoidance schemes in Luxembourg facilitated by PWC e.g. Amazon, Accenture, AIG, Heinz, </a:t>
            </a:r>
            <a:r>
              <a:rPr lang="en-GB" sz="2900" dirty="0" err="1"/>
              <a:t>DeutschBank</a:t>
            </a:r>
            <a:r>
              <a:rPr lang="en-GB" sz="2900" dirty="0"/>
              <a:t>, Burberry, FedEx et al</a:t>
            </a:r>
          </a:p>
          <a:p>
            <a:r>
              <a:rPr lang="en-GB" sz="3500" dirty="0"/>
              <a:t>Linear thinking dominating my professional fields</a:t>
            </a:r>
          </a:p>
          <a:p>
            <a:pPr lvl="1"/>
            <a:r>
              <a:rPr lang="en-GB" sz="2900" dirty="0"/>
              <a:t>Corporate tendering processes and contracting</a:t>
            </a:r>
          </a:p>
          <a:p>
            <a:pPr lvl="2"/>
            <a:r>
              <a:rPr lang="en-GB" sz="2600" dirty="0"/>
              <a:t>Focus on goal-setting, planning and control </a:t>
            </a:r>
          </a:p>
          <a:p>
            <a:pPr lvl="2"/>
            <a:r>
              <a:rPr lang="en-GB" sz="2600" dirty="0"/>
              <a:t>Can measure and manage change and prove causal impact of interventions</a:t>
            </a:r>
          </a:p>
          <a:p>
            <a:pPr lvl="1"/>
            <a:r>
              <a:rPr lang="en-GB" sz="2900" dirty="0"/>
              <a:t>Coaching/ Coaching Supervision industry</a:t>
            </a:r>
          </a:p>
          <a:p>
            <a:pPr lvl="2"/>
            <a:r>
              <a:rPr lang="en-GB" sz="2600" dirty="0"/>
              <a:t>Preoccupation with trying to prove ROI</a:t>
            </a:r>
          </a:p>
          <a:p>
            <a:pPr lvl="2"/>
            <a:r>
              <a:rPr lang="en-GB" sz="2600" dirty="0"/>
              <a:t>Assumptions that competency frameworks assure best practice</a:t>
            </a:r>
          </a:p>
          <a:p>
            <a:pPr lvl="1"/>
            <a:r>
              <a:rPr lang="en-GB" sz="2900" dirty="0"/>
              <a:t>‘Systemic’ means working with the interpersonal not intrapersonal</a:t>
            </a:r>
          </a:p>
          <a:p>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5</a:t>
            </a:fld>
            <a:endParaRPr lang="en-GB"/>
          </a:p>
        </p:txBody>
      </p:sp>
    </p:spTree>
    <p:extLst>
      <p:ext uri="{BB962C8B-B14F-4D97-AF65-F5344CB8AC3E}">
        <p14:creationId xmlns:p14="http://schemas.microsoft.com/office/powerpoint/2010/main" val="412984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interventions?</a:t>
            </a:r>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6</a:t>
            </a:fld>
            <a:endParaRPr lang="en-GB"/>
          </a:p>
        </p:txBody>
      </p:sp>
    </p:spTree>
    <p:extLst>
      <p:ext uri="{BB962C8B-B14F-4D97-AF65-F5344CB8AC3E}">
        <p14:creationId xmlns:p14="http://schemas.microsoft.com/office/powerpoint/2010/main" val="117085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500" dirty="0"/>
              <a:t>Linear = Do X to fix Y (yet still persist)</a:t>
            </a:r>
          </a:p>
          <a:p>
            <a:pPr lvl="1"/>
            <a:r>
              <a:rPr lang="en-GB" sz="2900" dirty="0"/>
              <a:t>Humanitarian aid</a:t>
            </a:r>
          </a:p>
          <a:p>
            <a:pPr lvl="2"/>
            <a:r>
              <a:rPr lang="en-GB" sz="2300" dirty="0"/>
              <a:t>Public donation campaigns</a:t>
            </a:r>
          </a:p>
          <a:p>
            <a:pPr lvl="2"/>
            <a:r>
              <a:rPr lang="en-GB" sz="2300" dirty="0"/>
              <a:t>Crisis management</a:t>
            </a:r>
          </a:p>
          <a:p>
            <a:pPr lvl="1"/>
            <a:r>
              <a:rPr lang="en-GB" sz="2900" dirty="0"/>
              <a:t>Political-corporate </a:t>
            </a:r>
          </a:p>
          <a:p>
            <a:pPr lvl="2"/>
            <a:r>
              <a:rPr lang="en-GB" sz="2300" dirty="0"/>
              <a:t>Public inquiries, policy + practice reviews, law reform</a:t>
            </a:r>
          </a:p>
          <a:p>
            <a:pPr lvl="2"/>
            <a:r>
              <a:rPr lang="en-GB" sz="2300" dirty="0"/>
              <a:t>Codes of Conduct e.g. Financial industry</a:t>
            </a:r>
          </a:p>
          <a:p>
            <a:pPr lvl="2"/>
            <a:r>
              <a:rPr lang="en-GB" sz="2300" dirty="0"/>
              <a:t>Conventional change management interventions </a:t>
            </a:r>
          </a:p>
          <a:p>
            <a:r>
              <a:rPr lang="en-GB" sz="3500" dirty="0"/>
              <a:t>Nonlinear = Emergence (unpredictable, self-organising)</a:t>
            </a:r>
          </a:p>
          <a:p>
            <a:pPr lvl="1"/>
            <a:r>
              <a:rPr lang="en-GB" sz="2900" dirty="0"/>
              <a:t>Conflict and chaos</a:t>
            </a:r>
          </a:p>
          <a:p>
            <a:pPr lvl="2"/>
            <a:r>
              <a:rPr lang="en-GB" sz="2300" dirty="0"/>
              <a:t>Arab Spring (19 Dec 2010&gt;&gt;) leading to chaos, revolution</a:t>
            </a:r>
          </a:p>
          <a:p>
            <a:pPr lvl="2"/>
            <a:r>
              <a:rPr lang="en-GB" sz="2300" dirty="0"/>
              <a:t>Al Qaeda (11 Sept 2001 Twin towers attacks; ISIS (1999/2003&gt;&gt;)</a:t>
            </a:r>
          </a:p>
          <a:p>
            <a:pPr lvl="1"/>
            <a:r>
              <a:rPr lang="en-GB" sz="2900" dirty="0"/>
              <a:t>Change for Good</a:t>
            </a:r>
          </a:p>
          <a:p>
            <a:pPr lvl="2"/>
            <a:r>
              <a:rPr lang="en-GB" sz="2300" dirty="0"/>
              <a:t>Occupy (17 Sept 2011, petered out) Why did this fail? </a:t>
            </a:r>
          </a:p>
          <a:p>
            <a:pPr lvl="2"/>
            <a:r>
              <a:rPr lang="en-GB" sz="2300" dirty="0"/>
              <a:t>Initiatives of Change (</a:t>
            </a:r>
            <a:r>
              <a:rPr lang="en-GB" sz="2300" dirty="0" err="1"/>
              <a:t>IofC</a:t>
            </a:r>
            <a:r>
              <a:rPr lang="en-GB" sz="2300" dirty="0"/>
              <a:t>) - 80+ years and still </a:t>
            </a:r>
          </a:p>
          <a:p>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7</a:t>
            </a:fld>
            <a:endParaRPr lang="en-GB"/>
          </a:p>
        </p:txBody>
      </p:sp>
    </p:spTree>
    <p:extLst>
      <p:ext uri="{BB962C8B-B14F-4D97-AF65-F5344CB8AC3E}">
        <p14:creationId xmlns:p14="http://schemas.microsoft.com/office/powerpoint/2010/main" val="6864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interventions?</a:t>
            </a:r>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8</a:t>
            </a:fld>
            <a:endParaRPr lang="en-GB"/>
          </a:p>
        </p:txBody>
      </p:sp>
    </p:spTree>
    <p:extLst>
      <p:ext uri="{BB962C8B-B14F-4D97-AF65-F5344CB8AC3E}">
        <p14:creationId xmlns:p14="http://schemas.microsoft.com/office/powerpoint/2010/main" val="99453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interventions?</a:t>
            </a:r>
            <a:endParaRPr lang="en-GB" dirty="0"/>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9</a:t>
            </a:fld>
            <a:endParaRPr lang="en-GB"/>
          </a:p>
        </p:txBody>
      </p:sp>
    </p:spTree>
    <p:extLst>
      <p:ext uri="{BB962C8B-B14F-4D97-AF65-F5344CB8AC3E}">
        <p14:creationId xmlns:p14="http://schemas.microsoft.com/office/powerpoint/2010/main" val="137786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CE266F-C230-482C-A542-50E1272B9F74}" type="slidenum">
              <a:rPr lang="en-GB" smtClean="0"/>
              <a:pPr>
                <a:defRPr/>
              </a:pPr>
              <a:t>13</a:t>
            </a:fld>
            <a:endParaRPr lang="en-GB"/>
          </a:p>
        </p:txBody>
      </p:sp>
    </p:spTree>
    <p:extLst>
      <p:ext uri="{BB962C8B-B14F-4D97-AF65-F5344CB8AC3E}">
        <p14:creationId xmlns:p14="http://schemas.microsoft.com/office/powerpoint/2010/main" val="24981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smtClean="0"/>
          </a:p>
        </p:txBody>
      </p:sp>
      <p:sp>
        <p:nvSpPr>
          <p:cNvPr id="23556" name="Slide Number Placeholder 3"/>
          <p:cNvSpPr>
            <a:spLocks noGrp="1"/>
          </p:cNvSpPr>
          <p:nvPr>
            <p:ph type="sldNum" sz="quarter" idx="5"/>
          </p:nvPr>
        </p:nvSpPr>
        <p:spPr>
          <a:noFill/>
        </p:spPr>
        <p:txBody>
          <a:bodyPr/>
          <a:lstStyle/>
          <a:p>
            <a:fld id="{DAD24208-D795-46F6-9E4E-454367A6B2A4}" type="slidenum">
              <a:rPr lang="en-GB" smtClean="0"/>
              <a:pPr/>
              <a:t>14</a:t>
            </a:fld>
            <a:endParaRPr lang="en-GB" smtClean="0"/>
          </a:p>
        </p:txBody>
      </p:sp>
    </p:spTree>
    <p:extLst>
      <p:ext uri="{BB962C8B-B14F-4D97-AF65-F5344CB8AC3E}">
        <p14:creationId xmlns:p14="http://schemas.microsoft.com/office/powerpoint/2010/main" val="67684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8620"/>
            <a:ext cx="9144000" cy="6340760"/>
          </a:xfrm>
          <a:prstGeom prst="rect">
            <a:avLst/>
          </a:prstGeom>
        </p:spPr>
      </p:pic>
      <p:sp>
        <p:nvSpPr>
          <p:cNvPr id="3" name="Text Box 44"/>
          <p:cNvSpPr txBox="1">
            <a:spLocks noChangeArrowheads="1"/>
          </p:cNvSpPr>
          <p:nvPr/>
        </p:nvSpPr>
        <p:spPr bwMode="auto">
          <a:xfrm>
            <a:off x="575556" y="5385410"/>
            <a:ext cx="7992888" cy="707886"/>
          </a:xfrm>
          <a:prstGeom prst="rect">
            <a:avLst/>
          </a:prstGeom>
          <a:noFill/>
          <a:ln w="9525">
            <a:noFill/>
            <a:miter lim="800000"/>
            <a:headEnd/>
            <a:tailEnd/>
          </a:ln>
          <a:effectLst/>
        </p:spPr>
        <p:txBody>
          <a:bodyPr wrap="square">
            <a:spAutoFit/>
          </a:bodyPr>
          <a:lstStyle/>
          <a:p>
            <a:pPr algn="ctr">
              <a:defRPr/>
            </a:pPr>
            <a:r>
              <a:rPr lang="en-GB" sz="4000" b="1" dirty="0">
                <a:solidFill>
                  <a:schemeClr val="tx1">
                    <a:lumMod val="65000"/>
                    <a:lumOff val="35000"/>
                  </a:schemeClr>
                </a:solidFill>
                <a:latin typeface="Calibri" pitchFamily="34" charset="0"/>
                <a:cs typeface="Calibri" pitchFamily="34" charset="0"/>
              </a:rPr>
              <a:t>Louie </a:t>
            </a:r>
            <a:r>
              <a:rPr lang="en-GB" sz="4000" b="1" dirty="0" smtClean="0">
                <a:solidFill>
                  <a:schemeClr val="tx1">
                    <a:lumMod val="65000"/>
                    <a:lumOff val="35000"/>
                  </a:schemeClr>
                </a:solidFill>
                <a:latin typeface="Calibri" pitchFamily="34" charset="0"/>
                <a:cs typeface="Calibri" pitchFamily="34" charset="0"/>
              </a:rPr>
              <a:t>Gardiner </a:t>
            </a:r>
          </a:p>
        </p:txBody>
      </p:sp>
      <p:sp>
        <p:nvSpPr>
          <p:cNvPr id="321540" name="Rectangle 4"/>
          <p:cNvSpPr>
            <a:spLocks noGrp="1" noChangeArrowheads="1"/>
          </p:cNvSpPr>
          <p:nvPr>
            <p:ph type="subTitle" idx="1"/>
          </p:nvPr>
        </p:nvSpPr>
        <p:spPr>
          <a:xfrm>
            <a:off x="863621" y="2204864"/>
            <a:ext cx="7524803" cy="1388269"/>
          </a:xfrm>
        </p:spPr>
        <p:txBody>
          <a:bodyPr/>
          <a:lstStyle>
            <a:lvl1pPr marL="0" indent="0" algn="r">
              <a:buFont typeface="Wingdings" pitchFamily="2" charset="2"/>
              <a:buNone/>
              <a:defRPr sz="4800">
                <a:solidFill>
                  <a:srgbClr val="00A08A"/>
                </a:solidFill>
                <a:latin typeface="Calibri" pitchFamily="34" charset="0"/>
                <a:cs typeface="Calibri" pitchFamily="34" charset="0"/>
              </a:defRPr>
            </a:lvl1pPr>
          </a:lstStyle>
          <a:p>
            <a:r>
              <a:rPr lang="en-US" altLang="en-US" smtClean="0"/>
              <a:t>Click to edit Master subtitle style</a:t>
            </a:r>
            <a:endParaRPr lang="en-GB" altLang="en-US" dirty="0"/>
          </a:p>
        </p:txBody>
      </p:sp>
      <p:sp>
        <p:nvSpPr>
          <p:cNvPr id="9" name="Rectangle 7"/>
          <p:cNvSpPr>
            <a:spLocks noGrp="1" noChangeArrowheads="1"/>
          </p:cNvSpPr>
          <p:nvPr>
            <p:ph type="sldNum" sz="quarter" idx="11"/>
          </p:nvPr>
        </p:nvSpPr>
        <p:spPr/>
        <p:txBody>
          <a:bodyPr/>
          <a:lstStyle>
            <a:lvl1pPr>
              <a:defRPr/>
            </a:lvl1pPr>
          </a:lstStyle>
          <a:p>
            <a:pPr>
              <a:defRPr/>
            </a:pPr>
            <a:fld id="{54ED19BF-56A1-43D1-89F6-135B719594CA}" type="slidenum">
              <a:rPr lang="en-GB" altLang="en-US"/>
              <a:pPr>
                <a:defRPr/>
              </a:pPr>
              <a:t>‹#›</a:t>
            </a:fld>
            <a:endParaRPr lang="en-GB" altLang="en-US"/>
          </a:p>
        </p:txBody>
      </p:sp>
      <p:sp>
        <p:nvSpPr>
          <p:cNvPr id="10" name="Rectangle 5"/>
          <p:cNvSpPr>
            <a:spLocks noGrp="1" noChangeArrowheads="1"/>
          </p:cNvSpPr>
          <p:nvPr>
            <p:ph type="dt" sz="half" idx="2"/>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1"/>
          </p:nvPr>
        </p:nvSpPr>
        <p:spPr>
          <a:xfrm>
            <a:off x="3124200" y="6581775"/>
            <a:ext cx="3162300" cy="276225"/>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dirty="0" smtClean="0"/>
            </a:lvl1pPr>
          </a:lstStyle>
          <a:p>
            <a:pPr>
              <a:defRPr/>
            </a:pPr>
            <a:endParaRPr lang="en-GB" altLang="en-US" dirty="0"/>
          </a:p>
        </p:txBody>
      </p:sp>
      <p:sp>
        <p:nvSpPr>
          <p:cNvPr id="6" name="Rectangle 7"/>
          <p:cNvSpPr>
            <a:spLocks noGrp="1" noChangeArrowheads="1"/>
          </p:cNvSpPr>
          <p:nvPr>
            <p:ph type="sldNum" sz="quarter" idx="12"/>
          </p:nvPr>
        </p:nvSpPr>
        <p:spPr/>
        <p:txBody>
          <a:bodyPr/>
          <a:lstStyle>
            <a:lvl1pPr>
              <a:defRPr/>
            </a:lvl1pPr>
          </a:lstStyle>
          <a:p>
            <a:pPr>
              <a:defRPr/>
            </a:pPr>
            <a:fld id="{A676D9A6-3894-4549-A5BE-34534ABFA7B6}" type="slidenum">
              <a:rPr lang="en-GB" altLang="en-US"/>
              <a:pPr>
                <a:defRPr/>
              </a:pPr>
              <a:t>‹#›</a:t>
            </a:fld>
            <a:endParaRPr lang="en-GB" altLang="en-US"/>
          </a:p>
        </p:txBody>
      </p:sp>
      <p:sp>
        <p:nvSpPr>
          <p:cNvPr id="7" name="Rectangle 5"/>
          <p:cNvSpPr>
            <a:spLocks noGrp="1" noChangeArrowheads="1"/>
          </p:cNvSpPr>
          <p:nvPr>
            <p:ph type="dt" sz="half" idx="2"/>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0151" y="122635"/>
            <a:ext cx="1940983" cy="600789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122635"/>
            <a:ext cx="5619751" cy="60078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1"/>
          </p:nvPr>
        </p:nvSpPr>
        <p:spPr>
          <a:xfrm>
            <a:off x="3124200" y="6581775"/>
            <a:ext cx="3162300" cy="276225"/>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dirty="0" smtClean="0"/>
            </a:lvl1pPr>
          </a:lstStyle>
          <a:p>
            <a:pPr>
              <a:defRPr/>
            </a:pPr>
            <a:endParaRPr lang="en-GB" altLang="en-US" dirty="0"/>
          </a:p>
        </p:txBody>
      </p:sp>
      <p:sp>
        <p:nvSpPr>
          <p:cNvPr id="6" name="Rectangle 7"/>
          <p:cNvSpPr>
            <a:spLocks noGrp="1" noChangeArrowheads="1"/>
          </p:cNvSpPr>
          <p:nvPr>
            <p:ph type="sldNum" sz="quarter" idx="12"/>
          </p:nvPr>
        </p:nvSpPr>
        <p:spPr/>
        <p:txBody>
          <a:bodyPr/>
          <a:lstStyle>
            <a:lvl1pPr>
              <a:defRPr/>
            </a:lvl1pPr>
          </a:lstStyle>
          <a:p>
            <a:pPr>
              <a:defRPr/>
            </a:pPr>
            <a:fld id="{DD52B6F5-943A-4072-892B-1BD762DEB5D3}" type="slidenum">
              <a:rPr lang="en-GB" altLang="en-US"/>
              <a:pPr>
                <a:defRPr/>
              </a:pPr>
              <a:t>‹#›</a:t>
            </a:fld>
            <a:endParaRPr lang="en-GB" altLang="en-US"/>
          </a:p>
        </p:txBody>
      </p:sp>
      <p:sp>
        <p:nvSpPr>
          <p:cNvPr id="7" name="Rectangle 5"/>
          <p:cNvSpPr>
            <a:spLocks noGrp="1" noChangeArrowheads="1"/>
          </p:cNvSpPr>
          <p:nvPr>
            <p:ph type="dt" sz="half" idx="2"/>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7"/>
            <a:ext cx="8200206" cy="980727"/>
          </a:xfrm>
          <a:noFill/>
        </p:spPr>
        <p:txBody>
          <a:bodyPr/>
          <a:lstStyle>
            <a:lvl1pPr>
              <a:defRPr sz="4800">
                <a:latin typeface="Calibri" pitchFamily="34" charset="0"/>
                <a:cs typeface="Calibri"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4000" b="1">
                <a:solidFill>
                  <a:schemeClr val="tx1">
                    <a:lumMod val="65000"/>
                    <a:lumOff val="35000"/>
                  </a:schemeClr>
                </a:solidFill>
                <a:latin typeface="Calibri" pitchFamily="34" charset="0"/>
                <a:cs typeface="Calibri" pitchFamily="34" charset="0"/>
              </a:defRPr>
            </a:lvl1pPr>
            <a:lvl2pPr>
              <a:defRPr sz="3600" b="1">
                <a:solidFill>
                  <a:schemeClr val="tx1">
                    <a:lumMod val="75000"/>
                    <a:lumOff val="25000"/>
                  </a:schemeClr>
                </a:solidFill>
                <a:latin typeface="Calibri" pitchFamily="34" charset="0"/>
                <a:cs typeface="Calibri" pitchFamily="34" charset="0"/>
              </a:defRPr>
            </a:lvl2pPr>
            <a:lvl3pPr>
              <a:defRPr sz="3200" b="1">
                <a:solidFill>
                  <a:schemeClr val="tx1">
                    <a:lumMod val="85000"/>
                    <a:lumOff val="15000"/>
                  </a:schemeClr>
                </a:solidFill>
                <a:latin typeface="Calibri" pitchFamily="34" charset="0"/>
                <a:cs typeface="Calibri" pitchFamily="34" charset="0"/>
              </a:defRPr>
            </a:lvl3pPr>
            <a:lvl4pPr>
              <a:defRPr sz="2800" b="1">
                <a:solidFill>
                  <a:schemeClr val="tx1">
                    <a:lumMod val="95000"/>
                    <a:lumOff val="5000"/>
                  </a:schemeClr>
                </a:solidFill>
                <a:latin typeface="Calibri" pitchFamily="34" charset="0"/>
                <a:cs typeface="Calibri" pitchFamily="34" charset="0"/>
              </a:defRPr>
            </a:lvl4pPr>
            <a:lvl5pPr>
              <a:defRPr sz="2400" b="1">
                <a:solidFill>
                  <a:schemeClr val="tx1">
                    <a:lumMod val="95000"/>
                    <a:lumOff val="5000"/>
                  </a:schemeClr>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3124200" y="6527800"/>
            <a:ext cx="3162300" cy="276225"/>
          </a:xfrm>
          <a:prstGeom prst="rect">
            <a:avLst/>
          </a:prstGeom>
        </p:spPr>
        <p:txBody>
          <a:bodyPr/>
          <a:lstStyle>
            <a:lvl1pPr>
              <a:defRPr dirty="0" smtClean="0"/>
            </a:lvl1pPr>
          </a:lstStyle>
          <a:p>
            <a:pPr>
              <a:defRPr/>
            </a:pPr>
            <a:endParaRPr lang="en-GB" altLang="en-US" dirty="0"/>
          </a:p>
        </p:txBody>
      </p:sp>
      <p:sp>
        <p:nvSpPr>
          <p:cNvPr id="6" name="Slide Number Placeholder 5"/>
          <p:cNvSpPr>
            <a:spLocks noGrp="1"/>
          </p:cNvSpPr>
          <p:nvPr>
            <p:ph type="sldNum" sz="quarter" idx="12"/>
          </p:nvPr>
        </p:nvSpPr>
        <p:spPr>
          <a:xfrm>
            <a:off x="6629400" y="6527800"/>
            <a:ext cx="2133600" cy="276225"/>
          </a:xfrm>
        </p:spPr>
        <p:txBody>
          <a:bodyPr/>
          <a:lstStyle>
            <a:lvl1pPr>
              <a:defRPr/>
            </a:lvl1pPr>
          </a:lstStyle>
          <a:p>
            <a:pPr>
              <a:defRPr/>
            </a:pPr>
            <a:fld id="{62550F69-3D18-400B-B35B-B175CAEB0219}" type="slidenum">
              <a:rPr lang="en-GB" altLang="en-US"/>
              <a:pPr>
                <a:defRPr/>
              </a:pPr>
              <a:t>‹#›</a:t>
            </a:fld>
            <a:endParaRPr lang="en-GB" altLang="en-US"/>
          </a:p>
        </p:txBody>
      </p:sp>
      <p:sp>
        <p:nvSpPr>
          <p:cNvPr id="7" name="Rectangle 5"/>
          <p:cNvSpPr>
            <a:spLocks noGrp="1" noChangeArrowheads="1"/>
          </p:cNvSpPr>
          <p:nvPr>
            <p:ph type="dt" sz="half" idx="2"/>
          </p:nvPr>
        </p:nvSpPr>
        <p:spPr bwMode="auto">
          <a:xfrm>
            <a:off x="285750" y="6555649"/>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ftr" sz="quarter" idx="11"/>
          </p:nvPr>
        </p:nvSpPr>
        <p:spPr>
          <a:xfrm>
            <a:off x="3124200" y="6581775"/>
            <a:ext cx="3162300" cy="276225"/>
          </a:xfrm>
          <a:prstGeom prst="rect">
            <a:avLst/>
          </a:prstGeom>
          <a:ln/>
        </p:spPr>
        <p:txBody>
          <a:bodyPr/>
          <a:lstStyle>
            <a:lvl1pPr>
              <a:defRPr/>
            </a:lvl1pPr>
          </a:lstStyle>
          <a:p>
            <a:pPr>
              <a:defRPr/>
            </a:pPr>
            <a:endParaRPr lang="en-GB"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D34F0EEF-E4C7-4906-A34E-31B49E0EE152}" type="slidenum">
              <a:rPr lang="en-GB" altLang="en-US"/>
              <a:pPr>
                <a:defRPr/>
              </a:pPr>
              <a:t>‹#›</a:t>
            </a:fld>
            <a:endParaRPr lang="en-GB" altLang="en-US"/>
          </a:p>
        </p:txBody>
      </p:sp>
      <p:sp>
        <p:nvSpPr>
          <p:cNvPr id="7" name="Rectangle 5"/>
          <p:cNvSpPr>
            <a:spLocks noGrp="1" noChangeArrowheads="1"/>
          </p:cNvSpPr>
          <p:nvPr>
            <p:ph type="dt" sz="half" idx="2"/>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1341835"/>
            <a:ext cx="3780367" cy="4788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40767" y="1341835"/>
            <a:ext cx="3780367" cy="4788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ftr" sz="quarter" idx="11"/>
          </p:nvPr>
        </p:nvSpPr>
        <p:spPr>
          <a:xfrm>
            <a:off x="3138488" y="6581775"/>
            <a:ext cx="3162300" cy="276225"/>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dirty="0" smtClean="0"/>
            </a:lvl1pPr>
          </a:lstStyle>
          <a:p>
            <a:pPr>
              <a:defRPr/>
            </a:pPr>
            <a:endParaRPr lang="en-GB" altLang="en-US" dirty="0"/>
          </a:p>
        </p:txBody>
      </p:sp>
      <p:sp>
        <p:nvSpPr>
          <p:cNvPr id="7" name="Rectangle 7"/>
          <p:cNvSpPr>
            <a:spLocks noGrp="1" noChangeArrowheads="1"/>
          </p:cNvSpPr>
          <p:nvPr>
            <p:ph type="sldNum" sz="quarter" idx="12"/>
          </p:nvPr>
        </p:nvSpPr>
        <p:spPr/>
        <p:txBody>
          <a:bodyPr/>
          <a:lstStyle>
            <a:lvl1pPr>
              <a:defRPr/>
            </a:lvl1pPr>
          </a:lstStyle>
          <a:p>
            <a:pPr>
              <a:defRPr/>
            </a:pPr>
            <a:fld id="{5502763E-40D1-4CF9-AF6F-E91DBEA50F0E}" type="slidenum">
              <a:rPr lang="en-GB" altLang="en-US"/>
              <a:pPr>
                <a:defRPr/>
              </a:pPr>
              <a:t>‹#›</a:t>
            </a:fld>
            <a:endParaRPr lang="en-GB" altLang="en-US"/>
          </a:p>
        </p:txBody>
      </p:sp>
      <p:sp>
        <p:nvSpPr>
          <p:cNvPr id="8" name="Rectangle 5"/>
          <p:cNvSpPr>
            <a:spLocks noGrp="1" noChangeArrowheads="1"/>
          </p:cNvSpPr>
          <p:nvPr>
            <p:ph type="dt" sz="half" idx="13"/>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6"/>
          <p:cNvSpPr>
            <a:spLocks noGrp="1" noChangeArrowheads="1"/>
          </p:cNvSpPr>
          <p:nvPr>
            <p:ph type="ftr" sz="quarter" idx="11"/>
          </p:nvPr>
        </p:nvSpPr>
        <p:spPr>
          <a:xfrm>
            <a:off x="3124200" y="6581775"/>
            <a:ext cx="3162300" cy="276225"/>
          </a:xfrm>
          <a:prstGeom prst="rect">
            <a:avLst/>
          </a:prstGeom>
          <a:ln/>
        </p:spPr>
        <p:txBody>
          <a:bodyPr/>
          <a:lstStyle>
            <a:lvl1pPr>
              <a:defRPr/>
            </a:lvl1pPr>
          </a:lstStyle>
          <a:p>
            <a:pPr>
              <a:defRPr/>
            </a:pPr>
            <a:endParaRPr lang="en-GB" alt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474EBD89-8B6B-4184-BFBE-6CC9949A8F54}" type="slidenum">
              <a:rPr lang="en-GB" altLang="en-US"/>
              <a:pPr>
                <a:defRPr/>
              </a:pPr>
              <a:t>‹#›</a:t>
            </a:fld>
            <a:endParaRPr lang="en-GB" altLang="en-US"/>
          </a:p>
        </p:txBody>
      </p:sp>
      <p:sp>
        <p:nvSpPr>
          <p:cNvPr id="10" name="Rectangle 5"/>
          <p:cNvSpPr>
            <a:spLocks noGrp="1" noChangeArrowheads="1"/>
          </p:cNvSpPr>
          <p:nvPr>
            <p:ph type="dt" sz="half" idx="13"/>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6"/>
          <p:cNvSpPr>
            <a:spLocks noGrp="1" noChangeArrowheads="1"/>
          </p:cNvSpPr>
          <p:nvPr>
            <p:ph type="ftr" sz="quarter" idx="11"/>
          </p:nvPr>
        </p:nvSpPr>
        <p:spPr>
          <a:xfrm>
            <a:off x="3124200" y="6581775"/>
            <a:ext cx="3162300" cy="276225"/>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dirty="0" smtClean="0"/>
            </a:lvl1pPr>
          </a:lstStyle>
          <a:p>
            <a:pPr>
              <a:defRPr/>
            </a:pPr>
            <a:endParaRPr lang="en-GB" altLang="en-US" dirty="0"/>
          </a:p>
        </p:txBody>
      </p:sp>
      <p:sp>
        <p:nvSpPr>
          <p:cNvPr id="5" name="Rectangle 7"/>
          <p:cNvSpPr>
            <a:spLocks noGrp="1" noChangeArrowheads="1"/>
          </p:cNvSpPr>
          <p:nvPr>
            <p:ph type="sldNum" sz="quarter" idx="12"/>
          </p:nvPr>
        </p:nvSpPr>
        <p:spPr/>
        <p:txBody>
          <a:bodyPr/>
          <a:lstStyle>
            <a:lvl1pPr>
              <a:defRPr/>
            </a:lvl1pPr>
          </a:lstStyle>
          <a:p>
            <a:pPr>
              <a:defRPr/>
            </a:pPr>
            <a:fld id="{38400E43-F71A-4CAF-A20A-A0C5E4C96D47}" type="slidenum">
              <a:rPr lang="en-GB" altLang="en-US"/>
              <a:pPr>
                <a:defRPr/>
              </a:pPr>
              <a:t>‹#›</a:t>
            </a:fld>
            <a:endParaRPr lang="en-GB" altLang="en-US"/>
          </a:p>
        </p:txBody>
      </p:sp>
      <p:sp>
        <p:nvSpPr>
          <p:cNvPr id="6" name="Date Placeholder 5"/>
          <p:cNvSpPr>
            <a:spLocks noGrp="1" noChangeArrowheads="1"/>
          </p:cNvSpPr>
          <p:nvPr>
            <p:ph type="dt" sz="half" idx="2"/>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ftr" sz="quarter" idx="11"/>
          </p:nvPr>
        </p:nvSpPr>
        <p:spPr>
          <a:xfrm>
            <a:off x="3124200" y="6581775"/>
            <a:ext cx="3162300" cy="276225"/>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dirty="0" smtClean="0"/>
            </a:lvl1pPr>
          </a:lstStyle>
          <a:p>
            <a:pPr>
              <a:defRPr/>
            </a:pPr>
            <a:endParaRPr lang="en-GB" altLang="en-US" dirty="0"/>
          </a:p>
        </p:txBody>
      </p:sp>
      <p:sp>
        <p:nvSpPr>
          <p:cNvPr id="4" name="Rectangle 7"/>
          <p:cNvSpPr>
            <a:spLocks noGrp="1" noChangeArrowheads="1"/>
          </p:cNvSpPr>
          <p:nvPr>
            <p:ph type="sldNum" sz="quarter" idx="12"/>
          </p:nvPr>
        </p:nvSpPr>
        <p:spPr/>
        <p:txBody>
          <a:bodyPr/>
          <a:lstStyle>
            <a:lvl1pPr>
              <a:defRPr/>
            </a:lvl1pPr>
          </a:lstStyle>
          <a:p>
            <a:pPr>
              <a:defRPr/>
            </a:pPr>
            <a:fld id="{2D2A1306-5F49-4C95-8583-592F2FA22317}" type="slidenum">
              <a:rPr lang="en-GB" altLang="en-US"/>
              <a:pPr>
                <a:defRPr/>
              </a:pPr>
              <a:t>‹#›</a:t>
            </a:fld>
            <a:endParaRPr lang="en-GB" altLang="en-US"/>
          </a:p>
        </p:txBody>
      </p:sp>
      <p:sp>
        <p:nvSpPr>
          <p:cNvPr id="5" name="Rectangle 5"/>
          <p:cNvSpPr>
            <a:spLocks noGrp="1" noChangeArrowheads="1"/>
          </p:cNvSpPr>
          <p:nvPr>
            <p:ph type="dt" sz="half" idx="2"/>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ftr" sz="quarter" idx="11"/>
          </p:nvPr>
        </p:nvSpPr>
        <p:spPr>
          <a:xfrm>
            <a:off x="3124200" y="6581775"/>
            <a:ext cx="3162300" cy="276225"/>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dirty="0" smtClean="0"/>
            </a:lvl1pPr>
          </a:lstStyle>
          <a:p>
            <a:pPr>
              <a:defRPr/>
            </a:pPr>
            <a:endParaRPr lang="en-GB" altLang="en-US" dirty="0"/>
          </a:p>
        </p:txBody>
      </p:sp>
      <p:sp>
        <p:nvSpPr>
          <p:cNvPr id="7" name="Rectangle 7"/>
          <p:cNvSpPr>
            <a:spLocks noGrp="1" noChangeArrowheads="1"/>
          </p:cNvSpPr>
          <p:nvPr>
            <p:ph type="sldNum" sz="quarter" idx="12"/>
          </p:nvPr>
        </p:nvSpPr>
        <p:spPr/>
        <p:txBody>
          <a:bodyPr/>
          <a:lstStyle>
            <a:lvl1pPr>
              <a:defRPr/>
            </a:lvl1pPr>
          </a:lstStyle>
          <a:p>
            <a:pPr>
              <a:defRPr/>
            </a:pPr>
            <a:fld id="{0C976D38-0A2C-4187-8E61-C2334334D80C}" type="slidenum">
              <a:rPr lang="en-GB" altLang="en-US"/>
              <a:pPr>
                <a:defRPr/>
              </a:pPr>
              <a:t>‹#›</a:t>
            </a:fld>
            <a:endParaRPr lang="en-GB" altLang="en-US"/>
          </a:p>
        </p:txBody>
      </p:sp>
      <p:sp>
        <p:nvSpPr>
          <p:cNvPr id="8" name="Rectangle 5"/>
          <p:cNvSpPr>
            <a:spLocks noGrp="1" noChangeArrowheads="1"/>
          </p:cNvSpPr>
          <p:nvPr>
            <p:ph type="dt" sz="half" idx="13"/>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ftr" sz="quarter" idx="11"/>
          </p:nvPr>
        </p:nvSpPr>
        <p:spPr>
          <a:xfrm>
            <a:off x="3124200" y="6581775"/>
            <a:ext cx="3162300" cy="276225"/>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dirty="0" smtClean="0"/>
            </a:lvl1pPr>
          </a:lstStyle>
          <a:p>
            <a:pPr>
              <a:defRPr/>
            </a:pPr>
            <a:endParaRPr lang="en-GB" altLang="en-US" dirty="0"/>
          </a:p>
        </p:txBody>
      </p:sp>
      <p:sp>
        <p:nvSpPr>
          <p:cNvPr id="7" name="Rectangle 7"/>
          <p:cNvSpPr>
            <a:spLocks noGrp="1" noChangeArrowheads="1"/>
          </p:cNvSpPr>
          <p:nvPr>
            <p:ph type="sldNum" sz="quarter" idx="12"/>
          </p:nvPr>
        </p:nvSpPr>
        <p:spPr/>
        <p:txBody>
          <a:bodyPr/>
          <a:lstStyle>
            <a:lvl1pPr>
              <a:defRPr/>
            </a:lvl1pPr>
          </a:lstStyle>
          <a:p>
            <a:pPr>
              <a:defRPr/>
            </a:pPr>
            <a:fld id="{30A22111-56E3-455D-854B-9994F6CB24ED}" type="slidenum">
              <a:rPr lang="en-GB" altLang="en-US"/>
              <a:pPr>
                <a:defRPr/>
              </a:pPr>
              <a:t>‹#›</a:t>
            </a:fld>
            <a:endParaRPr lang="en-GB" altLang="en-US"/>
          </a:p>
        </p:txBody>
      </p:sp>
      <p:sp>
        <p:nvSpPr>
          <p:cNvPr id="8" name="Rectangle 5"/>
          <p:cNvSpPr>
            <a:spLocks noGrp="1" noChangeArrowheads="1"/>
          </p:cNvSpPr>
          <p:nvPr>
            <p:ph type="dt" sz="half" idx="13"/>
          </p:nvPr>
        </p:nvSpPr>
        <p:spPr bwMode="auto">
          <a:xfrm>
            <a:off x="285750" y="6581775"/>
            <a:ext cx="25908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cs typeface="+mn-cs"/>
              </a:defRPr>
            </a:lvl1pPr>
          </a:lstStyle>
          <a:p>
            <a:pPr>
              <a:defRPr/>
            </a:pPr>
            <a:endParaRPr lang="en-GB" altLang="en-US" dirty="0"/>
          </a:p>
        </p:txBody>
      </p:sp>
    </p:spTree>
  </p:cSld>
  <p:clrMapOvr>
    <a:masterClrMapping/>
  </p:clrMapOvr>
  <p:transition xmlns:p14="http://schemas.microsoft.com/office/powerpoint/2010/main" spd="slow">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58620"/>
            <a:ext cx="9144000" cy="6340760"/>
          </a:xfrm>
          <a:prstGeom prst="rect">
            <a:avLst/>
          </a:prstGeom>
        </p:spPr>
      </p:pic>
      <p:sp>
        <p:nvSpPr>
          <p:cNvPr id="1026" name="Rectangle 3"/>
          <p:cNvSpPr>
            <a:spLocks noGrp="1" noChangeArrowheads="1"/>
          </p:cNvSpPr>
          <p:nvPr>
            <p:ph type="title"/>
          </p:nvPr>
        </p:nvSpPr>
        <p:spPr bwMode="auto">
          <a:xfrm>
            <a:off x="467544" y="188640"/>
            <a:ext cx="8200206" cy="9302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4"/>
          <p:cNvSpPr>
            <a:spLocks noGrp="1" noChangeArrowheads="1"/>
          </p:cNvSpPr>
          <p:nvPr>
            <p:ph type="body" idx="1"/>
          </p:nvPr>
        </p:nvSpPr>
        <p:spPr bwMode="auto">
          <a:xfrm>
            <a:off x="457200" y="1341438"/>
            <a:ext cx="821055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320519" name="Rectangle 7"/>
          <p:cNvSpPr>
            <a:spLocks noGrp="1" noChangeArrowheads="1"/>
          </p:cNvSpPr>
          <p:nvPr>
            <p:ph type="sldNum" sz="quarter" idx="4"/>
          </p:nvPr>
        </p:nvSpPr>
        <p:spPr bwMode="auto">
          <a:xfrm>
            <a:off x="6724650" y="6581775"/>
            <a:ext cx="2133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cs typeface="+mn-cs"/>
              </a:defRPr>
            </a:lvl1pPr>
          </a:lstStyle>
          <a:p>
            <a:pPr>
              <a:defRPr/>
            </a:pPr>
            <a:fld id="{B63A2D9F-766B-4872-B50E-421DA41CBC4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4" r:id="rId4"/>
    <p:sldLayoutId id="2147483741" r:id="rId5"/>
    <p:sldLayoutId id="2147483745" r:id="rId6"/>
    <p:sldLayoutId id="2147483746" r:id="rId7"/>
    <p:sldLayoutId id="2147483747" r:id="rId8"/>
    <p:sldLayoutId id="2147483748" r:id="rId9"/>
    <p:sldLayoutId id="2147483749" r:id="rId10"/>
    <p:sldLayoutId id="2147483750" r:id="rId11"/>
  </p:sldLayoutIdLst>
  <p:transition xmlns:p14="http://schemas.microsoft.com/office/powerpoint/2010/main" spd="slow">
    <p:circle/>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4800" b="1">
          <a:solidFill>
            <a:srgbClr val="00A08A"/>
          </a:solidFill>
          <a:latin typeface="Calibri" pitchFamily="34" charset="0"/>
          <a:ea typeface="+mj-ea"/>
          <a:cs typeface="Calibri" pitchFamily="34" charset="0"/>
        </a:defRPr>
      </a:lvl1pPr>
      <a:lvl2pPr algn="l" rtl="0" eaLnBrk="1" fontAlgn="base" hangingPunct="1">
        <a:spcBef>
          <a:spcPct val="0"/>
        </a:spcBef>
        <a:spcAft>
          <a:spcPct val="0"/>
        </a:spcAft>
        <a:defRPr sz="4800" b="1">
          <a:solidFill>
            <a:srgbClr val="262626"/>
          </a:solidFill>
          <a:latin typeface="Calibri" pitchFamily="34" charset="0"/>
          <a:cs typeface="Calibri" pitchFamily="34" charset="0"/>
        </a:defRPr>
      </a:lvl2pPr>
      <a:lvl3pPr algn="l" rtl="0" eaLnBrk="1" fontAlgn="base" hangingPunct="1">
        <a:spcBef>
          <a:spcPct val="0"/>
        </a:spcBef>
        <a:spcAft>
          <a:spcPct val="0"/>
        </a:spcAft>
        <a:defRPr sz="4800" b="1">
          <a:solidFill>
            <a:srgbClr val="262626"/>
          </a:solidFill>
          <a:latin typeface="Calibri" pitchFamily="34" charset="0"/>
          <a:cs typeface="Calibri" pitchFamily="34" charset="0"/>
        </a:defRPr>
      </a:lvl3pPr>
      <a:lvl4pPr algn="l" rtl="0" eaLnBrk="1" fontAlgn="base" hangingPunct="1">
        <a:spcBef>
          <a:spcPct val="0"/>
        </a:spcBef>
        <a:spcAft>
          <a:spcPct val="0"/>
        </a:spcAft>
        <a:defRPr sz="4800" b="1">
          <a:solidFill>
            <a:srgbClr val="262626"/>
          </a:solidFill>
          <a:latin typeface="Calibri" pitchFamily="34" charset="0"/>
          <a:cs typeface="Calibri" pitchFamily="34" charset="0"/>
        </a:defRPr>
      </a:lvl4pPr>
      <a:lvl5pPr algn="l" rtl="0" eaLnBrk="1" fontAlgn="base" hangingPunct="1">
        <a:spcBef>
          <a:spcPct val="0"/>
        </a:spcBef>
        <a:spcAft>
          <a:spcPct val="0"/>
        </a:spcAft>
        <a:defRPr sz="4800" b="1">
          <a:solidFill>
            <a:srgbClr val="262626"/>
          </a:solidFill>
          <a:latin typeface="Calibri" pitchFamily="34" charset="0"/>
          <a:cs typeface="Calibri" pitchFamily="34" charset="0"/>
        </a:defRPr>
      </a:lvl5pPr>
      <a:lvl6pPr marL="457200" algn="l" rtl="0" eaLnBrk="1" fontAlgn="base" hangingPunct="1">
        <a:spcBef>
          <a:spcPct val="0"/>
        </a:spcBef>
        <a:spcAft>
          <a:spcPct val="0"/>
        </a:spcAft>
        <a:defRPr sz="3900" b="1">
          <a:solidFill>
            <a:schemeClr val="tx2"/>
          </a:solidFill>
          <a:latin typeface="Franklin Gothic Demi" pitchFamily="34" charset="0"/>
        </a:defRPr>
      </a:lvl6pPr>
      <a:lvl7pPr marL="914400" algn="l" rtl="0" eaLnBrk="1" fontAlgn="base" hangingPunct="1">
        <a:spcBef>
          <a:spcPct val="0"/>
        </a:spcBef>
        <a:spcAft>
          <a:spcPct val="0"/>
        </a:spcAft>
        <a:defRPr sz="3900" b="1">
          <a:solidFill>
            <a:schemeClr val="tx2"/>
          </a:solidFill>
          <a:latin typeface="Franklin Gothic Demi" pitchFamily="34" charset="0"/>
        </a:defRPr>
      </a:lvl7pPr>
      <a:lvl8pPr marL="1371600" algn="l" rtl="0" eaLnBrk="1" fontAlgn="base" hangingPunct="1">
        <a:spcBef>
          <a:spcPct val="0"/>
        </a:spcBef>
        <a:spcAft>
          <a:spcPct val="0"/>
        </a:spcAft>
        <a:defRPr sz="3900" b="1">
          <a:solidFill>
            <a:schemeClr val="tx2"/>
          </a:solidFill>
          <a:latin typeface="Franklin Gothic Demi" pitchFamily="34" charset="0"/>
        </a:defRPr>
      </a:lvl8pPr>
      <a:lvl9pPr marL="1828800" algn="l" rtl="0" eaLnBrk="1" fontAlgn="base" hangingPunct="1">
        <a:spcBef>
          <a:spcPct val="0"/>
        </a:spcBef>
        <a:spcAft>
          <a:spcPct val="0"/>
        </a:spcAft>
        <a:defRPr sz="3900" b="1">
          <a:solidFill>
            <a:schemeClr val="tx2"/>
          </a:solidFill>
          <a:latin typeface="Franklin Gothic Demi" pitchFamily="34" charset="0"/>
        </a:defRPr>
      </a:lvl9pPr>
    </p:titleStyle>
    <p:bodyStyle>
      <a:lvl1pPr marL="342900" indent="-342900" algn="l" rtl="0" eaLnBrk="1" fontAlgn="base" hangingPunct="1">
        <a:spcBef>
          <a:spcPct val="20000"/>
        </a:spcBef>
        <a:spcAft>
          <a:spcPct val="0"/>
        </a:spcAft>
        <a:buClr>
          <a:schemeClr val="tx2"/>
        </a:buClr>
        <a:buSzPct val="80000"/>
        <a:buBlip>
          <a:blip r:embed="rId14"/>
        </a:buBlip>
        <a:defRPr sz="4000" b="1">
          <a:solidFill>
            <a:schemeClr val="tx1">
              <a:lumMod val="65000"/>
              <a:lumOff val="35000"/>
            </a:schemeClr>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rgbClr val="002CBA"/>
        </a:buClr>
        <a:buSzPct val="70000"/>
        <a:buBlip>
          <a:blip r:embed="rId14"/>
        </a:buBlip>
        <a:defRPr sz="3600" b="1">
          <a:solidFill>
            <a:schemeClr val="tx1">
              <a:lumMod val="75000"/>
              <a:lumOff val="25000"/>
            </a:schemeClr>
          </a:solidFill>
          <a:latin typeface="Calibri" pitchFamily="34" charset="0"/>
          <a:cs typeface="Calibri" pitchFamily="34" charset="0"/>
        </a:defRPr>
      </a:lvl2pPr>
      <a:lvl3pPr marL="987425" indent="-293688" algn="l" rtl="0" eaLnBrk="1" fontAlgn="base" hangingPunct="1">
        <a:spcBef>
          <a:spcPct val="20000"/>
        </a:spcBef>
        <a:spcAft>
          <a:spcPct val="0"/>
        </a:spcAft>
        <a:buClr>
          <a:srgbClr val="0000FF"/>
        </a:buClr>
        <a:buSzPct val="70000"/>
        <a:buBlip>
          <a:blip r:embed="rId14"/>
        </a:buBlip>
        <a:defRPr sz="3200" b="1">
          <a:solidFill>
            <a:schemeClr val="tx1">
              <a:lumMod val="75000"/>
              <a:lumOff val="25000"/>
            </a:schemeClr>
          </a:solidFill>
          <a:latin typeface="Calibri" pitchFamily="34" charset="0"/>
          <a:cs typeface="Calibri" pitchFamily="34" charset="0"/>
        </a:defRPr>
      </a:lvl3pPr>
      <a:lvl4pPr marL="1281113" indent="-292100" algn="l" rtl="0" eaLnBrk="1" fontAlgn="base" hangingPunct="1">
        <a:spcBef>
          <a:spcPct val="20000"/>
        </a:spcBef>
        <a:spcAft>
          <a:spcPct val="0"/>
        </a:spcAft>
        <a:buClr>
          <a:srgbClr val="9A35FF"/>
        </a:buClr>
        <a:buSzPct val="75000"/>
        <a:buBlip>
          <a:blip r:embed="rId14"/>
        </a:buBlip>
        <a:defRPr sz="2800" b="1">
          <a:solidFill>
            <a:schemeClr val="tx1">
              <a:lumMod val="85000"/>
              <a:lumOff val="15000"/>
            </a:schemeClr>
          </a:solidFill>
          <a:latin typeface="Calibri" pitchFamily="34" charset="0"/>
          <a:cs typeface="Calibri" pitchFamily="34" charset="0"/>
        </a:defRPr>
      </a:lvl4pPr>
      <a:lvl5pPr marL="1598613" indent="-315913" algn="l" rtl="0" eaLnBrk="1" fontAlgn="base" hangingPunct="1">
        <a:spcBef>
          <a:spcPct val="20000"/>
        </a:spcBef>
        <a:spcAft>
          <a:spcPct val="0"/>
        </a:spcAft>
        <a:buClr>
          <a:srgbClr val="ADADD7"/>
        </a:buClr>
        <a:buSzPct val="80000"/>
        <a:buBlip>
          <a:blip r:embed="rId14"/>
        </a:buBlip>
        <a:defRPr sz="2400" b="1">
          <a:solidFill>
            <a:schemeClr val="tx1">
              <a:lumMod val="95000"/>
              <a:lumOff val="5000"/>
            </a:schemeClr>
          </a:solidFill>
          <a:latin typeface="Calibri" pitchFamily="34" charset="0"/>
          <a:cs typeface="Calibri" pitchFamily="34" charset="0"/>
        </a:defRPr>
      </a:lvl5pPr>
      <a:lvl6pPr marL="2055813" indent="-315913" algn="l" rtl="0" eaLnBrk="1" fontAlgn="base" hangingPunct="1">
        <a:spcBef>
          <a:spcPct val="20000"/>
        </a:spcBef>
        <a:spcAft>
          <a:spcPct val="0"/>
        </a:spcAft>
        <a:buClr>
          <a:srgbClr val="ADADD7"/>
        </a:buClr>
        <a:buSzPct val="80000"/>
        <a:buFont typeface="Wingdings" pitchFamily="2" charset="2"/>
        <a:buChar char="§"/>
        <a:defRPr sz="2000">
          <a:solidFill>
            <a:srgbClr val="ADADD7"/>
          </a:solidFill>
          <a:latin typeface="+mn-lt"/>
        </a:defRPr>
      </a:lvl6pPr>
      <a:lvl7pPr marL="2513013" indent="-315913" algn="l" rtl="0" eaLnBrk="1" fontAlgn="base" hangingPunct="1">
        <a:spcBef>
          <a:spcPct val="20000"/>
        </a:spcBef>
        <a:spcAft>
          <a:spcPct val="0"/>
        </a:spcAft>
        <a:buClr>
          <a:srgbClr val="ADADD7"/>
        </a:buClr>
        <a:buSzPct val="80000"/>
        <a:buFont typeface="Wingdings" pitchFamily="2" charset="2"/>
        <a:buChar char="§"/>
        <a:defRPr sz="2000">
          <a:solidFill>
            <a:srgbClr val="ADADD7"/>
          </a:solidFill>
          <a:latin typeface="+mn-lt"/>
        </a:defRPr>
      </a:lvl7pPr>
      <a:lvl8pPr marL="2970213" indent="-315913" algn="l" rtl="0" eaLnBrk="1" fontAlgn="base" hangingPunct="1">
        <a:spcBef>
          <a:spcPct val="20000"/>
        </a:spcBef>
        <a:spcAft>
          <a:spcPct val="0"/>
        </a:spcAft>
        <a:buClr>
          <a:srgbClr val="ADADD7"/>
        </a:buClr>
        <a:buSzPct val="80000"/>
        <a:buFont typeface="Wingdings" pitchFamily="2" charset="2"/>
        <a:buChar char="§"/>
        <a:defRPr sz="2000">
          <a:solidFill>
            <a:srgbClr val="ADADD7"/>
          </a:solidFill>
          <a:latin typeface="+mn-lt"/>
        </a:defRPr>
      </a:lvl8pPr>
      <a:lvl9pPr marL="3427413" indent="-315913" algn="l" rtl="0" eaLnBrk="1" fontAlgn="base" hangingPunct="1">
        <a:spcBef>
          <a:spcPct val="20000"/>
        </a:spcBef>
        <a:spcAft>
          <a:spcPct val="0"/>
        </a:spcAft>
        <a:buClr>
          <a:srgbClr val="ADADD7"/>
        </a:buClr>
        <a:buSzPct val="80000"/>
        <a:buFont typeface="Wingdings" pitchFamily="2" charset="2"/>
        <a:buChar char="§"/>
        <a:defRPr sz="2000">
          <a:solidFill>
            <a:srgbClr val="ADADD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eakKfY5aHmY" TargetMode="External"/><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3.emf"/><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7"/>
            <a:ext cx="8200206" cy="3717031"/>
          </a:xfrm>
        </p:spPr>
        <p:txBody>
          <a:bodyPr/>
          <a:lstStyle/>
          <a:p>
            <a:pPr algn="ctr"/>
            <a:r>
              <a:rPr lang="en-GB" sz="9600" dirty="0"/>
              <a:t>Thank you!</a:t>
            </a:r>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3524576119"/>
      </p:ext>
    </p:extLst>
  </p:cSld>
  <p:clrMapOvr>
    <a:masterClrMapping/>
  </p:clrMapOvr>
  <p:transition xmlns:p14="http://schemas.microsoft.com/office/powerpoint/2010/mai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93"/>
            <a:ext cx="9144000" cy="6842013"/>
          </a:xfrm>
          <a:prstGeom prst="rect">
            <a:avLst/>
          </a:prstGeom>
        </p:spPr>
      </p:pic>
      <p:sp>
        <p:nvSpPr>
          <p:cNvPr id="3" name="Content Placeholder 2"/>
          <p:cNvSpPr>
            <a:spLocks noGrp="1"/>
          </p:cNvSpPr>
          <p:nvPr>
            <p:ph idx="1"/>
          </p:nvPr>
        </p:nvSpPr>
        <p:spPr>
          <a:xfrm>
            <a:off x="3366070" y="332656"/>
            <a:ext cx="5886450" cy="2448272"/>
          </a:xfrm>
        </p:spPr>
        <p:txBody>
          <a:bodyPr/>
          <a:lstStyle/>
          <a:p>
            <a:pPr marL="0" indent="0">
              <a:buNone/>
            </a:pPr>
            <a:r>
              <a:rPr lang="en-GB" dirty="0" smtClean="0">
                <a:solidFill>
                  <a:schemeClr val="bg1"/>
                </a:solidFill>
              </a:rPr>
              <a:t>In 2010,  I was invited to contribute to a conference at the Mountain House, in  				Caux…</a:t>
            </a:r>
            <a:endParaRPr lang="en-GB" dirty="0">
              <a:solidFill>
                <a:schemeClr val="bg1"/>
              </a:solidFill>
            </a:endParaRPr>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10</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1120485325"/>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93"/>
            <a:ext cx="9144000" cy="6842014"/>
          </a:xfrm>
          <a:prstGeom prst="rect">
            <a:avLst/>
          </a:prstGeom>
        </p:spPr>
      </p:pic>
      <p:sp>
        <p:nvSpPr>
          <p:cNvPr id="3" name="Content Placeholder 2"/>
          <p:cNvSpPr>
            <a:spLocks noGrp="1"/>
          </p:cNvSpPr>
          <p:nvPr>
            <p:ph idx="1"/>
          </p:nvPr>
        </p:nvSpPr>
        <p:spPr>
          <a:xfrm>
            <a:off x="144016" y="1773487"/>
            <a:ext cx="7740352" cy="1511497"/>
          </a:xfrm>
        </p:spPr>
        <p:txBody>
          <a:bodyPr/>
          <a:lstStyle/>
          <a:p>
            <a:pPr marL="0" indent="0">
              <a:buNone/>
            </a:pPr>
            <a:r>
              <a:rPr lang="en-GB" dirty="0" smtClean="0">
                <a:solidFill>
                  <a:schemeClr val="bg1"/>
                </a:solidFill>
              </a:rPr>
              <a:t>…high </a:t>
            </a:r>
            <a:r>
              <a:rPr lang="en-GB" dirty="0">
                <a:solidFill>
                  <a:schemeClr val="bg1"/>
                </a:solidFill>
              </a:rPr>
              <a:t>up in the mountains </a:t>
            </a:r>
            <a:r>
              <a:rPr lang="en-GB" dirty="0" smtClean="0">
                <a:solidFill>
                  <a:schemeClr val="bg1"/>
                </a:solidFill>
              </a:rPr>
              <a:t>above Montreux, overlooking </a:t>
            </a:r>
            <a:r>
              <a:rPr lang="en-GB" dirty="0">
                <a:solidFill>
                  <a:schemeClr val="bg1"/>
                </a:solidFill>
              </a:rPr>
              <a:t>L</a:t>
            </a:r>
            <a:r>
              <a:rPr lang="en-GB" dirty="0" smtClean="0">
                <a:solidFill>
                  <a:schemeClr val="bg1"/>
                </a:solidFill>
              </a:rPr>
              <a:t>ac Leman… </a:t>
            </a:r>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11</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736510075"/>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15986"/>
            <a:ext cx="9144000" cy="6842014"/>
          </a:xfrm>
          <a:prstGeom prst="rect">
            <a:avLst/>
          </a:prstGeom>
        </p:spPr>
      </p:pic>
      <p:sp>
        <p:nvSpPr>
          <p:cNvPr id="3" name="Content Placeholder 2"/>
          <p:cNvSpPr>
            <a:spLocks noGrp="1"/>
          </p:cNvSpPr>
          <p:nvPr>
            <p:ph idx="1"/>
          </p:nvPr>
        </p:nvSpPr>
        <p:spPr>
          <a:xfrm>
            <a:off x="467544" y="3140968"/>
            <a:ext cx="8534400" cy="1872208"/>
          </a:xfrm>
        </p:spPr>
        <p:txBody>
          <a:bodyPr/>
          <a:lstStyle/>
          <a:p>
            <a:pPr marL="0" indent="0">
              <a:buNone/>
            </a:pPr>
            <a:r>
              <a:rPr lang="en-GB" dirty="0" smtClean="0">
                <a:solidFill>
                  <a:schemeClr val="bg1"/>
                </a:solidFill>
              </a:rPr>
              <a:t>…in 2012, on the terrace, I knew it was time to do a PhD in support of IofC… but what?</a:t>
            </a:r>
            <a:endParaRPr lang="en-GB" dirty="0">
              <a:solidFill>
                <a:schemeClr val="bg1"/>
              </a:solidFill>
            </a:endParaRPr>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12</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3700027836"/>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8"/>
            <a:ext cx="8200206" cy="546222"/>
          </a:xfrm>
        </p:spPr>
        <p:txBody>
          <a:bodyPr/>
          <a:lstStyle/>
          <a:p>
            <a:pPr lvl="0"/>
            <a:r>
              <a:rPr lang="en-GB" sz="2800" dirty="0" smtClean="0"/>
              <a:t>Literature review: The Gap – an intrapersonal focus?</a:t>
            </a:r>
            <a:endParaRPr lang="en-GB" sz="2800" dirty="0"/>
          </a:p>
        </p:txBody>
      </p:sp>
      <p:sp>
        <p:nvSpPr>
          <p:cNvPr id="3" name="Content Placeholder 2"/>
          <p:cNvSpPr>
            <a:spLocks noGrp="1"/>
          </p:cNvSpPr>
          <p:nvPr>
            <p:ph idx="1"/>
          </p:nvPr>
        </p:nvSpPr>
        <p:spPr>
          <a:xfrm>
            <a:off x="537914" y="690240"/>
            <a:ext cx="8210550" cy="5619080"/>
          </a:xfrm>
        </p:spPr>
        <p:txBody>
          <a:bodyPr/>
          <a:lstStyle/>
          <a:p>
            <a:r>
              <a:rPr lang="en-GB" sz="2400" dirty="0" smtClean="0"/>
              <a:t>Systemic assumptions </a:t>
            </a:r>
            <a:r>
              <a:rPr lang="en-GB" sz="2400" dirty="0" smtClean="0">
                <a:sym typeface="Wingdings" panose="05000000000000000000" pitchFamily="2" charset="2"/>
              </a:rPr>
              <a:t> with interactions </a:t>
            </a:r>
            <a:r>
              <a:rPr lang="en-GB" sz="2400" u="sng" dirty="0" smtClean="0">
                <a:sym typeface="Wingdings" panose="05000000000000000000" pitchFamily="2" charset="2"/>
              </a:rPr>
              <a:t>between</a:t>
            </a:r>
            <a:r>
              <a:rPr lang="en-GB" sz="2400" dirty="0" smtClean="0">
                <a:sym typeface="Wingdings" panose="05000000000000000000" pitchFamily="2" charset="2"/>
              </a:rPr>
              <a:t> people</a:t>
            </a:r>
            <a:endParaRPr lang="en-GB" sz="2400" dirty="0" smtClean="0"/>
          </a:p>
          <a:p>
            <a:pPr lvl="1"/>
            <a:r>
              <a:rPr lang="en-GB" sz="2000" dirty="0" smtClean="0"/>
              <a:t>Systems Thinking + Complexity sciences</a:t>
            </a:r>
          </a:p>
          <a:p>
            <a:pPr lvl="2"/>
            <a:r>
              <a:rPr lang="en-GB" sz="1600" dirty="0" smtClean="0"/>
              <a:t>Approaches focus on interpersonal/ group interventions (Burns, 2009, </a:t>
            </a:r>
            <a:r>
              <a:rPr lang="en-GB" sz="1600" dirty="0" err="1" smtClean="0"/>
              <a:t>Eoyang</a:t>
            </a:r>
            <a:r>
              <a:rPr lang="en-GB" sz="1600" dirty="0" smtClean="0"/>
              <a:t> 2001, Williams &amp; </a:t>
            </a:r>
            <a:r>
              <a:rPr lang="en-GB" sz="1600" dirty="0" err="1" smtClean="0"/>
              <a:t>Hummelbrunner</a:t>
            </a:r>
            <a:r>
              <a:rPr lang="en-GB" sz="1600" dirty="0" smtClean="0"/>
              <a:t>, 2009)</a:t>
            </a:r>
          </a:p>
          <a:p>
            <a:pPr lvl="2"/>
            <a:r>
              <a:rPr lang="en-GB" sz="1600" dirty="0" smtClean="0"/>
              <a:t>Complexity – mathematical, agent-based modelling</a:t>
            </a:r>
          </a:p>
          <a:p>
            <a:pPr lvl="2"/>
            <a:r>
              <a:rPr lang="en-GB" sz="1600" dirty="0" smtClean="0"/>
              <a:t>‘Black Box’ (</a:t>
            </a:r>
            <a:r>
              <a:rPr lang="en-GB" sz="1600" dirty="0" err="1" smtClean="0"/>
              <a:t>Watzlawick</a:t>
            </a:r>
            <a:r>
              <a:rPr lang="en-GB" sz="1600" dirty="0"/>
              <a:t>, 2011</a:t>
            </a:r>
            <a:r>
              <a:rPr lang="en-GB" sz="1600" dirty="0" smtClean="0"/>
              <a:t>) assumes we cannot work with ‘interactions’ because cannot see the ‘parts’ internal to individuals </a:t>
            </a:r>
          </a:p>
          <a:p>
            <a:pPr lvl="1"/>
            <a:r>
              <a:rPr lang="en-GB" sz="2000" dirty="0"/>
              <a:t>Psycho-therapeutic realms</a:t>
            </a:r>
          </a:p>
          <a:p>
            <a:pPr lvl="2"/>
            <a:r>
              <a:rPr lang="en-GB" sz="1600" dirty="0" smtClean="0"/>
              <a:t>Family </a:t>
            </a:r>
            <a:r>
              <a:rPr lang="en-GB" sz="1600" dirty="0"/>
              <a:t>T</a:t>
            </a:r>
            <a:r>
              <a:rPr lang="en-GB" sz="1600" dirty="0" smtClean="0"/>
              <a:t>herapy focus on interactions between family members (</a:t>
            </a:r>
            <a:r>
              <a:rPr lang="en-GB" sz="1600" dirty="0" err="1" smtClean="0"/>
              <a:t>Boscolo</a:t>
            </a:r>
            <a:r>
              <a:rPr lang="en-GB" sz="1600" dirty="0" smtClean="0"/>
              <a:t> &amp; </a:t>
            </a:r>
            <a:r>
              <a:rPr lang="en-GB" sz="1600" dirty="0" err="1" smtClean="0"/>
              <a:t>Bertando</a:t>
            </a:r>
            <a:r>
              <a:rPr lang="en-GB" sz="1600" dirty="0" smtClean="0"/>
              <a:t> 1996; </a:t>
            </a:r>
          </a:p>
          <a:p>
            <a:pPr lvl="2"/>
            <a:r>
              <a:rPr lang="en-GB" sz="1600" dirty="0" smtClean="0"/>
              <a:t>Tavistock Institute psychodynamic systems perspectives across scales</a:t>
            </a:r>
          </a:p>
          <a:p>
            <a:pPr lvl="2"/>
            <a:r>
              <a:rPr lang="en-GB" sz="1600" dirty="0" smtClean="0"/>
              <a:t>Some Systemic Therapists work with individuals but focus is still on client’s interpersonal interactions with others (Hedges 2005)</a:t>
            </a:r>
          </a:p>
          <a:p>
            <a:pPr lvl="1"/>
            <a:r>
              <a:rPr lang="en-GB" sz="2000" dirty="0" smtClean="0"/>
              <a:t>Coaching and Coach Supervision</a:t>
            </a:r>
          </a:p>
          <a:p>
            <a:pPr lvl="2"/>
            <a:r>
              <a:rPr lang="en-GB" sz="1600" dirty="0" smtClean="0"/>
              <a:t>Systemic Coaching Constellations derived from Family Therapy (Whittington 2012)</a:t>
            </a:r>
          </a:p>
          <a:p>
            <a:pPr lvl="2"/>
            <a:r>
              <a:rPr lang="en-GB" sz="1600" dirty="0" smtClean="0"/>
              <a:t>7-eyed model for Practitioner supervision framed in therapeutic constructs – (Hawkins &amp; Shohet, 2012)</a:t>
            </a:r>
          </a:p>
          <a:p>
            <a:pPr lvl="1"/>
            <a:r>
              <a:rPr lang="en-GB" sz="2000" dirty="0">
                <a:solidFill>
                  <a:srgbClr val="00A08A"/>
                </a:solidFill>
              </a:rPr>
              <a:t>GAP: Working </a:t>
            </a:r>
            <a:r>
              <a:rPr lang="en-GB" sz="2000" dirty="0" smtClean="0">
                <a:solidFill>
                  <a:srgbClr val="00A08A"/>
                </a:solidFill>
              </a:rPr>
              <a:t>systemically </a:t>
            </a:r>
            <a:r>
              <a:rPr lang="en-GB" sz="2000" dirty="0">
                <a:solidFill>
                  <a:srgbClr val="00A08A"/>
                </a:solidFill>
              </a:rPr>
              <a:t>with individuals at the intrapersonal </a:t>
            </a:r>
            <a:r>
              <a:rPr lang="en-GB" sz="2000" dirty="0" smtClean="0">
                <a:solidFill>
                  <a:srgbClr val="00A08A"/>
                </a:solidFill>
              </a:rPr>
              <a:t>level</a:t>
            </a:r>
          </a:p>
          <a:p>
            <a:pPr lvl="2"/>
            <a:r>
              <a:rPr lang="en-GB" sz="1600" dirty="0">
                <a:solidFill>
                  <a:srgbClr val="00A08A"/>
                </a:solidFill>
              </a:rPr>
              <a:t>G</a:t>
            </a:r>
            <a:r>
              <a:rPr lang="en-GB" sz="1600" dirty="0" smtClean="0">
                <a:solidFill>
                  <a:srgbClr val="00A08A"/>
                </a:solidFill>
              </a:rPr>
              <a:t>row ‘Systemic Agency’ focusing on intrapersonal domain – scale-able, systemic methods innovation</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13</a:t>
            </a:fld>
            <a:endParaRPr lang="en-GB" altLang="en-US"/>
          </a:p>
        </p:txBody>
      </p:sp>
    </p:spTree>
    <p:extLst>
      <p:ext uri="{BB962C8B-B14F-4D97-AF65-F5344CB8AC3E}">
        <p14:creationId xmlns:p14="http://schemas.microsoft.com/office/powerpoint/2010/main" val="275778790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611188" y="980728"/>
            <a:ext cx="7961312" cy="4176464"/>
          </a:xfrm>
        </p:spPr>
        <p:txBody>
          <a:bodyPr/>
          <a:lstStyle/>
          <a:p>
            <a:pPr algn="ctr"/>
            <a:r>
              <a:rPr lang="en-US" sz="3600" dirty="0" smtClean="0"/>
              <a:t>Liberating </a:t>
            </a:r>
            <a:r>
              <a:rPr lang="en-US" sz="3600" dirty="0"/>
              <a:t>scale-free learning in self-organising </a:t>
            </a:r>
            <a:r>
              <a:rPr lang="en-US" sz="3600" dirty="0" smtClean="0"/>
              <a:t>systems, </a:t>
            </a:r>
            <a:r>
              <a:rPr lang="en-US" sz="3600" dirty="0"/>
              <a:t>starting with </a:t>
            </a:r>
            <a:r>
              <a:rPr lang="en-US" sz="3600" dirty="0" smtClean="0"/>
              <a:t>myself:</a:t>
            </a:r>
          </a:p>
          <a:p>
            <a:pPr algn="ctr"/>
            <a:r>
              <a:rPr lang="en-US" sz="3600" dirty="0" smtClean="0"/>
              <a:t>Case study with Initiatives of Change</a:t>
            </a:r>
          </a:p>
          <a:p>
            <a:pPr algn="ctr"/>
            <a:endParaRPr lang="en-US" sz="3600" dirty="0" smtClean="0"/>
          </a:p>
          <a:p>
            <a:pPr algn="ctr"/>
            <a:r>
              <a:rPr lang="en-US" sz="3200" dirty="0" smtClean="0">
                <a:solidFill>
                  <a:schemeClr val="bg1">
                    <a:lumMod val="50000"/>
                  </a:schemeClr>
                </a:solidFill>
              </a:rPr>
              <a:t>What </a:t>
            </a:r>
            <a:r>
              <a:rPr lang="en-US" sz="3200" dirty="0">
                <a:solidFill>
                  <a:schemeClr val="bg1">
                    <a:lumMod val="50000"/>
                  </a:schemeClr>
                </a:solidFill>
              </a:rPr>
              <a:t>could VSM bring that CAS and Semantic Field Theory may not?</a:t>
            </a:r>
            <a:endParaRPr lang="en-US" sz="3200" dirty="0" smtClean="0">
              <a:solidFill>
                <a:schemeClr val="bg1">
                  <a:lumMod val="50000"/>
                </a:schemeClr>
              </a:solidFill>
            </a:endParaRPr>
          </a:p>
        </p:txBody>
      </p:sp>
      <p:sp>
        <p:nvSpPr>
          <p:cNvPr id="11268" name="Slide Number Placeholder 4"/>
          <p:cNvSpPr>
            <a:spLocks noGrp="1"/>
          </p:cNvSpPr>
          <p:nvPr>
            <p:ph type="sldNum" sz="quarter" idx="11"/>
          </p:nvPr>
        </p:nvSpPr>
        <p:spPr>
          <a:noFill/>
        </p:spPr>
        <p:txBody>
          <a:bodyPr/>
          <a:lstStyle/>
          <a:p>
            <a:fld id="{C89462E4-CD5A-432A-BCBB-4DB87EC02B04}" type="slidenum">
              <a:rPr lang="en-GB" altLang="en-US" smtClean="0"/>
              <a:pPr/>
              <a:t>14</a:t>
            </a:fld>
            <a:endParaRPr lang="en-GB" altLang="en-US" smtClean="0"/>
          </a:p>
        </p:txBody>
      </p:sp>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9"/>
            <a:ext cx="8210550" cy="4031778"/>
          </a:xfrm>
        </p:spPr>
        <p:txBody>
          <a:bodyPr/>
          <a:lstStyle/>
          <a:p>
            <a:pPr marL="0" indent="0" algn="ctr">
              <a:buNone/>
            </a:pPr>
            <a:r>
              <a:rPr lang="en-US" dirty="0">
                <a:solidFill>
                  <a:srgbClr val="00A08A"/>
                </a:solidFill>
              </a:rPr>
              <a:t>Can working systemically with individuals bring about </a:t>
            </a:r>
            <a:r>
              <a:rPr lang="en-US" dirty="0" smtClean="0">
                <a:solidFill>
                  <a:srgbClr val="00A08A"/>
                </a:solidFill>
              </a:rPr>
              <a:t>scale-free </a:t>
            </a:r>
            <a:r>
              <a:rPr lang="en-US" dirty="0">
                <a:solidFill>
                  <a:srgbClr val="00A08A"/>
                </a:solidFill>
              </a:rPr>
              <a:t>learning? </a:t>
            </a:r>
            <a:endParaRPr lang="en-US" dirty="0" smtClean="0">
              <a:solidFill>
                <a:srgbClr val="00A08A"/>
              </a:solidFill>
            </a:endParaRPr>
          </a:p>
          <a:p>
            <a:pPr marL="0" indent="0" algn="ctr">
              <a:buNone/>
            </a:pPr>
            <a:r>
              <a:rPr lang="en-US" dirty="0" smtClean="0"/>
              <a:t>from Systemic Intervention to ‘Systemic Agency’</a:t>
            </a:r>
            <a:endParaRPr 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15</a:t>
            </a:fld>
            <a:endParaRPr lang="en-GB" altLang="en-US"/>
          </a:p>
        </p:txBody>
      </p:sp>
    </p:spTree>
    <p:extLst>
      <p:ext uri="{BB962C8B-B14F-4D97-AF65-F5344CB8AC3E}">
        <p14:creationId xmlns:p14="http://schemas.microsoft.com/office/powerpoint/2010/main" val="2483017976"/>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do I mean by scale-free learning?</a:t>
            </a:r>
            <a:endParaRPr lang="en-GB" sz="3600" dirty="0"/>
          </a:p>
        </p:txBody>
      </p:sp>
      <p:sp>
        <p:nvSpPr>
          <p:cNvPr id="3" name="Content Placeholder 2"/>
          <p:cNvSpPr>
            <a:spLocks noGrp="1"/>
          </p:cNvSpPr>
          <p:nvPr>
            <p:ph idx="1"/>
          </p:nvPr>
        </p:nvSpPr>
        <p:spPr>
          <a:xfrm>
            <a:off x="457200" y="1124744"/>
            <a:ext cx="8210550" cy="5184576"/>
          </a:xfrm>
        </p:spPr>
        <p:txBody>
          <a:bodyPr/>
          <a:lstStyle/>
          <a:p>
            <a:r>
              <a:rPr lang="en-GB" sz="2800" dirty="0" smtClean="0"/>
              <a:t>Systems that are viable… sustainable… generative</a:t>
            </a:r>
          </a:p>
          <a:p>
            <a:r>
              <a:rPr lang="en-GB" sz="2800" dirty="0" smtClean="0"/>
              <a:t>Generative Adaptive Capacity (not Heifetz, 2003; Eoyang 2013)</a:t>
            </a:r>
          </a:p>
          <a:p>
            <a:pPr lvl="1"/>
            <a:r>
              <a:rPr lang="en-GB" sz="2400" dirty="0"/>
              <a:t>Sensitive enough to notice </a:t>
            </a:r>
          </a:p>
          <a:p>
            <a:pPr lvl="1"/>
            <a:r>
              <a:rPr lang="en-GB" sz="2400" dirty="0" smtClean="0"/>
              <a:t>Robust enough to withstand challenges when needed</a:t>
            </a:r>
          </a:p>
          <a:p>
            <a:pPr lvl="1"/>
            <a:r>
              <a:rPr lang="en-GB" sz="2400" dirty="0" smtClean="0"/>
              <a:t>Adaptive enough to change</a:t>
            </a:r>
          </a:p>
          <a:p>
            <a:pPr lvl="1"/>
            <a:r>
              <a:rPr lang="en-GB" sz="2400" dirty="0" smtClean="0"/>
              <a:t>Courageous enough to ‘let go’ of needing to know – to surrender to what will become (LG)</a:t>
            </a:r>
          </a:p>
          <a:p>
            <a:r>
              <a:rPr lang="en-GB" sz="2800" dirty="0" smtClean="0"/>
              <a:t>Embodied ‘Being-Doing-Becoming’ that scales beyond initial system boundaries to anyone, anywhere</a:t>
            </a:r>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16</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574529296"/>
      </p:ext>
    </p:extLst>
  </p:cSld>
  <p:clrMapOvr>
    <a:masterClrMapping/>
  </p:clrMapOvr>
  <p:transition xmlns:p14="http://schemas.microsoft.com/office/powerpoint/2010/mai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the Scene</a:t>
            </a:r>
            <a:endParaRPr lang="en-GB" dirty="0"/>
          </a:p>
        </p:txBody>
      </p:sp>
      <p:sp>
        <p:nvSpPr>
          <p:cNvPr id="3" name="Content Placeholder 2"/>
          <p:cNvSpPr>
            <a:spLocks noGrp="1"/>
          </p:cNvSpPr>
          <p:nvPr>
            <p:ph idx="1"/>
          </p:nvPr>
        </p:nvSpPr>
        <p:spPr/>
        <p:txBody>
          <a:bodyPr/>
          <a:lstStyle/>
          <a:p>
            <a:r>
              <a:rPr lang="en-GB" dirty="0" smtClean="0"/>
              <a:t>Abductive research: Systemic Intervention; adopting a complexity worldview; subjective-empirical approach  </a:t>
            </a:r>
          </a:p>
          <a:p>
            <a:r>
              <a:rPr lang="en-GB" dirty="0" smtClean="0"/>
              <a:t>Commitment </a:t>
            </a:r>
            <a:r>
              <a:rPr lang="en-GB" dirty="0"/>
              <a:t>to </a:t>
            </a:r>
            <a:r>
              <a:rPr lang="en-GB" dirty="0" smtClean="0"/>
              <a:t>engaging ‘for the good of the whole, part and greater whole’</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17</a:t>
            </a:fld>
            <a:endParaRPr lang="en-GB" altLang="en-US"/>
          </a:p>
        </p:txBody>
      </p:sp>
    </p:spTree>
    <p:extLst>
      <p:ext uri="{BB962C8B-B14F-4D97-AF65-F5344CB8AC3E}">
        <p14:creationId xmlns:p14="http://schemas.microsoft.com/office/powerpoint/2010/main" val="108810747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7"/>
            <a:ext cx="8200206" cy="856835"/>
          </a:xfrm>
        </p:spPr>
        <p:txBody>
          <a:bodyPr/>
          <a:lstStyle/>
          <a:p>
            <a:r>
              <a:rPr lang="en-GB" sz="4000" dirty="0" smtClean="0"/>
              <a:t>My Philosophical stance</a:t>
            </a:r>
            <a:endParaRPr lang="en-GB" sz="4000"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18</a:t>
            </a:fld>
            <a:endParaRPr lang="en-GB" altLang="en-US"/>
          </a:p>
        </p:txBody>
      </p:sp>
      <p:graphicFrame>
        <p:nvGraphicFramePr>
          <p:cNvPr id="7" name="Table 6"/>
          <p:cNvGraphicFramePr>
            <a:graphicFrameLocks noGrp="1"/>
          </p:cNvGraphicFramePr>
          <p:nvPr>
            <p:extLst>
              <p:ext uri="{D42A27DB-BD31-4B8C-83A1-F6EECF244321}">
                <p14:modId xmlns:p14="http://schemas.microsoft.com/office/powerpoint/2010/main" val="3603091249"/>
              </p:ext>
            </p:extLst>
          </p:nvPr>
        </p:nvGraphicFramePr>
        <p:xfrm>
          <a:off x="1857400" y="1268761"/>
          <a:ext cx="6832054" cy="5068897"/>
        </p:xfrm>
        <a:graphic>
          <a:graphicData uri="http://schemas.openxmlformats.org/drawingml/2006/table">
            <a:tbl>
              <a:tblPr firstRow="1" bandRow="1">
                <a:tableStyleId>{5C22544A-7EE6-4342-B048-85BDC9FD1C3A}</a:tableStyleId>
              </a:tblPr>
              <a:tblGrid>
                <a:gridCol w="2354560"/>
                <a:gridCol w="4477494"/>
              </a:tblGrid>
              <a:tr h="857936">
                <a:tc>
                  <a:txBody>
                    <a:bodyPr/>
                    <a:lstStyle/>
                    <a:p>
                      <a:pPr algn="l"/>
                      <a:r>
                        <a:rPr lang="en-GB" sz="2800" b="1" dirty="0" smtClean="0">
                          <a:latin typeface="Calibri" panose="020F0502020204030204" pitchFamily="34" charset="0"/>
                        </a:rPr>
                        <a:t>4 Truths </a:t>
                      </a:r>
                    </a:p>
                    <a:p>
                      <a:pPr algn="l"/>
                      <a:r>
                        <a:rPr lang="en-GB" sz="2800" b="1" dirty="0" smtClean="0">
                          <a:latin typeface="Calibri" panose="020F0502020204030204" pitchFamily="34" charset="0"/>
                        </a:rPr>
                        <a:t>(</a:t>
                      </a:r>
                      <a:r>
                        <a:rPr lang="en-GB" sz="2800" b="1" dirty="0" err="1" smtClean="0">
                          <a:latin typeface="Calibri" panose="020F0502020204030204" pitchFamily="34" charset="0"/>
                        </a:rPr>
                        <a:t>Eoyang</a:t>
                      </a:r>
                      <a:r>
                        <a:rPr lang="en-GB" sz="2800" b="1" baseline="0" dirty="0" smtClean="0">
                          <a:latin typeface="Calibri" panose="020F0502020204030204" pitchFamily="34" charset="0"/>
                        </a:rPr>
                        <a:t> 2013)</a:t>
                      </a:r>
                      <a:endParaRPr lang="en-GB" sz="2800" b="1" dirty="0">
                        <a:latin typeface="Calibri" panose="020F0502020204030204" pitchFamily="34" charset="0"/>
                      </a:endParaRPr>
                    </a:p>
                  </a:txBody>
                  <a:tcPr>
                    <a:solidFill>
                      <a:srgbClr val="00A08A"/>
                    </a:solidFill>
                  </a:tcPr>
                </a:tc>
                <a:tc>
                  <a:txBody>
                    <a:bodyPr/>
                    <a:lstStyle/>
                    <a:p>
                      <a:pPr algn="l"/>
                      <a:r>
                        <a:rPr lang="en-GB" sz="2800" b="1" dirty="0" smtClean="0">
                          <a:latin typeface="Calibri" panose="020F0502020204030204" pitchFamily="34" charset="0"/>
                        </a:rPr>
                        <a:t>3 Fs (part of P6C)</a:t>
                      </a:r>
                    </a:p>
                    <a:p>
                      <a:pPr algn="l"/>
                      <a:r>
                        <a:rPr lang="en-GB" sz="2800" b="1" dirty="0" smtClean="0">
                          <a:latin typeface="Calibri" panose="020F0502020204030204" pitchFamily="34" charset="0"/>
                        </a:rPr>
                        <a:t>(Gardiner,</a:t>
                      </a:r>
                      <a:r>
                        <a:rPr lang="en-GB" sz="2800" b="1" baseline="0" dirty="0" smtClean="0">
                          <a:latin typeface="Calibri" panose="020F0502020204030204" pitchFamily="34" charset="0"/>
                        </a:rPr>
                        <a:t> 2001)</a:t>
                      </a:r>
                      <a:endParaRPr lang="en-GB" sz="2800" b="1" dirty="0">
                        <a:latin typeface="Calibri" panose="020F0502020204030204" pitchFamily="34" charset="0"/>
                      </a:endParaRPr>
                    </a:p>
                  </a:txBody>
                  <a:tcPr>
                    <a:solidFill>
                      <a:srgbClr val="00A08A"/>
                    </a:solidFill>
                  </a:tcPr>
                </a:tc>
              </a:tr>
              <a:tr h="855319">
                <a:tc>
                  <a:txBody>
                    <a:bodyPr/>
                    <a:lstStyle/>
                    <a:p>
                      <a:pPr algn="l"/>
                      <a:r>
                        <a:rPr lang="en-GB" sz="2800" b="1" dirty="0" smtClean="0">
                          <a:solidFill>
                            <a:schemeClr val="tx1">
                              <a:lumMod val="75000"/>
                              <a:lumOff val="25000"/>
                            </a:schemeClr>
                          </a:solidFill>
                          <a:latin typeface="Calibri" panose="020F0502020204030204" pitchFamily="34" charset="0"/>
                        </a:rPr>
                        <a:t>Objective</a:t>
                      </a:r>
                    </a:p>
                  </a:txBody>
                  <a:tcPr anchor="ctr">
                    <a:solidFill>
                      <a:schemeClr val="bg1">
                        <a:lumMod val="8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75000"/>
                              <a:lumOff val="25000"/>
                            </a:schemeClr>
                          </a:solidFill>
                          <a:latin typeface="Calibri" panose="020F0502020204030204" pitchFamily="34" charset="0"/>
                        </a:rPr>
                        <a:t>Facts, my Feelings</a:t>
                      </a:r>
                    </a:p>
                  </a:txBody>
                  <a:tcPr anchor="ctr">
                    <a:solidFill>
                      <a:schemeClr val="bg1">
                        <a:lumMod val="85000"/>
                      </a:schemeClr>
                    </a:solidFill>
                  </a:tcPr>
                </a:tc>
              </a:tr>
              <a:tr h="720080">
                <a:tc>
                  <a:txBody>
                    <a:bodyPr/>
                    <a:lstStyle/>
                    <a:p>
                      <a:pPr algn="l"/>
                      <a:r>
                        <a:rPr lang="en-GB" sz="2800" b="1" dirty="0" smtClean="0">
                          <a:solidFill>
                            <a:schemeClr val="tx1">
                              <a:lumMod val="75000"/>
                              <a:lumOff val="25000"/>
                            </a:schemeClr>
                          </a:solidFill>
                          <a:latin typeface="Calibri" panose="020F0502020204030204" pitchFamily="34" charset="0"/>
                        </a:rPr>
                        <a:t>Subjective</a:t>
                      </a:r>
                    </a:p>
                  </a:txBody>
                  <a:tcPr anchor="ctr">
                    <a:solidFill>
                      <a:schemeClr val="bg1">
                        <a:lumMod val="95000"/>
                      </a:schemeClr>
                    </a:solidFill>
                  </a:tcPr>
                </a:tc>
                <a:tc>
                  <a:txBody>
                    <a:bodyPr/>
                    <a:lstStyle/>
                    <a:p>
                      <a:pPr algn="l"/>
                      <a:r>
                        <a:rPr lang="en-GB" sz="2800" b="1" dirty="0" smtClean="0">
                          <a:solidFill>
                            <a:schemeClr val="tx1">
                              <a:lumMod val="75000"/>
                              <a:lumOff val="25000"/>
                            </a:schemeClr>
                          </a:solidFill>
                          <a:latin typeface="Calibri" panose="020F0502020204030204" pitchFamily="34" charset="0"/>
                        </a:rPr>
                        <a:t>My Fiction, your Feelings</a:t>
                      </a:r>
                      <a:endParaRPr lang="en-GB" sz="2800" b="1" dirty="0">
                        <a:solidFill>
                          <a:schemeClr val="tx1">
                            <a:lumMod val="75000"/>
                            <a:lumOff val="25000"/>
                          </a:schemeClr>
                        </a:solidFill>
                        <a:latin typeface="Calibri" panose="020F0502020204030204" pitchFamily="34" charset="0"/>
                      </a:endParaRPr>
                    </a:p>
                  </a:txBody>
                  <a:tcPr anchor="ctr">
                    <a:solidFill>
                      <a:schemeClr val="bg1">
                        <a:lumMod val="95000"/>
                      </a:schemeClr>
                    </a:solidFill>
                  </a:tcPr>
                </a:tc>
              </a:tr>
              <a:tr h="750299">
                <a:tc>
                  <a:txBody>
                    <a:bodyPr/>
                    <a:lstStyle/>
                    <a:p>
                      <a:pPr algn="l"/>
                      <a:r>
                        <a:rPr lang="en-GB" sz="2800" b="1" dirty="0" smtClean="0">
                          <a:solidFill>
                            <a:schemeClr val="tx1">
                              <a:lumMod val="75000"/>
                              <a:lumOff val="25000"/>
                            </a:schemeClr>
                          </a:solidFill>
                          <a:latin typeface="Calibri" panose="020F0502020204030204" pitchFamily="34" charset="0"/>
                        </a:rPr>
                        <a:t>Normative</a:t>
                      </a:r>
                      <a:endParaRPr lang="en-GB" sz="2800" b="1" dirty="0">
                        <a:solidFill>
                          <a:schemeClr val="tx1">
                            <a:lumMod val="75000"/>
                            <a:lumOff val="25000"/>
                          </a:schemeClr>
                        </a:solidFill>
                        <a:latin typeface="Calibri" panose="020F0502020204030204" pitchFamily="34" charset="0"/>
                      </a:endParaRPr>
                    </a:p>
                  </a:txBody>
                  <a:tcPr anchor="ctr">
                    <a:solidFill>
                      <a:schemeClr val="bg1">
                        <a:lumMod val="85000"/>
                      </a:schemeClr>
                    </a:solidFill>
                  </a:tcPr>
                </a:tc>
                <a:tc>
                  <a:txBody>
                    <a:bodyPr/>
                    <a:lstStyle/>
                    <a:p>
                      <a:pPr algn="l"/>
                      <a:r>
                        <a:rPr lang="en-GB" sz="2800" b="1" dirty="0" smtClean="0">
                          <a:solidFill>
                            <a:schemeClr val="tx1">
                              <a:lumMod val="75000"/>
                              <a:lumOff val="25000"/>
                            </a:schemeClr>
                          </a:solidFill>
                          <a:latin typeface="Calibri" panose="020F0502020204030204" pitchFamily="34" charset="0"/>
                        </a:rPr>
                        <a:t>Our Fiction, our Feelings</a:t>
                      </a:r>
                      <a:endParaRPr lang="en-GB" sz="2800" b="1" dirty="0">
                        <a:solidFill>
                          <a:schemeClr val="tx1">
                            <a:lumMod val="75000"/>
                            <a:lumOff val="25000"/>
                          </a:schemeClr>
                        </a:solidFill>
                        <a:latin typeface="Calibri" panose="020F0502020204030204" pitchFamily="34" charset="0"/>
                      </a:endParaRPr>
                    </a:p>
                  </a:txBody>
                  <a:tcPr anchor="ctr">
                    <a:solidFill>
                      <a:schemeClr val="bg1">
                        <a:lumMod val="85000"/>
                      </a:schemeClr>
                    </a:solidFill>
                  </a:tcPr>
                </a:tc>
              </a:tr>
              <a:tr h="1680986">
                <a:tc>
                  <a:txBody>
                    <a:bodyPr/>
                    <a:lstStyle/>
                    <a:p>
                      <a:pPr algn="l"/>
                      <a:r>
                        <a:rPr lang="en-GB" sz="2800" b="1" dirty="0" smtClean="0">
                          <a:solidFill>
                            <a:schemeClr val="tx1">
                              <a:lumMod val="75000"/>
                              <a:lumOff val="25000"/>
                            </a:schemeClr>
                          </a:solidFill>
                          <a:latin typeface="Calibri" panose="020F0502020204030204" pitchFamily="34" charset="0"/>
                          <a:ea typeface="+mn-ea"/>
                        </a:rPr>
                        <a:t>Complex</a:t>
                      </a:r>
                      <a:r>
                        <a:rPr lang="en-GB" sz="2800" b="1" baseline="0" dirty="0" smtClean="0">
                          <a:solidFill>
                            <a:schemeClr val="tx1">
                              <a:lumMod val="75000"/>
                              <a:lumOff val="25000"/>
                            </a:schemeClr>
                          </a:solidFill>
                          <a:latin typeface="Calibri" panose="020F0502020204030204" pitchFamily="34" charset="0"/>
                          <a:ea typeface="+mn-ea"/>
                        </a:rPr>
                        <a:t> </a:t>
                      </a:r>
                      <a:r>
                        <a:rPr lang="en-GB" sz="2800" b="1" dirty="0" smtClean="0">
                          <a:solidFill>
                            <a:schemeClr val="tx1">
                              <a:lumMod val="75000"/>
                              <a:lumOff val="25000"/>
                            </a:schemeClr>
                          </a:solidFill>
                          <a:latin typeface="Calibri" panose="020F0502020204030204" pitchFamily="34" charset="0"/>
                          <a:ea typeface="+mn-ea"/>
                        </a:rPr>
                        <a:t>(all truths are                         true)</a:t>
                      </a:r>
                      <a:endParaRPr lang="en-GB" sz="2800" b="1" dirty="0">
                        <a:solidFill>
                          <a:schemeClr val="tx1">
                            <a:lumMod val="75000"/>
                            <a:lumOff val="25000"/>
                          </a:schemeClr>
                        </a:solidFill>
                        <a:latin typeface="Calibri" panose="020F0502020204030204" pitchFamily="34" charset="0"/>
                      </a:endParaRPr>
                    </a:p>
                  </a:txBody>
                  <a:tcPr anchor="ctr">
                    <a:solidFill>
                      <a:schemeClr val="bg1">
                        <a:lumMod val="95000"/>
                      </a:schemeClr>
                    </a:solidFill>
                  </a:tcPr>
                </a:tc>
                <a:tc>
                  <a:txBody>
                    <a:bodyPr/>
                    <a:lstStyle/>
                    <a:p>
                      <a:pPr algn="l"/>
                      <a:r>
                        <a:rPr lang="en-GB" sz="2800" b="1" dirty="0" smtClean="0">
                          <a:solidFill>
                            <a:schemeClr val="tx1">
                              <a:lumMod val="75000"/>
                              <a:lumOff val="25000"/>
                            </a:schemeClr>
                          </a:solidFill>
                          <a:latin typeface="Calibri" panose="020F0502020204030204" pitchFamily="34" charset="0"/>
                        </a:rPr>
                        <a:t>All 3 </a:t>
                      </a:r>
                      <a:r>
                        <a:rPr lang="en-GB" sz="2800" b="1" baseline="0" dirty="0" smtClean="0">
                          <a:solidFill>
                            <a:schemeClr val="tx1">
                              <a:lumMod val="75000"/>
                              <a:lumOff val="25000"/>
                            </a:schemeClr>
                          </a:solidFill>
                          <a:latin typeface="Calibri" panose="020F0502020204030204" pitchFamily="34" charset="0"/>
                        </a:rPr>
                        <a:t>in relationship, interacting within me producing patterns that manifest through me</a:t>
                      </a:r>
                      <a:endParaRPr lang="en-GB" sz="2800" b="1" dirty="0">
                        <a:solidFill>
                          <a:schemeClr val="tx1">
                            <a:lumMod val="75000"/>
                            <a:lumOff val="25000"/>
                          </a:schemeClr>
                        </a:solidFill>
                        <a:latin typeface="Calibri" panose="020F0502020204030204" pitchFamily="34" charset="0"/>
                      </a:endParaRPr>
                    </a:p>
                  </a:txBody>
                  <a:tcPr anchor="ctr">
                    <a:solidFill>
                      <a:schemeClr val="bg1">
                        <a:lumMod val="95000"/>
                      </a:schemeClr>
                    </a:solidFill>
                  </a:tcPr>
                </a:tc>
              </a:tr>
            </a:tbl>
          </a:graphicData>
        </a:graphic>
      </p:graphicFrame>
      <p:sp>
        <p:nvSpPr>
          <p:cNvPr id="8" name="Right Arrow 7"/>
          <p:cNvSpPr/>
          <p:nvPr/>
        </p:nvSpPr>
        <p:spPr>
          <a:xfrm>
            <a:off x="179512" y="4725144"/>
            <a:ext cx="1728192" cy="1224136"/>
          </a:xfrm>
          <a:prstGeom prst="rightArrow">
            <a:avLst/>
          </a:prstGeom>
          <a:solidFill>
            <a:srgbClr val="00A08A"/>
          </a:solidFill>
          <a:ln>
            <a:solidFill>
              <a:srgbClr val="00A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rPr>
              <a:t>My worldview </a:t>
            </a:r>
            <a:endParaRPr lang="en-GB" sz="2000" dirty="0">
              <a:solidFill>
                <a:schemeClr val="bg1"/>
              </a:solidFill>
            </a:endParaRPr>
          </a:p>
        </p:txBody>
      </p:sp>
    </p:spTree>
    <p:extLst>
      <p:ext uri="{BB962C8B-B14F-4D97-AF65-F5344CB8AC3E}">
        <p14:creationId xmlns:p14="http://schemas.microsoft.com/office/powerpoint/2010/main" val="2486975512"/>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8"/>
            <a:ext cx="8200206" cy="620686"/>
          </a:xfrm>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3600" dirty="0" smtClean="0"/>
              <a:t>A Case: IofC</a:t>
            </a:r>
            <a:endParaRPr lang="en-GB" sz="3600" dirty="0" smtClean="0">
              <a:effectLst/>
            </a:endParaRPr>
          </a:p>
        </p:txBody>
      </p:sp>
      <p:sp>
        <p:nvSpPr>
          <p:cNvPr id="3" name="Content Placeholder 2"/>
          <p:cNvSpPr>
            <a:spLocks noGrp="1"/>
          </p:cNvSpPr>
          <p:nvPr>
            <p:ph idx="1"/>
          </p:nvPr>
        </p:nvSpPr>
        <p:spPr>
          <a:xfrm>
            <a:off x="457200" y="764704"/>
            <a:ext cx="8210550" cy="5763096"/>
          </a:xfrm>
        </p:spPr>
        <p:txBody>
          <a:bodyPr/>
          <a:lstStyle/>
          <a:p>
            <a:r>
              <a:rPr lang="en-GB" sz="2400" dirty="0"/>
              <a:t>Mission: ‘</a:t>
            </a:r>
            <a:r>
              <a:rPr lang="en-GB" sz="2400" i="1" dirty="0"/>
              <a:t>Change the world, </a:t>
            </a:r>
            <a:r>
              <a:rPr lang="en-GB" sz="2400" i="1" u="sng" dirty="0"/>
              <a:t>starting with oneself</a:t>
            </a:r>
            <a:r>
              <a:rPr lang="en-GB" sz="2400" i="1" dirty="0"/>
              <a:t>’</a:t>
            </a:r>
            <a:endParaRPr lang="en-GB" sz="2400" dirty="0"/>
          </a:p>
          <a:p>
            <a:pPr lvl="0"/>
            <a:r>
              <a:rPr lang="en-GB" sz="2400" dirty="0"/>
              <a:t>Action initiated by individuals ‘following their Call’</a:t>
            </a:r>
          </a:p>
          <a:p>
            <a:r>
              <a:rPr lang="en-GB" sz="2400" dirty="0" smtClean="0"/>
              <a:t>An example </a:t>
            </a:r>
            <a:r>
              <a:rPr lang="en-GB" sz="2400" dirty="0"/>
              <a:t>of </a:t>
            </a:r>
            <a:r>
              <a:rPr lang="en-GB" sz="2400" dirty="0" smtClean="0"/>
              <a:t>‘change </a:t>
            </a:r>
            <a:r>
              <a:rPr lang="en-GB" sz="2400" dirty="0"/>
              <a:t>for </a:t>
            </a:r>
            <a:r>
              <a:rPr lang="en-GB" sz="2400" dirty="0" smtClean="0"/>
              <a:t>good’ enduring for 80</a:t>
            </a:r>
            <a:r>
              <a:rPr lang="en-GB" sz="2400" dirty="0"/>
              <a:t>+ </a:t>
            </a:r>
            <a:r>
              <a:rPr lang="en-GB" sz="2400" dirty="0" err="1" smtClean="0"/>
              <a:t>yrs</a:t>
            </a:r>
            <a:endParaRPr lang="en-GB" sz="2400" dirty="0" smtClean="0"/>
          </a:p>
          <a:p>
            <a:r>
              <a:rPr lang="en-GB" sz="2400" dirty="0" smtClean="0"/>
              <a:t>Distributed </a:t>
            </a:r>
            <a:r>
              <a:rPr lang="en-GB" sz="2400" dirty="0"/>
              <a:t>leadership </a:t>
            </a:r>
            <a:r>
              <a:rPr lang="en-GB" sz="2400" dirty="0" smtClean="0"/>
              <a:t>in 60+ countries</a:t>
            </a:r>
          </a:p>
          <a:p>
            <a:pPr lvl="0"/>
            <a:r>
              <a:rPr lang="en-GB" sz="2400" dirty="0" smtClean="0"/>
              <a:t>Consists of individuals, informal groups and formal bodies </a:t>
            </a:r>
          </a:p>
          <a:p>
            <a:r>
              <a:rPr lang="en-GB" sz="2400" dirty="0" smtClean="0"/>
              <a:t>No </a:t>
            </a:r>
            <a:r>
              <a:rPr lang="en-GB" sz="2400" dirty="0"/>
              <a:t>formal  universal, membership process or records</a:t>
            </a:r>
          </a:p>
          <a:p>
            <a:pPr lvl="0"/>
            <a:r>
              <a:rPr lang="en-GB" sz="2400" dirty="0"/>
              <a:t>No centralised control </a:t>
            </a:r>
            <a:r>
              <a:rPr lang="en-GB" sz="2400" dirty="0" smtClean="0"/>
              <a:t>mechanisms</a:t>
            </a:r>
          </a:p>
          <a:p>
            <a:pPr lvl="0"/>
            <a:r>
              <a:rPr lang="en-GB" sz="2400" dirty="0" smtClean="0"/>
              <a:t>Formal bodies called into being by local-national-international demands</a:t>
            </a:r>
          </a:p>
          <a:p>
            <a:pPr lvl="0"/>
            <a:r>
              <a:rPr lang="en-GB" sz="2400" dirty="0" smtClean="0"/>
              <a:t>2002 - International Association for member nations</a:t>
            </a:r>
            <a:endParaRPr lang="en-GB" sz="2400" dirty="0"/>
          </a:p>
          <a:p>
            <a:r>
              <a:rPr lang="en-GB" sz="2400" dirty="0" smtClean="0"/>
              <a:t>No </a:t>
            </a:r>
            <a:r>
              <a:rPr lang="en-GB" sz="2400" dirty="0"/>
              <a:t>singular focus, destination, </a:t>
            </a:r>
            <a:r>
              <a:rPr lang="en-GB" sz="2400" dirty="0" smtClean="0"/>
              <a:t>vision, activity </a:t>
            </a:r>
            <a:r>
              <a:rPr lang="en-GB" sz="2400" dirty="0"/>
              <a:t>or function  </a:t>
            </a:r>
          </a:p>
          <a:p>
            <a:r>
              <a:rPr lang="en-GB" sz="2400" dirty="0" smtClean="0"/>
              <a:t>Core </a:t>
            </a:r>
            <a:r>
              <a:rPr lang="en-GB" sz="2400" dirty="0"/>
              <a:t>Practice appears systemic – deep embodied knowing but they do not know WHAT they know – and are in danger of letting it go in favour of modernist approaches</a:t>
            </a:r>
            <a:r>
              <a:rPr lang="en-GB" sz="2400" dirty="0" smtClean="0"/>
              <a:t>!</a:t>
            </a:r>
            <a:endParaRPr lang="en-GB" sz="2400"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19</a:t>
            </a:fld>
            <a:endParaRPr lang="en-GB" altLang="en-US"/>
          </a:p>
        </p:txBody>
      </p:sp>
    </p:spTree>
    <p:extLst>
      <p:ext uri="{BB962C8B-B14F-4D97-AF65-F5344CB8AC3E}">
        <p14:creationId xmlns:p14="http://schemas.microsoft.com/office/powerpoint/2010/main" val="1242534816"/>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Neo-</a:t>
            </a:r>
            <a:r>
              <a:rPr lang="en-GB" dirty="0" err="1" smtClean="0"/>
              <a:t>confusciantist</a:t>
            </a:r>
            <a:r>
              <a:rPr lang="en-GB" dirty="0" smtClean="0"/>
              <a:t> perspective</a:t>
            </a:r>
            <a:endParaRPr lang="en-GB" dirty="0"/>
          </a:p>
        </p:txBody>
      </p:sp>
      <p:sp>
        <p:nvSpPr>
          <p:cNvPr id="3" name="Content Placeholder 2"/>
          <p:cNvSpPr>
            <a:spLocks noGrp="1"/>
          </p:cNvSpPr>
          <p:nvPr>
            <p:ph idx="1"/>
          </p:nvPr>
        </p:nvSpPr>
        <p:spPr/>
        <p:txBody>
          <a:bodyPr/>
          <a:lstStyle/>
          <a:p>
            <a:pPr marL="349250" lvl="1" indent="0">
              <a:buNone/>
            </a:pPr>
            <a:endParaRPr lang="en-GB" dirty="0" smtClean="0"/>
          </a:p>
          <a:p>
            <a:pPr marL="349250" lvl="1" indent="0">
              <a:buNone/>
            </a:pPr>
            <a:r>
              <a:rPr lang="en-GB" sz="6600" dirty="0" smtClean="0"/>
              <a:t>To </a:t>
            </a:r>
            <a:r>
              <a:rPr lang="en-GB" sz="6600" dirty="0"/>
              <a:t>know and not act is yet not to know</a:t>
            </a:r>
          </a:p>
          <a:p>
            <a:pPr marL="0" indent="0" algn="r">
              <a:buNone/>
            </a:pPr>
            <a:r>
              <a:rPr lang="en-GB" sz="2800" b="0" dirty="0" smtClean="0"/>
              <a:t>(…to accumulate knowledge for the sake of it disregarded what they </a:t>
            </a:r>
            <a:r>
              <a:rPr lang="en-GB" sz="2800" b="0" dirty="0"/>
              <a:t>considered to be the true purpose of </a:t>
            </a:r>
            <a:r>
              <a:rPr lang="en-GB" sz="2800" b="0" dirty="0" smtClean="0"/>
              <a:t>learning</a:t>
            </a:r>
            <a:r>
              <a:rPr lang="en-GB" sz="2800" b="0" dirty="0"/>
              <a:t>: construction of the moral </a:t>
            </a:r>
            <a:r>
              <a:rPr lang="en-GB" sz="2800" b="0" dirty="0" smtClean="0"/>
              <a:t>self..  ‘in service to the world and those in it’)</a:t>
            </a:r>
            <a:endParaRPr lang="en-GB" sz="2800" b="0"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1855914094"/>
      </p:ext>
    </p:extLst>
  </p:cSld>
  <p:clrMapOvr>
    <a:masterClrMapping/>
  </p:clrMapOvr>
  <p:transition xmlns:p14="http://schemas.microsoft.com/office/powerpoint/2010/mai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26" y="0"/>
            <a:ext cx="8200206" cy="980727"/>
          </a:xfrm>
        </p:spPr>
        <p:txBody>
          <a:bodyPr/>
          <a:lstStyle/>
          <a:p>
            <a:r>
              <a:rPr lang="en-GB" dirty="0" smtClean="0"/>
              <a:t>More about IofC</a:t>
            </a:r>
            <a:endParaRPr lang="en-GB" dirty="0"/>
          </a:p>
        </p:txBody>
      </p:sp>
      <p:sp>
        <p:nvSpPr>
          <p:cNvPr id="3" name="Content Placeholder 2"/>
          <p:cNvSpPr>
            <a:spLocks noGrp="1"/>
          </p:cNvSpPr>
          <p:nvPr>
            <p:ph idx="1"/>
          </p:nvPr>
        </p:nvSpPr>
        <p:spPr>
          <a:xfrm>
            <a:off x="462670" y="985988"/>
            <a:ext cx="8210550" cy="5179316"/>
          </a:xfrm>
        </p:spPr>
        <p:txBody>
          <a:bodyPr/>
          <a:lstStyle/>
          <a:p>
            <a:pPr rtl="0" eaLnBrk="1" fontAlgn="base" hangingPunct="1"/>
            <a:r>
              <a:rPr lang="en-GB" sz="2400" b="1" dirty="0" smtClean="0">
                <a:solidFill>
                  <a:schemeClr val="tx1">
                    <a:lumMod val="65000"/>
                    <a:lumOff val="35000"/>
                  </a:schemeClr>
                </a:solidFill>
                <a:effectLst/>
              </a:rPr>
              <a:t>Began from Christian foundations</a:t>
            </a:r>
            <a:endParaRPr lang="en-GB" sz="2400" dirty="0" smtClean="0">
              <a:effectLst/>
            </a:endParaRPr>
          </a:p>
          <a:p>
            <a:pPr rtl="0" eaLnBrk="1" fontAlgn="base" hangingPunct="1"/>
            <a:r>
              <a:rPr lang="en-GB" sz="2400" b="1" dirty="0" smtClean="0">
                <a:solidFill>
                  <a:schemeClr val="tx1">
                    <a:lumMod val="65000"/>
                    <a:lumOff val="35000"/>
                  </a:schemeClr>
                </a:solidFill>
                <a:effectLst/>
              </a:rPr>
              <a:t>Now ‘space’ in which vast differences co-exist e.g. peoples of all faiths and none, cultures, interests, ethnicities, generations, life-contexts</a:t>
            </a:r>
            <a:endParaRPr lang="en-GB" sz="2400" dirty="0" smtClean="0">
              <a:effectLst/>
            </a:endParaRPr>
          </a:p>
          <a:p>
            <a:pPr lvl="0"/>
            <a:r>
              <a:rPr lang="en-GB" sz="2400" dirty="0" smtClean="0"/>
              <a:t>Spiritual </a:t>
            </a:r>
            <a:r>
              <a:rPr lang="en-GB" sz="2400" dirty="0"/>
              <a:t>and ‘moral’ stance guides personal practice </a:t>
            </a:r>
          </a:p>
          <a:p>
            <a:r>
              <a:rPr lang="en-GB" sz="2400" dirty="0" smtClean="0"/>
              <a:t>‘Spirit’ of IofC:  </a:t>
            </a:r>
          </a:p>
          <a:p>
            <a:pPr lvl="1"/>
            <a:r>
              <a:rPr lang="en-GB" sz="2400" dirty="0" smtClean="0"/>
              <a:t>Quiet Time</a:t>
            </a:r>
          </a:p>
          <a:p>
            <a:pPr lvl="1"/>
            <a:r>
              <a:rPr lang="en-GB" sz="2400" dirty="0" smtClean="0"/>
              <a:t>Guided by 4 </a:t>
            </a:r>
            <a:r>
              <a:rPr lang="en-GB" sz="2400" dirty="0"/>
              <a:t>Absolute </a:t>
            </a:r>
            <a:r>
              <a:rPr lang="en-GB" sz="2400" dirty="0" smtClean="0"/>
              <a:t>Standards </a:t>
            </a:r>
            <a:r>
              <a:rPr lang="en-GB" sz="2400" dirty="0"/>
              <a:t>(Honesty, Unselfishness, Love, Purity)</a:t>
            </a:r>
          </a:p>
          <a:p>
            <a:pPr lvl="1"/>
            <a:r>
              <a:rPr lang="en-GB" sz="2400" dirty="0" smtClean="0"/>
              <a:t>Service + sharing in community</a:t>
            </a:r>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20</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411140408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4400" dirty="0" smtClean="0"/>
              <a:t>Questions newcomers to </a:t>
            </a:r>
            <a:r>
              <a:rPr lang="en-GB" sz="4400" dirty="0" err="1" smtClean="0"/>
              <a:t>IofC</a:t>
            </a:r>
            <a:r>
              <a:rPr lang="en-GB" sz="4400" dirty="0" smtClean="0"/>
              <a:t> ask</a:t>
            </a:r>
            <a:endParaRPr lang="en-GB" sz="8000" dirty="0"/>
          </a:p>
        </p:txBody>
      </p:sp>
      <p:sp>
        <p:nvSpPr>
          <p:cNvPr id="3" name="Content Placeholder 2"/>
          <p:cNvSpPr>
            <a:spLocks noGrp="1"/>
          </p:cNvSpPr>
          <p:nvPr>
            <p:ph idx="1"/>
          </p:nvPr>
        </p:nvSpPr>
        <p:spPr/>
        <p:txBody>
          <a:bodyPr/>
          <a:lstStyle/>
          <a:p>
            <a:pPr lvl="1"/>
            <a:r>
              <a:rPr lang="en-GB" sz="3200" dirty="0" smtClean="0"/>
              <a:t>What is it?  </a:t>
            </a:r>
          </a:p>
          <a:p>
            <a:pPr lvl="1"/>
            <a:r>
              <a:rPr lang="en-GB" sz="3200" dirty="0"/>
              <a:t>How can I take the spirit of </a:t>
            </a:r>
            <a:r>
              <a:rPr lang="en-GB" sz="3200" dirty="0" err="1"/>
              <a:t>Caux</a:t>
            </a:r>
            <a:r>
              <a:rPr lang="en-GB" sz="3200" dirty="0"/>
              <a:t> down the mountain?</a:t>
            </a:r>
          </a:p>
          <a:p>
            <a:pPr lvl="1"/>
            <a:r>
              <a:rPr lang="en-GB" sz="3200" dirty="0" smtClean="0"/>
              <a:t>How do I get in? </a:t>
            </a:r>
          </a:p>
          <a:p>
            <a:pPr lvl="1"/>
            <a:r>
              <a:rPr lang="en-GB" sz="3200" dirty="0" smtClean="0"/>
              <a:t>Who is the leader/ decides/ is in charge?</a:t>
            </a:r>
          </a:p>
          <a:p>
            <a:pPr lvl="1"/>
            <a:endParaRPr lang="en-GB" sz="3200" dirty="0"/>
          </a:p>
          <a:p>
            <a:pPr lvl="1"/>
            <a:r>
              <a:rPr lang="en-GB" sz="3200" dirty="0" smtClean="0"/>
              <a:t>5 years in process thus far</a:t>
            </a:r>
          </a:p>
          <a:p>
            <a:endParaRPr lang="en-GB" sz="4800"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21</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4162612915"/>
      </p:ext>
    </p:extLst>
  </p:cSld>
  <p:clrMapOvr>
    <a:masterClrMapping/>
  </p:clrMapOvr>
  <p:transition xmlns:p14="http://schemas.microsoft.com/office/powerpoint/2010/mai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8"/>
            <a:ext cx="8200206" cy="667990"/>
          </a:xfrm>
        </p:spPr>
        <p:txBody>
          <a:bodyPr/>
          <a:lstStyle/>
          <a:p>
            <a:r>
              <a:rPr lang="en-GB" sz="4400" dirty="0"/>
              <a:t>My sense-making of issues in IofC</a:t>
            </a:r>
          </a:p>
        </p:txBody>
      </p:sp>
      <p:sp>
        <p:nvSpPr>
          <p:cNvPr id="3" name="Content Placeholder 2"/>
          <p:cNvSpPr>
            <a:spLocks noGrp="1"/>
          </p:cNvSpPr>
          <p:nvPr>
            <p:ph idx="1"/>
          </p:nvPr>
        </p:nvSpPr>
        <p:spPr>
          <a:xfrm>
            <a:off x="457200" y="812008"/>
            <a:ext cx="8210550" cy="5403055"/>
          </a:xfrm>
        </p:spPr>
        <p:txBody>
          <a:bodyPr/>
          <a:lstStyle/>
          <a:p>
            <a:pPr lvl="0"/>
            <a:r>
              <a:rPr lang="en-GB" sz="2400" dirty="0">
                <a:ea typeface="Arial Unicode MS" panose="020B0604020202020204" pitchFamily="34" charset="-128"/>
                <a:cs typeface="Arial" panose="020B0604020202020204" pitchFamily="34" charset="0"/>
              </a:rPr>
              <a:t>The fellowship seems to be waning</a:t>
            </a:r>
          </a:p>
          <a:p>
            <a:pPr lvl="1"/>
            <a:r>
              <a:rPr lang="en-GB" sz="2000" dirty="0">
                <a:ea typeface="Arial Unicode MS" panose="020B0604020202020204" pitchFamily="34" charset="-128"/>
                <a:cs typeface="Arial" panose="020B0604020202020204" pitchFamily="34" charset="0"/>
              </a:rPr>
              <a:t>Size appears to be shrinking- number involved in IofC is unknown - no centrally maintained records. People may be on newsletter circulations; size is irrelevant to IofC – impact + individuals matter</a:t>
            </a:r>
          </a:p>
          <a:p>
            <a:pPr lvl="1"/>
            <a:r>
              <a:rPr lang="en-GB" sz="2000" dirty="0">
                <a:ea typeface="Arial Unicode MS" panose="020B0604020202020204" pitchFamily="34" charset="-128"/>
                <a:cs typeface="Arial" panose="020B0604020202020204" pitchFamily="34" charset="0"/>
              </a:rPr>
              <a:t>Spread diminishing? </a:t>
            </a:r>
            <a:endParaRPr lang="en-GB" sz="2000" dirty="0" smtClean="0">
              <a:ea typeface="Arial Unicode MS" panose="020B0604020202020204" pitchFamily="34" charset="-128"/>
              <a:cs typeface="Arial" panose="020B0604020202020204" pitchFamily="34" charset="0"/>
            </a:endParaRPr>
          </a:p>
          <a:p>
            <a:pPr lvl="1"/>
            <a:r>
              <a:rPr lang="en-GB" sz="2000" dirty="0">
                <a:ea typeface="Arial Unicode MS" panose="020B0604020202020204" pitchFamily="34" charset="-128"/>
                <a:cs typeface="Arial" panose="020B0604020202020204" pitchFamily="34" charset="0"/>
              </a:rPr>
              <a:t>State/ coherence - unaware, fuzzy, unconfident.  Clarity, competence, connection within &amp; beyond IofC needs rejuvenating</a:t>
            </a:r>
          </a:p>
          <a:p>
            <a:pPr lvl="1"/>
            <a:r>
              <a:rPr lang="en-GB" sz="2000" dirty="0">
                <a:ea typeface="Arial Unicode MS" panose="020B0604020202020204" pitchFamily="34" charset="-128"/>
                <a:cs typeface="Arial" panose="020B0604020202020204" pitchFamily="34" charset="0"/>
              </a:rPr>
              <a:t>Impact in scale and reach – engagement from people operating in global  leadership scales has diminished; reputation of IofC threatened; scale of projects mostly very small, with few exceptions of scaling up; global presence &amp; stature in question</a:t>
            </a:r>
          </a:p>
          <a:p>
            <a:pPr lvl="0"/>
            <a:r>
              <a:rPr lang="en-GB" sz="2400" dirty="0">
                <a:ea typeface="Arial Unicode MS" panose="020B0604020202020204" pitchFamily="34" charset="-128"/>
                <a:cs typeface="Arial" panose="020B0604020202020204" pitchFamily="34" charset="0"/>
              </a:rPr>
              <a:t> Those engaged in REAL will be changed in ways we trust will support others &amp; the system to change</a:t>
            </a:r>
          </a:p>
          <a:p>
            <a:pPr lvl="0"/>
            <a:r>
              <a:rPr lang="en-GB" sz="2400" dirty="0" smtClean="0">
                <a:ea typeface="Arial Unicode MS" panose="020B0604020202020204" pitchFamily="34" charset="-128"/>
                <a:cs typeface="Arial" panose="020B0604020202020204" pitchFamily="34" charset="0"/>
              </a:rPr>
              <a:t>If </a:t>
            </a:r>
            <a:r>
              <a:rPr lang="en-GB" sz="2400" dirty="0">
                <a:ea typeface="Arial Unicode MS" panose="020B0604020202020204" pitchFamily="34" charset="-128"/>
                <a:cs typeface="Arial" panose="020B0604020202020204" pitchFamily="34" charset="0"/>
              </a:rPr>
              <a:t>there is recognition and resonance of some/ all these issues, </a:t>
            </a:r>
            <a:r>
              <a:rPr lang="en-GB" sz="2400" dirty="0" smtClean="0">
                <a:ea typeface="Arial Unicode MS" panose="020B0604020202020204" pitchFamily="34" charset="-128"/>
                <a:cs typeface="Arial" panose="020B0604020202020204" pitchFamily="34" charset="0"/>
              </a:rPr>
              <a:t>in IofC people </a:t>
            </a:r>
            <a:r>
              <a:rPr lang="en-GB" sz="2400" dirty="0">
                <a:ea typeface="Arial Unicode MS" panose="020B0604020202020204" pitchFamily="34" charset="-128"/>
                <a:cs typeface="Arial" panose="020B0604020202020204" pitchFamily="34" charset="0"/>
              </a:rPr>
              <a:t>will sign up to the research</a:t>
            </a:r>
          </a:p>
          <a:p>
            <a:endParaRPr lang="en-GB" sz="2400" dirty="0">
              <a:ea typeface="Arial Unicode MS" panose="020B0604020202020204" pitchFamily="34" charset="-128"/>
              <a:cs typeface="Arial" panose="020B0604020202020204" pitchFamily="34" charset="0"/>
            </a:endParaRPr>
          </a:p>
          <a:p>
            <a:pPr lvl="1"/>
            <a:endParaRPr lang="en-GB" sz="2000"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22</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2447906617"/>
      </p:ext>
    </p:extLst>
  </p:cSld>
  <p:clrMapOvr>
    <a:masterClrMapping/>
  </p:clrMapOvr>
  <p:transition xmlns:p14="http://schemas.microsoft.com/office/powerpoint/2010/mai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what…? </a:t>
            </a:r>
            <a:endParaRPr lang="en-GB" dirty="0"/>
          </a:p>
        </p:txBody>
      </p:sp>
      <p:sp>
        <p:nvSpPr>
          <p:cNvPr id="3" name="Content Placeholder 2"/>
          <p:cNvSpPr>
            <a:spLocks noGrp="1"/>
          </p:cNvSpPr>
          <p:nvPr>
            <p:ph idx="1"/>
          </p:nvPr>
        </p:nvSpPr>
        <p:spPr/>
        <p:txBody>
          <a:bodyPr/>
          <a:lstStyle/>
          <a:p>
            <a:r>
              <a:rPr lang="en-GB" dirty="0" smtClean="0"/>
              <a:t>Would you do…?</a:t>
            </a:r>
          </a:p>
          <a:p>
            <a:r>
              <a:rPr lang="en-GB" dirty="0" smtClean="0"/>
              <a:t>Could I do…?</a:t>
            </a:r>
          </a:p>
          <a:p>
            <a:r>
              <a:rPr lang="en-GB" dirty="0" smtClean="0"/>
              <a:t>Should I do…?</a:t>
            </a:r>
          </a:p>
          <a:p>
            <a:r>
              <a:rPr lang="en-GB" dirty="0" smtClean="0"/>
              <a:t>Should I avoid…?</a:t>
            </a:r>
          </a:p>
          <a:p>
            <a:r>
              <a:rPr lang="en-GB" dirty="0" smtClean="0"/>
              <a:t>Could I explore more…?</a:t>
            </a:r>
          </a:p>
          <a:p>
            <a:endParaRPr lang="en-GB" dirty="0" smtClean="0"/>
          </a:p>
          <a:p>
            <a:endParaRPr lang="en-GB" dirty="0" smtClean="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23</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1062477085"/>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8"/>
            <a:ext cx="8200206" cy="583488"/>
          </a:xfrm>
        </p:spPr>
        <p:txBody>
          <a:bodyPr/>
          <a:lstStyle/>
          <a:p>
            <a:r>
              <a:rPr lang="en-GB" sz="4000" dirty="0" smtClean="0"/>
              <a:t>Useful Complexity Theories: CAS</a:t>
            </a:r>
            <a:endParaRPr lang="en-GB" sz="4000" dirty="0"/>
          </a:p>
        </p:txBody>
      </p:sp>
      <p:sp>
        <p:nvSpPr>
          <p:cNvPr id="3" name="Content Placeholder 2"/>
          <p:cNvSpPr>
            <a:spLocks noGrp="1"/>
          </p:cNvSpPr>
          <p:nvPr>
            <p:ph idx="1"/>
          </p:nvPr>
        </p:nvSpPr>
        <p:spPr>
          <a:xfrm>
            <a:off x="457200" y="727506"/>
            <a:ext cx="8305800" cy="5800294"/>
          </a:xfrm>
        </p:spPr>
        <p:txBody>
          <a:bodyPr/>
          <a:lstStyle/>
          <a:p>
            <a:pPr marL="342900" lvl="1" indent="-342900">
              <a:buClr>
                <a:schemeClr val="tx2"/>
              </a:buClr>
              <a:buSzPct val="80000"/>
            </a:pPr>
            <a:r>
              <a:rPr lang="en-GB" sz="2400" dirty="0" smtClean="0"/>
              <a:t>Human beings </a:t>
            </a:r>
            <a:r>
              <a:rPr lang="en-GB" sz="2400" dirty="0" smtClean="0">
                <a:solidFill>
                  <a:srgbClr val="00A08A"/>
                </a:solidFill>
              </a:rPr>
              <a:t>in</a:t>
            </a:r>
            <a:r>
              <a:rPr lang="en-GB" sz="2400" dirty="0" smtClean="0"/>
              <a:t> and </a:t>
            </a:r>
            <a:r>
              <a:rPr lang="en-GB" sz="2400" dirty="0" smtClean="0">
                <a:solidFill>
                  <a:srgbClr val="00A08A"/>
                </a:solidFill>
              </a:rPr>
              <a:t>as </a:t>
            </a:r>
            <a:r>
              <a:rPr lang="en-GB" sz="2400" dirty="0" smtClean="0"/>
              <a:t>Complex </a:t>
            </a:r>
            <a:r>
              <a:rPr lang="en-GB" sz="2400" dirty="0"/>
              <a:t>Adaptive Systems (</a:t>
            </a:r>
            <a:r>
              <a:rPr lang="en-GB" sz="2400" dirty="0" smtClean="0"/>
              <a:t>CAS): </a:t>
            </a:r>
            <a:r>
              <a:rPr lang="en-GB" sz="1600" i="1" dirty="0"/>
              <a:t>(Dooley and Van de </a:t>
            </a:r>
            <a:r>
              <a:rPr lang="en-GB" sz="1600" i="1" dirty="0" err="1"/>
              <a:t>Ven</a:t>
            </a:r>
            <a:r>
              <a:rPr lang="en-GB" sz="1600" i="1" dirty="0"/>
              <a:t>, 1999</a:t>
            </a:r>
            <a:r>
              <a:rPr lang="en-GB" sz="1600" i="1" dirty="0" smtClean="0"/>
              <a:t>)</a:t>
            </a:r>
            <a:endParaRPr lang="en-GB" sz="2800" dirty="0" smtClean="0"/>
          </a:p>
          <a:p>
            <a:pPr marL="344487" lvl="1" indent="0">
              <a:buNone/>
            </a:pPr>
            <a:r>
              <a:rPr lang="en-GB" sz="2000" i="1" dirty="0" smtClean="0"/>
              <a:t>‘A group of semi-autonomous agents who interact in interdependent ways to produce system-wide patterns, such that those patterns then influence behaviour of the agents’</a:t>
            </a:r>
            <a:endParaRPr lang="en-GB" sz="2000" dirty="0" smtClean="0"/>
          </a:p>
          <a:p>
            <a:pPr lvl="1"/>
            <a:endParaRPr lang="en-GB" sz="2400" dirty="0"/>
          </a:p>
          <a:p>
            <a:pPr lvl="1"/>
            <a:endParaRPr lang="en-GB" sz="2400" dirty="0" smtClean="0"/>
          </a:p>
          <a:p>
            <a:pPr marL="344487" lvl="1" indent="0">
              <a:buNone/>
            </a:pPr>
            <a:endParaRPr lang="en-GB" sz="2400" dirty="0"/>
          </a:p>
          <a:p>
            <a:pPr marL="344487" lvl="1" indent="0">
              <a:buNone/>
            </a:pPr>
            <a:endParaRPr lang="en-GB" sz="2400" dirty="0" smtClean="0"/>
          </a:p>
          <a:p>
            <a:pPr marL="344487" lvl="1" indent="0">
              <a:buNone/>
            </a:pPr>
            <a:endParaRPr lang="en-GB" sz="2400" dirty="0"/>
          </a:p>
          <a:p>
            <a:pPr marL="344487" lvl="1" indent="0">
              <a:buNone/>
            </a:pPr>
            <a:endParaRPr lang="en-GB" sz="2400" dirty="0" smtClean="0"/>
          </a:p>
          <a:p>
            <a:pPr marL="344487" lvl="1" indent="0">
              <a:buNone/>
            </a:pPr>
            <a:endParaRPr lang="en-GB" sz="2400" dirty="0"/>
          </a:p>
          <a:p>
            <a:pPr marL="344487" lvl="1" indent="0">
              <a:buNone/>
            </a:pPr>
            <a:endParaRPr lang="en-GB" sz="2400" dirty="0" smtClean="0"/>
          </a:p>
          <a:p>
            <a:r>
              <a:rPr lang="en-GB" sz="2800" dirty="0" smtClean="0"/>
              <a:t>The power of </a:t>
            </a:r>
            <a:r>
              <a:rPr lang="en-GB" sz="2800" dirty="0"/>
              <a:t> </a:t>
            </a:r>
            <a:r>
              <a:rPr lang="en-GB" sz="2800" dirty="0" smtClean="0"/>
              <a:t>‘Littles’ and ‘Ones’</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24</a:t>
            </a:fld>
            <a:endParaRPr lang="en-GB" altLang="en-US"/>
          </a:p>
        </p:txBody>
      </p:sp>
      <p:pic>
        <p:nvPicPr>
          <p:cNvPr id="7" name="Content Placeholder 13"/>
          <p:cNvPicPr>
            <a:picLocks noChangeAspect="1"/>
          </p:cNvPicPr>
          <p:nvPr/>
        </p:nvPicPr>
        <p:blipFill>
          <a:blip r:embed="rId3"/>
          <a:stretch>
            <a:fillRect/>
          </a:stretch>
        </p:blipFill>
        <p:spPr bwMode="auto">
          <a:xfrm>
            <a:off x="467544" y="2420889"/>
            <a:ext cx="8295456" cy="3505806"/>
          </a:xfrm>
          <a:prstGeom prst="rect">
            <a:avLst/>
          </a:prstGeom>
          <a:noFill/>
          <a:ln w="9525">
            <a:solidFill>
              <a:srgbClr val="00A08A"/>
            </a:solidFill>
            <a:miter lim="800000"/>
            <a:headEnd/>
            <a:tailEnd/>
          </a:ln>
        </p:spPr>
      </p:pic>
    </p:spTree>
    <p:extLst>
      <p:ext uri="{BB962C8B-B14F-4D97-AF65-F5344CB8AC3E}">
        <p14:creationId xmlns:p14="http://schemas.microsoft.com/office/powerpoint/2010/main" val="3347741954"/>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00206" cy="720080"/>
          </a:xfrm>
        </p:spPr>
        <p:txBody>
          <a:bodyPr/>
          <a:lstStyle/>
          <a:p>
            <a:r>
              <a:rPr lang="en-GB" dirty="0" smtClean="0"/>
              <a:t>The Power </a:t>
            </a:r>
            <a:r>
              <a:rPr lang="en-GB" baseline="0" dirty="0" smtClean="0"/>
              <a:t>of ‘Littles and Ones’</a:t>
            </a:r>
            <a:endParaRPr lang="en-GB" dirty="0"/>
          </a:p>
        </p:txBody>
      </p:sp>
      <p:sp>
        <p:nvSpPr>
          <p:cNvPr id="3" name="Content Placeholder 2"/>
          <p:cNvSpPr>
            <a:spLocks noGrp="1"/>
          </p:cNvSpPr>
          <p:nvPr>
            <p:ph idx="1"/>
          </p:nvPr>
        </p:nvSpPr>
        <p:spPr>
          <a:xfrm>
            <a:off x="457200" y="908720"/>
            <a:ext cx="6867511" cy="5472608"/>
          </a:xfrm>
        </p:spPr>
        <p:txBody>
          <a:bodyPr/>
          <a:lstStyle/>
          <a:p>
            <a:r>
              <a:rPr lang="en-GB" sz="2800" dirty="0" smtClean="0"/>
              <a:t>Self-organised criticality follows         Power Law </a:t>
            </a:r>
            <a:r>
              <a:rPr lang="en-GB" sz="2000" dirty="0" smtClean="0"/>
              <a:t>(Per </a:t>
            </a:r>
            <a:r>
              <a:rPr lang="en-GB" sz="2000" dirty="0" err="1" smtClean="0"/>
              <a:t>Bak</a:t>
            </a:r>
            <a:r>
              <a:rPr lang="en-GB" sz="2000" dirty="0" smtClean="0"/>
              <a:t>, 1997)</a:t>
            </a:r>
          </a:p>
          <a:p>
            <a:pPr lvl="1"/>
            <a:r>
              <a:rPr lang="en-GB" sz="2400" dirty="0" smtClean="0"/>
              <a:t>‘Littles’, seed ‘Mediums’, seed </a:t>
            </a:r>
            <a:r>
              <a:rPr lang="en-GB" sz="2400" baseline="0" dirty="0" smtClean="0"/>
              <a:t>‘</a:t>
            </a:r>
            <a:r>
              <a:rPr lang="en-GB" sz="2400" baseline="0" dirty="0" err="1" smtClean="0"/>
              <a:t>Bigs</a:t>
            </a:r>
            <a:r>
              <a:rPr lang="en-GB" sz="2400" baseline="0" dirty="0" smtClean="0"/>
              <a:t>’,</a:t>
            </a:r>
            <a:r>
              <a:rPr lang="en-GB" sz="2400" dirty="0" smtClean="0"/>
              <a:t> </a:t>
            </a:r>
            <a:r>
              <a:rPr lang="en-GB" sz="2400" baseline="0" dirty="0" smtClean="0"/>
              <a:t>eventually</a:t>
            </a:r>
          </a:p>
          <a:p>
            <a:pPr marL="344487" lvl="1" indent="0">
              <a:buNone/>
            </a:pPr>
            <a:endParaRPr lang="en-GB" sz="2400" dirty="0" smtClean="0"/>
          </a:p>
          <a:p>
            <a:pPr marL="342900" lvl="1" indent="-342900">
              <a:buClr>
                <a:schemeClr val="tx2"/>
              </a:buClr>
              <a:buSzPct val="80000"/>
            </a:pPr>
            <a:r>
              <a:rPr lang="en-GB" sz="2800" dirty="0" smtClean="0"/>
              <a:t>Swarm behaviour </a:t>
            </a:r>
            <a:r>
              <a:rPr lang="en-GB" sz="1800" dirty="0" smtClean="0"/>
              <a:t>(Craig Reynolds, 1986</a:t>
            </a:r>
            <a:r>
              <a:rPr lang="en-GB" sz="1800" dirty="0"/>
              <a:t>)</a:t>
            </a:r>
          </a:p>
          <a:p>
            <a:pPr lvl="1"/>
            <a:r>
              <a:rPr lang="en-GB" sz="2400" dirty="0" smtClean="0"/>
              <a:t>Local to local interactions (Simple </a:t>
            </a:r>
            <a:r>
              <a:rPr lang="en-GB" sz="2400" dirty="0" err="1"/>
              <a:t>S</a:t>
            </a:r>
            <a:r>
              <a:rPr lang="en-GB" sz="2400" dirty="0" err="1" smtClean="0"/>
              <a:t>ules</a:t>
            </a:r>
            <a:r>
              <a:rPr lang="en-GB" sz="2400" dirty="0" smtClean="0"/>
              <a:t>) generate system-wide patterns </a:t>
            </a:r>
            <a:r>
              <a:rPr lang="en-GB" sz="1600" dirty="0" smtClean="0">
                <a:solidFill>
                  <a:srgbClr val="00A08A"/>
                </a:solidFill>
                <a:hlinkClick r:id="rId3"/>
              </a:rPr>
              <a:t>https</a:t>
            </a:r>
            <a:r>
              <a:rPr lang="en-GB" sz="1600" dirty="0">
                <a:solidFill>
                  <a:srgbClr val="00A08A"/>
                </a:solidFill>
                <a:hlinkClick r:id="rId3"/>
              </a:rPr>
              <a:t>://</a:t>
            </a:r>
            <a:r>
              <a:rPr lang="en-GB" sz="1600" dirty="0" smtClean="0">
                <a:solidFill>
                  <a:srgbClr val="00A08A"/>
                </a:solidFill>
                <a:hlinkClick r:id="rId3"/>
              </a:rPr>
              <a:t>www.youtube.com/watch?v=eakKfY5aHmY</a:t>
            </a:r>
            <a:endParaRPr lang="en-GB" sz="2400" dirty="0" smtClean="0"/>
          </a:p>
          <a:p>
            <a:pPr lvl="1"/>
            <a:r>
              <a:rPr lang="en-GB" sz="2400" dirty="0" smtClean="0"/>
              <a:t>Individuals follow Simple Rules until they don’t  </a:t>
            </a:r>
            <a:r>
              <a:rPr lang="en-GB" sz="2400" dirty="0" smtClean="0">
                <a:hlinkClick r:id="rId3"/>
              </a:rPr>
              <a:t> </a:t>
            </a:r>
            <a:endParaRPr lang="en-GB" sz="2400" dirty="0" smtClean="0"/>
          </a:p>
          <a:p>
            <a:r>
              <a:rPr lang="en-GB" sz="2800" dirty="0" err="1"/>
              <a:t>Autopoiesis</a:t>
            </a:r>
            <a:r>
              <a:rPr lang="en-GB" sz="2800" dirty="0"/>
              <a:t> </a:t>
            </a:r>
            <a:r>
              <a:rPr lang="en-GB" sz="1800" dirty="0"/>
              <a:t>(</a:t>
            </a:r>
            <a:r>
              <a:rPr lang="en-GB" sz="1800" dirty="0" err="1"/>
              <a:t>Maturana</a:t>
            </a:r>
            <a:r>
              <a:rPr lang="en-GB" sz="1800" dirty="0"/>
              <a:t> </a:t>
            </a:r>
            <a:r>
              <a:rPr lang="en-GB" sz="1800" dirty="0" smtClean="0"/>
              <a:t>&amp; Varela</a:t>
            </a:r>
            <a:r>
              <a:rPr lang="en-GB" sz="1800" dirty="0"/>
              <a:t>, 1974, 1975, 1980)</a:t>
            </a:r>
          </a:p>
          <a:p>
            <a:pPr lvl="1"/>
            <a:r>
              <a:rPr lang="en-GB" sz="2400" dirty="0"/>
              <a:t>C</a:t>
            </a:r>
            <a:r>
              <a:rPr lang="en-GB" sz="2400" dirty="0" smtClean="0"/>
              <a:t>hange is determined from within</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25</a:t>
            </a:fld>
            <a:endParaRPr lang="en-GB" altLang="en-US"/>
          </a:p>
        </p:txBody>
      </p:sp>
      <p:grpSp>
        <p:nvGrpSpPr>
          <p:cNvPr id="12" name="Group 11"/>
          <p:cNvGrpSpPr/>
          <p:nvPr/>
        </p:nvGrpSpPr>
        <p:grpSpPr>
          <a:xfrm>
            <a:off x="6011700" y="693532"/>
            <a:ext cx="3132300" cy="2633017"/>
            <a:chOff x="6011700" y="579959"/>
            <a:chExt cx="3132300" cy="2633017"/>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2385" t="64888" r="20732" b="9912"/>
            <a:stretch/>
          </p:blipFill>
          <p:spPr>
            <a:xfrm>
              <a:off x="7225747" y="2630062"/>
              <a:ext cx="471883" cy="58291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739" y="820046"/>
              <a:ext cx="2915261" cy="188887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990" t="63314" r="62549" b="5502"/>
            <a:stretch/>
          </p:blipFill>
          <p:spPr>
            <a:xfrm>
              <a:off x="6305364" y="2661013"/>
              <a:ext cx="501785" cy="55196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6317" t="65519" r="42828" b="6132"/>
            <a:stretch/>
          </p:blipFill>
          <p:spPr>
            <a:xfrm>
              <a:off x="6804248" y="2661013"/>
              <a:ext cx="490634" cy="551963"/>
            </a:xfrm>
            <a:prstGeom prst="rect">
              <a:avLst/>
            </a:prstGeom>
          </p:spPr>
        </p:pic>
        <p:sp>
          <p:nvSpPr>
            <p:cNvPr id="10" name="TextBox 9"/>
            <p:cNvSpPr txBox="1"/>
            <p:nvPr/>
          </p:nvSpPr>
          <p:spPr>
            <a:xfrm>
              <a:off x="6011700" y="579959"/>
              <a:ext cx="2281394" cy="369332"/>
            </a:xfrm>
            <a:prstGeom prst="rect">
              <a:avLst/>
            </a:prstGeom>
            <a:noFill/>
          </p:spPr>
          <p:txBody>
            <a:bodyPr wrap="none" rtlCol="0">
              <a:spAutoFit/>
            </a:bodyPr>
            <a:lstStyle/>
            <a:p>
              <a:r>
                <a:rPr lang="en-GB" dirty="0" smtClean="0"/>
                <a:t>Number = frequency</a:t>
              </a:r>
              <a:endParaRPr lang="en-GB" dirty="0"/>
            </a:p>
          </p:txBody>
        </p:sp>
        <p:sp>
          <p:nvSpPr>
            <p:cNvPr id="11" name="TextBox 10"/>
            <p:cNvSpPr txBox="1"/>
            <p:nvPr/>
          </p:nvSpPr>
          <p:spPr>
            <a:xfrm>
              <a:off x="8023212" y="2661013"/>
              <a:ext cx="1063112" cy="369332"/>
            </a:xfrm>
            <a:prstGeom prst="rect">
              <a:avLst/>
            </a:prstGeom>
            <a:noFill/>
          </p:spPr>
          <p:txBody>
            <a:bodyPr wrap="none" rtlCol="0">
              <a:spAutoFit/>
            </a:bodyPr>
            <a:lstStyle/>
            <a:p>
              <a:r>
                <a:rPr lang="en-GB" dirty="0" smtClean="0"/>
                <a:t>D = Size</a:t>
              </a:r>
              <a:endParaRPr lang="en-GB" dirty="0"/>
            </a:p>
          </p:txBody>
        </p:sp>
      </p:grpSp>
    </p:spTree>
    <p:extLst>
      <p:ext uri="{BB962C8B-B14F-4D97-AF65-F5344CB8AC3E}">
        <p14:creationId xmlns:p14="http://schemas.microsoft.com/office/powerpoint/2010/main" val="2634823875"/>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Freeman</a:t>
            </a:r>
            <a:endParaRPr lang="en-GB" dirty="0"/>
          </a:p>
        </p:txBody>
      </p:sp>
      <p:sp>
        <p:nvSpPr>
          <p:cNvPr id="3" name="Content Placeholder 2"/>
          <p:cNvSpPr>
            <a:spLocks noGrp="1"/>
          </p:cNvSpPr>
          <p:nvPr>
            <p:ph idx="1"/>
          </p:nvPr>
        </p:nvSpPr>
        <p:spPr/>
        <p:txBody>
          <a:bodyPr/>
          <a:lstStyle/>
          <a:p>
            <a:pPr marL="0" indent="0">
              <a:buNone/>
            </a:pPr>
            <a:r>
              <a:rPr lang="en-GB" dirty="0" smtClean="0"/>
              <a:t>‘the world is infinitely complex and the self can only know and incorporate what the brain has created within itself’ </a:t>
            </a:r>
          </a:p>
          <a:p>
            <a:pPr marL="0" indent="0" algn="r">
              <a:buNone/>
            </a:pPr>
            <a:r>
              <a:rPr lang="en-GB" sz="2800" dirty="0" smtClean="0"/>
              <a:t>Freeman Ch2 in </a:t>
            </a:r>
            <a:r>
              <a:rPr lang="en-GB" sz="2800" dirty="0"/>
              <a:t>Craig </a:t>
            </a:r>
            <a:r>
              <a:rPr lang="en-GB" sz="2800" dirty="0" smtClean="0"/>
              <a:t>Piers et al 2007  </a:t>
            </a:r>
          </a:p>
          <a:p>
            <a:pPr marL="0" indent="0" algn="r">
              <a:buNone/>
            </a:pPr>
            <a:r>
              <a:rPr lang="en-GB" sz="2800" dirty="0" smtClean="0"/>
              <a:t>‘Self-organising Complexity in Psychological Systems’</a:t>
            </a:r>
            <a:endParaRPr lang="en-GB" sz="2800"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26</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10223720"/>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Semantic Fields Theory, Hardy (1998)</a:t>
            </a:r>
            <a:endParaRPr lang="en-GB" sz="4000" dirty="0"/>
          </a:p>
        </p:txBody>
      </p:sp>
      <p:sp>
        <p:nvSpPr>
          <p:cNvPr id="3" name="Content Placeholder 2"/>
          <p:cNvSpPr>
            <a:spLocks noGrp="1"/>
          </p:cNvSpPr>
          <p:nvPr>
            <p:ph idx="1"/>
          </p:nvPr>
        </p:nvSpPr>
        <p:spPr/>
        <p:txBody>
          <a:bodyPr/>
          <a:lstStyle/>
          <a:p>
            <a:r>
              <a:rPr lang="en-GB" sz="3600" dirty="0" smtClean="0"/>
              <a:t>Multi-level </a:t>
            </a:r>
            <a:r>
              <a:rPr lang="en-GB" sz="3600" dirty="0"/>
              <a:t>web </a:t>
            </a:r>
            <a:r>
              <a:rPr lang="en-GB" sz="3600" dirty="0" smtClean="0"/>
              <a:t>networks</a:t>
            </a:r>
          </a:p>
          <a:p>
            <a:r>
              <a:rPr lang="en-GB" sz="3600" dirty="0" smtClean="0"/>
              <a:t>Semantic lattice</a:t>
            </a:r>
            <a:endParaRPr lang="en-GB" sz="3600" dirty="0"/>
          </a:p>
          <a:p>
            <a:pPr lvl="1"/>
            <a:r>
              <a:rPr lang="en-GB" sz="3200" dirty="0" smtClean="0"/>
              <a:t>Semantic Constellations (</a:t>
            </a:r>
            <a:r>
              <a:rPr lang="en-GB" sz="3200" dirty="0" err="1" smtClean="0"/>
              <a:t>SeCos</a:t>
            </a:r>
            <a:r>
              <a:rPr lang="en-GB" sz="3200" dirty="0" smtClean="0"/>
              <a:t>)</a:t>
            </a:r>
          </a:p>
          <a:p>
            <a:r>
              <a:rPr lang="en-GB" sz="3600" dirty="0" smtClean="0"/>
              <a:t>Potent 6 Constellation – </a:t>
            </a:r>
          </a:p>
          <a:p>
            <a:pPr lvl="1"/>
            <a:r>
              <a:rPr lang="en-GB" sz="3200" dirty="0" smtClean="0"/>
              <a:t>Framework derived through abductive process 1999/2000-2013/14</a:t>
            </a:r>
          </a:p>
          <a:p>
            <a:pPr lvl="1"/>
            <a:r>
              <a:rPr lang="en-GB" sz="3200" dirty="0" smtClean="0"/>
              <a:t>a way to reveal activated </a:t>
            </a:r>
            <a:r>
              <a:rPr lang="en-GB" sz="3200" dirty="0" err="1" smtClean="0"/>
              <a:t>SeCos</a:t>
            </a:r>
            <a:endParaRPr lang="en-GB" sz="3200" dirty="0" smtClean="0"/>
          </a:p>
          <a:p>
            <a:pPr lvl="1"/>
            <a:r>
              <a:rPr lang="en-GB" sz="3200" dirty="0" smtClean="0"/>
              <a:t>‘illuminate, connect and liberate flow’</a:t>
            </a:r>
          </a:p>
          <a:p>
            <a:pPr lvl="2"/>
            <a:r>
              <a:rPr lang="en-GB" sz="2800" dirty="0" smtClean="0"/>
              <a:t>Tipping point – Power Law at play</a:t>
            </a:r>
            <a:endParaRPr lang="en-GB" sz="2800"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27</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141307764"/>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Objectives of the Research</a:t>
            </a:r>
          </a:p>
        </p:txBody>
      </p:sp>
      <p:sp>
        <p:nvSpPr>
          <p:cNvPr id="3" name="Content Placeholder 2"/>
          <p:cNvSpPr>
            <a:spLocks noGrp="1"/>
          </p:cNvSpPr>
          <p:nvPr>
            <p:ph idx="1"/>
          </p:nvPr>
        </p:nvSpPr>
        <p:spPr>
          <a:xfrm>
            <a:off x="457200" y="1124744"/>
            <a:ext cx="8210550" cy="5090319"/>
          </a:xfrm>
        </p:spPr>
        <p:txBody>
          <a:bodyPr/>
          <a:lstStyle/>
          <a:p>
            <a:pPr lvl="0"/>
            <a:r>
              <a:rPr lang="en-GB" sz="2800" dirty="0"/>
              <a:t>What is meant by </a:t>
            </a:r>
            <a:r>
              <a:rPr lang="en-GB" sz="2800" dirty="0" smtClean="0"/>
              <a:t>‘scale-free learning’? </a:t>
            </a:r>
            <a:endParaRPr lang="en-GB" sz="2800" dirty="0"/>
          </a:p>
          <a:p>
            <a:pPr lvl="0"/>
            <a:r>
              <a:rPr lang="en-GB" sz="2800" dirty="0" smtClean="0"/>
              <a:t>What does it mean to ‘work systemically with individuals’? </a:t>
            </a:r>
          </a:p>
          <a:p>
            <a:pPr lvl="0"/>
            <a:r>
              <a:rPr lang="en-GB" sz="2800" dirty="0" smtClean="0"/>
              <a:t>Can working systemically – and </a:t>
            </a:r>
            <a:r>
              <a:rPr lang="en-GB" sz="2800" dirty="0" err="1" smtClean="0"/>
              <a:t>intrapersonally</a:t>
            </a:r>
            <a:r>
              <a:rPr lang="en-GB" sz="2800" dirty="0" smtClean="0"/>
              <a:t> - with individuals liberate scale-free learning?</a:t>
            </a:r>
          </a:p>
          <a:p>
            <a:r>
              <a:rPr lang="en-GB" sz="2800" dirty="0" smtClean="0"/>
              <a:t>As </a:t>
            </a:r>
            <a:r>
              <a:rPr lang="en-GB" sz="2800" dirty="0"/>
              <a:t>a Systemic Researcher embracing </a:t>
            </a:r>
            <a:r>
              <a:rPr lang="en-GB" sz="2800" dirty="0" smtClean="0"/>
              <a:t>complexity realities, </a:t>
            </a:r>
            <a:r>
              <a:rPr lang="en-GB" sz="2800" dirty="0"/>
              <a:t>how </a:t>
            </a:r>
            <a:r>
              <a:rPr lang="en-GB" sz="2800" dirty="0" smtClean="0"/>
              <a:t>can I assure my practice addresses academic concerns regarding coherence, quality, rigour, relevance &amp; contribution?</a:t>
            </a:r>
          </a:p>
          <a:p>
            <a:r>
              <a:rPr lang="en-GB" sz="2800" dirty="0" smtClean="0"/>
              <a:t>What can </a:t>
            </a:r>
            <a:r>
              <a:rPr lang="en-GB" sz="2800" smtClean="0"/>
              <a:t>Systems Thinking </a:t>
            </a:r>
            <a:r>
              <a:rPr lang="en-GB" sz="2800" dirty="0" smtClean="0"/>
              <a:t>learn from </a:t>
            </a:r>
            <a:r>
              <a:rPr lang="en-GB" sz="2800" dirty="0" err="1" smtClean="0"/>
              <a:t>IofC</a:t>
            </a:r>
            <a:r>
              <a:rPr lang="en-GB" sz="2800" dirty="0" smtClean="0"/>
              <a:t>?</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28</a:t>
            </a:fld>
            <a:endParaRPr lang="en-GB" altLang="en-US"/>
          </a:p>
        </p:txBody>
      </p:sp>
    </p:spTree>
    <p:extLst>
      <p:ext uri="{BB962C8B-B14F-4D97-AF65-F5344CB8AC3E}">
        <p14:creationId xmlns:p14="http://schemas.microsoft.com/office/powerpoint/2010/main" val="561351234"/>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7"/>
            <a:ext cx="8200206" cy="620687"/>
          </a:xfrm>
        </p:spPr>
        <p:txBody>
          <a:bodyPr/>
          <a:lstStyle/>
          <a:p>
            <a:r>
              <a:rPr lang="en-GB" sz="4400" dirty="0" smtClean="0"/>
              <a:t>Making the systemic shift…</a:t>
            </a:r>
            <a:endParaRPr lang="en-GB" sz="4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88252233"/>
              </p:ext>
            </p:extLst>
          </p:nvPr>
        </p:nvGraphicFramePr>
        <p:xfrm>
          <a:off x="179512" y="764705"/>
          <a:ext cx="8583488" cy="5862426"/>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6567264">
                  <a:extLst>
                    <a:ext uri="{9D8B030D-6E8A-4147-A177-3AD203B41FA5}">
                      <a16:colId xmlns:a16="http://schemas.microsoft.com/office/drawing/2014/main" xmlns="" val="20001"/>
                    </a:ext>
                  </a:extLst>
                </a:gridCol>
              </a:tblGrid>
              <a:tr h="458759">
                <a:tc>
                  <a:txBody>
                    <a:bodyPr/>
                    <a:lstStyle/>
                    <a:p>
                      <a:r>
                        <a:rPr lang="en-GB" sz="2400" dirty="0" smtClean="0"/>
                        <a:t>FROM Systematic</a:t>
                      </a:r>
                      <a:endParaRPr lang="en-GB" sz="2400" dirty="0"/>
                    </a:p>
                  </a:txBody>
                  <a:tcPr>
                    <a:solidFill>
                      <a:srgbClr val="00A08A"/>
                    </a:solidFill>
                  </a:tcPr>
                </a:tc>
                <a:tc>
                  <a:txBody>
                    <a:bodyPr/>
                    <a:lstStyle/>
                    <a:p>
                      <a:r>
                        <a:rPr lang="en-GB" sz="2400" dirty="0" smtClean="0"/>
                        <a:t>TO Systemic</a:t>
                      </a:r>
                      <a:endParaRPr lang="en-GB" sz="2400" dirty="0"/>
                    </a:p>
                  </a:txBody>
                  <a:tcPr>
                    <a:solidFill>
                      <a:srgbClr val="00A08A"/>
                    </a:solidFill>
                  </a:tcPr>
                </a:tc>
                <a:extLst>
                  <a:ext uri="{0D108BD9-81ED-4DB2-BD59-A6C34878D82A}">
                    <a16:rowId xmlns:a16="http://schemas.microsoft.com/office/drawing/2014/main" xmlns="" val="10000"/>
                  </a:ext>
                </a:extLst>
              </a:tr>
              <a:tr h="977239">
                <a:tc>
                  <a:txBody>
                    <a:bodyPr/>
                    <a:lstStyle/>
                    <a:p>
                      <a:r>
                        <a:rPr lang="en-GB" dirty="0" smtClean="0"/>
                        <a:t>Linear causality </a:t>
                      </a:r>
                    </a:p>
                    <a:p>
                      <a:r>
                        <a:rPr lang="en-GB" dirty="0" smtClean="0">
                          <a:solidFill>
                            <a:schemeClr val="tx1">
                              <a:lumMod val="50000"/>
                              <a:lumOff val="50000"/>
                            </a:schemeClr>
                          </a:solidFill>
                        </a:rPr>
                        <a:t>one-way cause and effect</a:t>
                      </a:r>
                      <a:endParaRPr lang="en-GB" dirty="0">
                        <a:solidFill>
                          <a:schemeClr val="tx1">
                            <a:lumMod val="50000"/>
                            <a:lumOff val="50000"/>
                          </a:schemeClr>
                        </a:solidFill>
                      </a:endParaRPr>
                    </a:p>
                  </a:txBody>
                  <a:tcPr>
                    <a:solidFill>
                      <a:srgbClr val="D0E5E8"/>
                    </a:solidFill>
                  </a:tcPr>
                </a:tc>
                <a:tc>
                  <a:txBody>
                    <a:bodyPr/>
                    <a:lstStyle/>
                    <a:p>
                      <a:r>
                        <a:rPr lang="en-GB" dirty="0" smtClean="0"/>
                        <a:t>Nonlinear causality </a:t>
                      </a:r>
                    </a:p>
                    <a:p>
                      <a:r>
                        <a:rPr lang="en-GB" dirty="0" smtClean="0">
                          <a:solidFill>
                            <a:schemeClr val="tx1">
                              <a:lumMod val="50000"/>
                              <a:lumOff val="50000"/>
                            </a:schemeClr>
                          </a:solidFill>
                        </a:rPr>
                        <a:t>multiple interdependencies, many unknown and unknowable; every part impacting and being impacted by each other</a:t>
                      </a:r>
                      <a:endParaRPr lang="en-GB" dirty="0">
                        <a:solidFill>
                          <a:schemeClr val="tx1">
                            <a:lumMod val="50000"/>
                            <a:lumOff val="50000"/>
                          </a:schemeClr>
                        </a:solidFill>
                      </a:endParaRPr>
                    </a:p>
                  </a:txBody>
                  <a:tcPr>
                    <a:solidFill>
                      <a:srgbClr val="D0E5E8"/>
                    </a:solidFill>
                  </a:tcPr>
                </a:tc>
                <a:extLst>
                  <a:ext uri="{0D108BD9-81ED-4DB2-BD59-A6C34878D82A}">
                    <a16:rowId xmlns:a16="http://schemas.microsoft.com/office/drawing/2014/main" xmlns="" val="10001"/>
                  </a:ext>
                </a:extLst>
              </a:tr>
              <a:tr h="957536">
                <a:tc>
                  <a:txBody>
                    <a:bodyPr/>
                    <a:lstStyle/>
                    <a:p>
                      <a:r>
                        <a:rPr lang="en-GB" dirty="0" smtClean="0"/>
                        <a:t>Closed</a:t>
                      </a:r>
                      <a:endParaRPr lang="en-GB" dirty="0"/>
                    </a:p>
                  </a:txBody>
                  <a:tcPr>
                    <a:solidFill>
                      <a:schemeClr val="accent2">
                        <a:lumMod val="20000"/>
                        <a:lumOff val="80000"/>
                      </a:schemeClr>
                    </a:solidFill>
                  </a:tcPr>
                </a:tc>
                <a:tc>
                  <a:txBody>
                    <a:bodyPr/>
                    <a:lstStyle/>
                    <a:p>
                      <a:r>
                        <a:rPr lang="en-GB" dirty="0" smtClean="0"/>
                        <a:t>Open</a:t>
                      </a:r>
                    </a:p>
                    <a:p>
                      <a:r>
                        <a:rPr lang="en-GB" dirty="0" smtClean="0">
                          <a:solidFill>
                            <a:schemeClr val="tx1">
                              <a:lumMod val="50000"/>
                              <a:lumOff val="50000"/>
                            </a:schemeClr>
                          </a:solidFill>
                        </a:rPr>
                        <a:t>‘there is no outside’ - infinite </a:t>
                      </a:r>
                      <a:r>
                        <a:rPr lang="en-GB" baseline="0" dirty="0" smtClean="0">
                          <a:solidFill>
                            <a:schemeClr val="tx1">
                              <a:lumMod val="50000"/>
                              <a:lumOff val="50000"/>
                            </a:schemeClr>
                          </a:solidFill>
                        </a:rPr>
                        <a:t>ways of bounding systems </a:t>
                      </a:r>
                      <a:r>
                        <a:rPr lang="en-GB" baseline="0" dirty="0" err="1" smtClean="0">
                          <a:solidFill>
                            <a:schemeClr val="tx1">
                              <a:lumMod val="50000"/>
                              <a:lumOff val="50000"/>
                            </a:schemeClr>
                          </a:solidFill>
                        </a:rPr>
                        <a:t>eg</a:t>
                      </a:r>
                      <a:r>
                        <a:rPr lang="en-GB" baseline="0" dirty="0" smtClean="0">
                          <a:solidFill>
                            <a:schemeClr val="tx1">
                              <a:lumMod val="50000"/>
                              <a:lumOff val="50000"/>
                            </a:schemeClr>
                          </a:solidFill>
                        </a:rPr>
                        <a:t>. physical, perceptual; purpose(s)); context &amp; agent dependent</a:t>
                      </a:r>
                      <a:endParaRPr lang="en-GB" dirty="0">
                        <a:solidFill>
                          <a:schemeClr val="tx1">
                            <a:lumMod val="50000"/>
                            <a:lumOff val="50000"/>
                          </a:schemeClr>
                        </a:solidFill>
                      </a:endParaRPr>
                    </a:p>
                  </a:txBody>
                  <a:tcPr>
                    <a:solidFill>
                      <a:schemeClr val="accent2">
                        <a:lumMod val="20000"/>
                        <a:lumOff val="80000"/>
                      </a:schemeClr>
                    </a:solidFill>
                  </a:tcPr>
                </a:tc>
                <a:extLst>
                  <a:ext uri="{0D108BD9-81ED-4DB2-BD59-A6C34878D82A}">
                    <a16:rowId xmlns:a16="http://schemas.microsoft.com/office/drawing/2014/main" xmlns="" val="10002"/>
                  </a:ext>
                </a:extLst>
              </a:tr>
              <a:tr h="670276">
                <a:tc>
                  <a:txBody>
                    <a:bodyPr/>
                    <a:lstStyle/>
                    <a:p>
                      <a:r>
                        <a:rPr lang="en-GB" dirty="0" smtClean="0"/>
                        <a:t>Low dimension</a:t>
                      </a:r>
                      <a:endParaRPr lang="en-GB" dirty="0"/>
                    </a:p>
                  </a:txBody>
                  <a:tcPr>
                    <a:solidFill>
                      <a:srgbClr val="D0E5E8"/>
                    </a:solidFill>
                  </a:tcPr>
                </a:tc>
                <a:tc>
                  <a:txBody>
                    <a:bodyPr/>
                    <a:lstStyle/>
                    <a:p>
                      <a:r>
                        <a:rPr lang="en-GB" dirty="0" smtClean="0"/>
                        <a:t>High dimension </a:t>
                      </a:r>
                    </a:p>
                    <a:p>
                      <a:r>
                        <a:rPr lang="en-GB" dirty="0" smtClean="0">
                          <a:solidFill>
                            <a:schemeClr val="tx1">
                              <a:lumMod val="50000"/>
                              <a:lumOff val="50000"/>
                            </a:schemeClr>
                          </a:solidFill>
                        </a:rPr>
                        <a:t>infinite</a:t>
                      </a:r>
                      <a:r>
                        <a:rPr lang="en-GB" baseline="0" dirty="0" smtClean="0">
                          <a:solidFill>
                            <a:schemeClr val="tx1">
                              <a:lumMod val="50000"/>
                              <a:lumOff val="50000"/>
                            </a:schemeClr>
                          </a:solidFill>
                        </a:rPr>
                        <a:t> differences, changing &amp; not all relevant in any moment</a:t>
                      </a:r>
                      <a:endParaRPr lang="en-GB" dirty="0">
                        <a:solidFill>
                          <a:schemeClr val="tx1">
                            <a:lumMod val="50000"/>
                            <a:lumOff val="50000"/>
                          </a:schemeClr>
                        </a:solidFill>
                      </a:endParaRPr>
                    </a:p>
                  </a:txBody>
                  <a:tcPr>
                    <a:solidFill>
                      <a:srgbClr val="D0E5E8"/>
                    </a:solidFill>
                  </a:tcPr>
                </a:tc>
                <a:extLst>
                  <a:ext uri="{0D108BD9-81ED-4DB2-BD59-A6C34878D82A}">
                    <a16:rowId xmlns:a16="http://schemas.microsoft.com/office/drawing/2014/main" xmlns="" val="10003"/>
                  </a:ext>
                </a:extLst>
              </a:tr>
              <a:tr h="633363">
                <a:tc>
                  <a:txBody>
                    <a:bodyPr/>
                    <a:lstStyle/>
                    <a:p>
                      <a:r>
                        <a:rPr lang="en-GB" dirty="0" smtClean="0"/>
                        <a:t>Take apart</a:t>
                      </a:r>
                    </a:p>
                    <a:p>
                      <a:r>
                        <a:rPr lang="en-GB" dirty="0" smtClean="0">
                          <a:solidFill>
                            <a:schemeClr val="tx1">
                              <a:lumMod val="50000"/>
                              <a:lumOff val="50000"/>
                            </a:schemeClr>
                          </a:solidFill>
                        </a:rPr>
                        <a:t>reductionist</a:t>
                      </a:r>
                      <a:endParaRPr lang="en-GB" dirty="0">
                        <a:solidFill>
                          <a:schemeClr val="tx1">
                            <a:lumMod val="50000"/>
                            <a:lumOff val="50000"/>
                          </a:schemeClr>
                        </a:solidFill>
                      </a:endParaRPr>
                    </a:p>
                  </a:txBody>
                  <a:tcPr>
                    <a:solidFill>
                      <a:schemeClr val="accent2">
                        <a:lumMod val="20000"/>
                        <a:lumOff val="80000"/>
                      </a:schemeClr>
                    </a:solidFill>
                  </a:tcPr>
                </a:tc>
                <a:tc>
                  <a:txBody>
                    <a:bodyPr/>
                    <a:lstStyle/>
                    <a:p>
                      <a:r>
                        <a:rPr lang="en-GB" baseline="0" dirty="0" smtClean="0"/>
                        <a:t>Systemic agency - </a:t>
                      </a:r>
                      <a:r>
                        <a:rPr lang="en-GB" dirty="0" smtClean="0"/>
                        <a:t>Work within… for good of ‘</a:t>
                      </a:r>
                      <a:r>
                        <a:rPr lang="en-GB" baseline="0" dirty="0" smtClean="0"/>
                        <a:t>whole, parts &amp; greater whole’ </a:t>
                      </a:r>
                      <a:r>
                        <a:rPr lang="en-GB" baseline="0" dirty="0" smtClean="0">
                          <a:solidFill>
                            <a:schemeClr val="tx1">
                              <a:lumMod val="50000"/>
                              <a:lumOff val="50000"/>
                            </a:schemeClr>
                          </a:solidFill>
                        </a:rPr>
                        <a:t>as RELATIVE not absolute construct</a:t>
                      </a:r>
                      <a:endParaRPr lang="en-GB" dirty="0">
                        <a:solidFill>
                          <a:schemeClr val="tx1">
                            <a:lumMod val="50000"/>
                            <a:lumOff val="50000"/>
                          </a:schemeClr>
                        </a:solidFill>
                      </a:endParaRPr>
                    </a:p>
                  </a:txBody>
                  <a:tcPr>
                    <a:solidFill>
                      <a:schemeClr val="accent2">
                        <a:lumMod val="20000"/>
                        <a:lumOff val="80000"/>
                      </a:schemeClr>
                    </a:solidFill>
                  </a:tcPr>
                </a:tc>
                <a:extLst>
                  <a:ext uri="{0D108BD9-81ED-4DB2-BD59-A6C34878D82A}">
                    <a16:rowId xmlns:a16="http://schemas.microsoft.com/office/drawing/2014/main" xmlns="" val="10006"/>
                  </a:ext>
                </a:extLst>
              </a:tr>
              <a:tr h="388335">
                <a:tc>
                  <a:txBody>
                    <a:bodyPr/>
                    <a:lstStyle/>
                    <a:p>
                      <a:r>
                        <a:rPr lang="en-GB" dirty="0" smtClean="0"/>
                        <a:t>Snapshot</a:t>
                      </a:r>
                      <a:endParaRPr lang="en-GB" dirty="0"/>
                    </a:p>
                  </a:txBody>
                  <a:tcPr>
                    <a:solidFill>
                      <a:srgbClr val="D0E5E8"/>
                    </a:solidFill>
                  </a:tcPr>
                </a:tc>
                <a:tc>
                  <a:txBody>
                    <a:bodyPr/>
                    <a:lstStyle/>
                    <a:p>
                      <a:r>
                        <a:rPr lang="en-GB" dirty="0" smtClean="0"/>
                        <a:t>Continually</a:t>
                      </a:r>
                      <a:r>
                        <a:rPr lang="en-GB" baseline="0" dirty="0" smtClean="0"/>
                        <a:t> changing </a:t>
                      </a:r>
                      <a:endParaRPr lang="en-GB" dirty="0"/>
                    </a:p>
                  </a:txBody>
                  <a:tcPr>
                    <a:solidFill>
                      <a:srgbClr val="D0E5E8"/>
                    </a:solidFill>
                  </a:tcPr>
                </a:tc>
                <a:extLst>
                  <a:ext uri="{0D108BD9-81ED-4DB2-BD59-A6C34878D82A}">
                    <a16:rowId xmlns:a16="http://schemas.microsoft.com/office/drawing/2014/main" xmlns="" val="2165968795"/>
                  </a:ext>
                </a:extLst>
              </a:tr>
              <a:tr h="377585">
                <a:tc>
                  <a:txBody>
                    <a:bodyPr/>
                    <a:lstStyle/>
                    <a:p>
                      <a:r>
                        <a:rPr lang="en-US" dirty="0" smtClean="0"/>
                        <a:t>Root cause</a:t>
                      </a:r>
                      <a:endParaRPr lang="en-GB" dirty="0"/>
                    </a:p>
                  </a:txBody>
                  <a:tcPr>
                    <a:solidFill>
                      <a:schemeClr val="accent2">
                        <a:lumMod val="20000"/>
                        <a:lumOff val="80000"/>
                      </a:schemeClr>
                    </a:solidFill>
                  </a:tcPr>
                </a:tc>
                <a:tc>
                  <a:txBody>
                    <a:bodyPr/>
                    <a:lstStyle/>
                    <a:p>
                      <a:r>
                        <a:rPr lang="en-US" dirty="0" smtClean="0"/>
                        <a:t>Patterns arise from initial</a:t>
                      </a:r>
                      <a:r>
                        <a:rPr lang="en-US" baseline="0" dirty="0" smtClean="0"/>
                        <a:t> conditions</a:t>
                      </a:r>
                      <a:endParaRPr lang="en-GB" dirty="0"/>
                    </a:p>
                  </a:txBody>
                  <a:tcPr>
                    <a:solidFill>
                      <a:schemeClr val="accent2">
                        <a:lumMod val="20000"/>
                        <a:lumOff val="80000"/>
                      </a:schemeClr>
                    </a:solidFill>
                  </a:tcPr>
                </a:tc>
              </a:tr>
              <a:tr h="388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Predict + control</a:t>
                      </a:r>
                    </a:p>
                  </a:txBody>
                  <a:tcPr>
                    <a:solidFill>
                      <a:srgbClr val="D0E5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Anticipate and influence</a:t>
                      </a:r>
                    </a:p>
                  </a:txBody>
                  <a:tcPr>
                    <a:solidFill>
                      <a:srgbClr val="D0E5E8"/>
                    </a:solidFill>
                  </a:tcPr>
                </a:tc>
              </a:tr>
              <a:tr h="388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Mandate</a:t>
                      </a:r>
                      <a:r>
                        <a:rPr lang="en-GB" baseline="0" dirty="0" smtClean="0"/>
                        <a:t> + man</a:t>
                      </a:r>
                      <a:r>
                        <a:rPr lang="en-GB" dirty="0" smtClean="0"/>
                        <a:t>age</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Attend</a:t>
                      </a:r>
                      <a:r>
                        <a:rPr lang="en-GB" baseline="0" dirty="0" smtClean="0"/>
                        <a:t> and r</a:t>
                      </a:r>
                      <a:r>
                        <a:rPr lang="en-GB" dirty="0" smtClean="0"/>
                        <a:t>espond</a:t>
                      </a:r>
                    </a:p>
                  </a:txBody>
                  <a:tcPr>
                    <a:solidFill>
                      <a:schemeClr val="accent2">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29</a:t>
            </a:fld>
            <a:endParaRPr lang="en-GB" altLang="en-US"/>
          </a:p>
        </p:txBody>
      </p:sp>
    </p:spTree>
    <p:extLst>
      <p:ext uri="{BB962C8B-B14F-4D97-AF65-F5344CB8AC3E}">
        <p14:creationId xmlns:p14="http://schemas.microsoft.com/office/powerpoint/2010/main" val="3399256277"/>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what you make of this?</a:t>
            </a:r>
            <a:endParaRPr lang="en-GB" dirty="0"/>
          </a:p>
        </p:txBody>
      </p:sp>
      <p:sp>
        <p:nvSpPr>
          <p:cNvPr id="3" name="Content Placeholder 2"/>
          <p:cNvSpPr>
            <a:spLocks noGrp="1"/>
          </p:cNvSpPr>
          <p:nvPr>
            <p:ph idx="1"/>
          </p:nvPr>
        </p:nvSpPr>
        <p:spPr/>
        <p:txBody>
          <a:bodyPr/>
          <a:lstStyle/>
          <a:p>
            <a:r>
              <a:rPr lang="en-GB" dirty="0" smtClean="0"/>
              <a:t>My invitation to you - bring your VSM lenses</a:t>
            </a:r>
          </a:p>
          <a:p>
            <a:pPr lvl="1"/>
            <a:r>
              <a:rPr lang="en-GB" dirty="0" smtClean="0"/>
              <a:t>WHAT you notice is present/ absent in terms of System 1-5</a:t>
            </a:r>
          </a:p>
          <a:p>
            <a:pPr lvl="1"/>
            <a:r>
              <a:rPr lang="en-GB" dirty="0" smtClean="0"/>
              <a:t>Killer VSM informed question based on your sense-making</a:t>
            </a:r>
          </a:p>
          <a:p>
            <a:r>
              <a:rPr lang="en-GB" dirty="0" smtClean="0"/>
              <a:t>After sharing - leave your notes + Question with me to digest</a:t>
            </a:r>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173597901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8"/>
            <a:ext cx="8200206" cy="664846"/>
          </a:xfrm>
        </p:spPr>
        <p:txBody>
          <a:bodyPr/>
          <a:lstStyle/>
          <a:p>
            <a:r>
              <a:rPr lang="en-GB" dirty="0" smtClean="0"/>
              <a:t>What am I doing?</a:t>
            </a:r>
            <a:endParaRPr lang="en-GB" dirty="0"/>
          </a:p>
        </p:txBody>
      </p:sp>
      <p:sp>
        <p:nvSpPr>
          <p:cNvPr id="3" name="Content Placeholder 2"/>
          <p:cNvSpPr>
            <a:spLocks noGrp="1"/>
          </p:cNvSpPr>
          <p:nvPr>
            <p:ph idx="1"/>
          </p:nvPr>
        </p:nvSpPr>
        <p:spPr>
          <a:xfrm>
            <a:off x="304411" y="808864"/>
            <a:ext cx="8210550" cy="5574920"/>
          </a:xfrm>
        </p:spPr>
        <p:txBody>
          <a:bodyPr/>
          <a:lstStyle/>
          <a:p>
            <a:r>
              <a:rPr lang="en-GB" sz="2800" dirty="0" smtClean="0"/>
              <a:t>On ‘natural philosophers’ </a:t>
            </a:r>
            <a:r>
              <a:rPr lang="en-GB" sz="2400" dirty="0" smtClean="0"/>
              <a:t>– </a:t>
            </a:r>
            <a:r>
              <a:rPr lang="en-GB" sz="2400" dirty="0" err="1" smtClean="0"/>
              <a:t>Boulton</a:t>
            </a:r>
            <a:r>
              <a:rPr lang="en-GB" sz="2400" dirty="0" smtClean="0"/>
              <a:t> et al (2015, p55)</a:t>
            </a:r>
          </a:p>
          <a:p>
            <a:pPr lvl="1"/>
            <a:r>
              <a:rPr lang="en-GB" sz="2400" dirty="0" smtClean="0"/>
              <a:t>‘they immersed themselves in the experience of the world and sought understanding from that immersion… It is also interesting to ask what role such enquiry methods might have in exploring the complex world empirically in our own times’</a:t>
            </a:r>
          </a:p>
          <a:p>
            <a:r>
              <a:rPr lang="en-GB" sz="2800" dirty="0" smtClean="0"/>
              <a:t>What term do you prefer: </a:t>
            </a:r>
          </a:p>
          <a:p>
            <a:pPr lvl="1"/>
            <a:r>
              <a:rPr lang="en-GB" sz="2400" dirty="0" smtClean="0"/>
              <a:t>‘Immersive</a:t>
            </a:r>
            <a:r>
              <a:rPr lang="en-GB" sz="2400" dirty="0"/>
              <a:t>, emergent </a:t>
            </a:r>
            <a:r>
              <a:rPr lang="en-GB" sz="2400" dirty="0" smtClean="0"/>
              <a:t>abductive’ </a:t>
            </a:r>
            <a:r>
              <a:rPr lang="en-GB" sz="2400" dirty="0"/>
              <a:t>– ‘self as instrument’ </a:t>
            </a:r>
          </a:p>
          <a:p>
            <a:pPr lvl="1"/>
            <a:r>
              <a:rPr lang="en-GB" sz="2400" dirty="0"/>
              <a:t>S</a:t>
            </a:r>
            <a:r>
              <a:rPr lang="en-GB" sz="2400" dirty="0" smtClean="0"/>
              <a:t>ubjective </a:t>
            </a:r>
            <a:r>
              <a:rPr lang="en-GB" sz="2400" dirty="0"/>
              <a:t>empiricism (Crook 2003)</a:t>
            </a:r>
          </a:p>
          <a:p>
            <a:pPr lvl="1"/>
            <a:r>
              <a:rPr lang="en-GB" sz="2400" dirty="0"/>
              <a:t>‘Emergent Grounded Theory</a:t>
            </a:r>
            <a:r>
              <a:rPr lang="en-GB" sz="2400" dirty="0" smtClean="0"/>
              <a:t>’ </a:t>
            </a:r>
            <a:r>
              <a:rPr lang="en-GB" sz="2400" dirty="0"/>
              <a:t>(</a:t>
            </a:r>
            <a:r>
              <a:rPr lang="en-GB" sz="2400" dirty="0" err="1" smtClean="0"/>
              <a:t>LouieG</a:t>
            </a:r>
            <a:r>
              <a:rPr lang="en-GB" sz="2400" dirty="0" smtClean="0"/>
              <a:t> </a:t>
            </a:r>
            <a:r>
              <a:rPr lang="en-GB" sz="2400" dirty="0"/>
              <a:t>2015) </a:t>
            </a:r>
            <a:endParaRPr lang="en-GB" sz="2400" dirty="0" smtClean="0"/>
          </a:p>
          <a:p>
            <a:pPr lvl="1"/>
            <a:r>
              <a:rPr lang="en-GB" sz="2400" dirty="0" smtClean="0"/>
              <a:t>From ‘Systemic Intervention ’ to ‘???’</a:t>
            </a:r>
            <a:endParaRPr lang="en-GB" sz="2400" dirty="0"/>
          </a:p>
          <a:p>
            <a:pPr lvl="1"/>
            <a:r>
              <a:rPr lang="en-GB" sz="2400" dirty="0" smtClean="0"/>
              <a:t>‘Adaptive Action Research’ (LG 2015)</a:t>
            </a:r>
          </a:p>
          <a:p>
            <a:pPr lvl="2"/>
            <a:r>
              <a:rPr lang="en-GB" sz="1800" dirty="0"/>
              <a:t>Adaptive Action (</a:t>
            </a:r>
            <a:r>
              <a:rPr lang="en-GB" sz="1800" dirty="0" err="1"/>
              <a:t>Borton</a:t>
            </a:r>
            <a:r>
              <a:rPr lang="en-GB" sz="1800" dirty="0"/>
              <a:t>, 1973; Eoyang, 2013)</a:t>
            </a:r>
            <a:endParaRPr lang="en-GB" sz="1800" dirty="0" smtClean="0"/>
          </a:p>
          <a:p>
            <a:pPr marL="0" indent="0">
              <a:buNone/>
            </a:pPr>
            <a:endParaRPr lang="en-GB" sz="2400"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30</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1903204616"/>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Adaptive </a:t>
            </a:r>
            <a:r>
              <a:rPr lang="en-GB" sz="3600" dirty="0" smtClean="0"/>
              <a:t>Action Research Methodology</a:t>
            </a:r>
            <a:endParaRPr lang="en-GB" sz="3600"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31</a:t>
            </a:fld>
            <a:endParaRPr lang="en-GB" altLang="en-US"/>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5" y="1124744"/>
            <a:ext cx="7753668" cy="5090319"/>
          </a:xfrm>
          <a:prstGeom prst="rect">
            <a:avLst/>
          </a:prstGeom>
          <a:noFill/>
          <a:ln>
            <a:noFill/>
          </a:ln>
        </p:spPr>
      </p:pic>
    </p:spTree>
    <p:extLst>
      <p:ext uri="{BB962C8B-B14F-4D97-AF65-F5344CB8AC3E}">
        <p14:creationId xmlns:p14="http://schemas.microsoft.com/office/powerpoint/2010/main" val="83291437"/>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7"/>
            <a:ext cx="8200206" cy="764703"/>
          </a:xfrm>
        </p:spPr>
        <p:txBody>
          <a:bodyPr/>
          <a:lstStyle/>
          <a:p>
            <a:r>
              <a:rPr lang="en-GB" sz="3600" dirty="0" err="1" smtClean="0"/>
              <a:t>IofC</a:t>
            </a:r>
            <a:r>
              <a:rPr lang="en-GB" sz="3600" dirty="0" smtClean="0"/>
              <a:t> Scale-frames: Boundary management</a:t>
            </a:r>
            <a:endParaRPr lang="en-GB"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4337257"/>
              </p:ext>
            </p:extLst>
          </p:nvPr>
        </p:nvGraphicFramePr>
        <p:xfrm>
          <a:off x="1259632" y="1038323"/>
          <a:ext cx="7408118" cy="5213402"/>
        </p:xfrm>
        <a:graphic>
          <a:graphicData uri="http://schemas.openxmlformats.org/drawingml/2006/table">
            <a:tbl>
              <a:tblPr firstRow="1" firstCol="1" bandRow="1">
                <a:tableStyleId>{5C22544A-7EE6-4342-B048-85BDC9FD1C3A}</a:tableStyleId>
              </a:tblPr>
              <a:tblGrid>
                <a:gridCol w="1182912"/>
                <a:gridCol w="1922229"/>
                <a:gridCol w="2070094"/>
                <a:gridCol w="2232883"/>
              </a:tblGrid>
              <a:tr h="1032274">
                <a:tc>
                  <a:txBody>
                    <a:bodyPr/>
                    <a:lstStyle/>
                    <a:p>
                      <a:pPr algn="ctr">
                        <a:lnSpc>
                          <a:spcPct val="100000"/>
                        </a:lnSpc>
                        <a:spcBef>
                          <a:spcPts val="300"/>
                        </a:spcBef>
                        <a:spcAft>
                          <a:spcPts val="300"/>
                        </a:spcAft>
                      </a:pPr>
                      <a:r>
                        <a:rPr lang="en-GB" sz="2800" kern="1400" spc="-20" dirty="0">
                          <a:effectLst/>
                        </a:rPr>
                        <a:t>Scale </a:t>
                      </a:r>
                      <a:endParaRPr lang="en-GB" sz="2800" b="1" kern="1400" spc="-2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00A08A"/>
                    </a:solidFill>
                  </a:tcPr>
                </a:tc>
                <a:tc>
                  <a:txBody>
                    <a:bodyPr/>
                    <a:lstStyle/>
                    <a:p>
                      <a:pPr algn="ctr">
                        <a:lnSpc>
                          <a:spcPct val="100000"/>
                        </a:lnSpc>
                        <a:spcBef>
                          <a:spcPts val="300"/>
                        </a:spcBef>
                        <a:spcAft>
                          <a:spcPts val="300"/>
                        </a:spcAft>
                      </a:pPr>
                      <a:r>
                        <a:rPr lang="en-GB" sz="2800" kern="1400" spc="-20" dirty="0">
                          <a:effectLst/>
                        </a:rPr>
                        <a:t>Parts</a:t>
                      </a:r>
                      <a:endParaRPr lang="en-GB" sz="2800" b="1" kern="1400" spc="-2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00A08A"/>
                    </a:solidFill>
                  </a:tcPr>
                </a:tc>
                <a:tc>
                  <a:txBody>
                    <a:bodyPr/>
                    <a:lstStyle/>
                    <a:p>
                      <a:pPr algn="ctr">
                        <a:lnSpc>
                          <a:spcPct val="100000"/>
                        </a:lnSpc>
                        <a:spcBef>
                          <a:spcPts val="300"/>
                        </a:spcBef>
                        <a:spcAft>
                          <a:spcPts val="300"/>
                        </a:spcAft>
                      </a:pPr>
                      <a:r>
                        <a:rPr lang="en-GB" sz="2800" kern="1400" spc="-20">
                          <a:effectLst/>
                        </a:rPr>
                        <a:t>Whole</a:t>
                      </a:r>
                      <a:endParaRPr lang="en-GB" sz="2800" b="1" kern="1400" spc="-2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00A08A"/>
                    </a:solidFill>
                  </a:tcPr>
                </a:tc>
                <a:tc>
                  <a:txBody>
                    <a:bodyPr/>
                    <a:lstStyle/>
                    <a:p>
                      <a:pPr algn="ctr">
                        <a:lnSpc>
                          <a:spcPct val="100000"/>
                        </a:lnSpc>
                        <a:spcBef>
                          <a:spcPts val="300"/>
                        </a:spcBef>
                        <a:spcAft>
                          <a:spcPts val="300"/>
                        </a:spcAft>
                      </a:pPr>
                      <a:r>
                        <a:rPr lang="en-GB" sz="2800" kern="1400" spc="-20" dirty="0">
                          <a:effectLst/>
                        </a:rPr>
                        <a:t>Greater whole</a:t>
                      </a:r>
                      <a:endParaRPr lang="en-GB" sz="2800" b="1" kern="1400" spc="-2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00A08A"/>
                    </a:solidFill>
                  </a:tcPr>
                </a:tc>
              </a:tr>
              <a:tr h="1632023">
                <a:tc>
                  <a:txBody>
                    <a:bodyPr/>
                    <a:lstStyle/>
                    <a:p>
                      <a:pPr algn="ctr">
                        <a:lnSpc>
                          <a:spcPct val="100000"/>
                        </a:lnSpc>
                        <a:spcBef>
                          <a:spcPts val="300"/>
                        </a:spcBef>
                        <a:spcAft>
                          <a:spcPts val="300"/>
                        </a:spcAft>
                      </a:pPr>
                      <a:r>
                        <a:rPr lang="en-GB" sz="2800" kern="1400" spc="-20" dirty="0">
                          <a:effectLst/>
                        </a:rPr>
                        <a:t>One</a:t>
                      </a:r>
                      <a:endParaRPr lang="en-GB" sz="2800" b="1" kern="1400" spc="-2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00A08A"/>
                    </a:solidFill>
                  </a:tcPr>
                </a:tc>
                <a:tc>
                  <a:txBody>
                    <a:bodyPr/>
                    <a:lstStyle/>
                    <a:p>
                      <a:pPr>
                        <a:spcBef>
                          <a:spcPts val="300"/>
                        </a:spcBef>
                        <a:spcAft>
                          <a:spcPts val="300"/>
                        </a:spcAft>
                      </a:pPr>
                      <a:r>
                        <a:rPr lang="en-GB" sz="2800" b="1" dirty="0">
                          <a:solidFill>
                            <a:schemeClr val="bg1"/>
                          </a:solidFill>
                          <a:effectLst/>
                        </a:rPr>
                        <a:t>Internal </a:t>
                      </a:r>
                      <a:r>
                        <a:rPr lang="en-GB" sz="2800" b="1" dirty="0" smtClean="0">
                          <a:solidFill>
                            <a:schemeClr val="bg1"/>
                          </a:solidFill>
                          <a:effectLst/>
                        </a:rPr>
                        <a:t>‘agents’</a:t>
                      </a:r>
                      <a:endParaRPr lang="en-GB" sz="28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CC00CC"/>
                    </a:solidFill>
                  </a:tcPr>
                </a:tc>
                <a:tc>
                  <a:txBody>
                    <a:bodyPr/>
                    <a:lstStyle/>
                    <a:p>
                      <a:pPr>
                        <a:spcBef>
                          <a:spcPts val="300"/>
                        </a:spcBef>
                        <a:spcAft>
                          <a:spcPts val="300"/>
                        </a:spcAft>
                      </a:pPr>
                      <a:r>
                        <a:rPr lang="en-GB" sz="2800" b="1" dirty="0">
                          <a:solidFill>
                            <a:schemeClr val="bg1"/>
                          </a:solidFill>
                          <a:effectLst/>
                        </a:rPr>
                        <a:t>Individuals</a:t>
                      </a:r>
                      <a:endParaRPr lang="en-GB" sz="28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CC00CC"/>
                    </a:solidFill>
                  </a:tcPr>
                </a:tc>
                <a:tc>
                  <a:txBody>
                    <a:bodyPr/>
                    <a:lstStyle/>
                    <a:p>
                      <a:pPr>
                        <a:spcBef>
                          <a:spcPts val="300"/>
                        </a:spcBef>
                        <a:spcAft>
                          <a:spcPts val="300"/>
                        </a:spcAft>
                      </a:pPr>
                      <a:r>
                        <a:rPr lang="en-GB" sz="2800" b="1" dirty="0">
                          <a:solidFill>
                            <a:schemeClr val="bg1"/>
                          </a:solidFill>
                          <a:effectLst/>
                        </a:rPr>
                        <a:t>REAL programme</a:t>
                      </a:r>
                      <a:endParaRPr lang="en-GB" sz="28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CC00CC"/>
                    </a:solidFill>
                  </a:tcPr>
                </a:tc>
              </a:tr>
              <a:tr h="1147424">
                <a:tc>
                  <a:txBody>
                    <a:bodyPr/>
                    <a:lstStyle/>
                    <a:p>
                      <a:pPr algn="ctr">
                        <a:lnSpc>
                          <a:spcPct val="100000"/>
                        </a:lnSpc>
                        <a:spcBef>
                          <a:spcPts val="300"/>
                        </a:spcBef>
                        <a:spcAft>
                          <a:spcPts val="300"/>
                        </a:spcAft>
                      </a:pPr>
                      <a:r>
                        <a:rPr lang="en-GB" sz="2800" kern="1400" spc="-20">
                          <a:effectLst/>
                        </a:rPr>
                        <a:t>Two</a:t>
                      </a:r>
                      <a:endParaRPr lang="en-GB" sz="2800" b="1" kern="1400" spc="-2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00A08A"/>
                    </a:solidFill>
                  </a:tcPr>
                </a:tc>
                <a:tc>
                  <a:txBody>
                    <a:bodyPr/>
                    <a:lstStyle/>
                    <a:p>
                      <a:pPr>
                        <a:spcBef>
                          <a:spcPts val="300"/>
                        </a:spcBef>
                        <a:spcAft>
                          <a:spcPts val="300"/>
                        </a:spcAft>
                      </a:pPr>
                      <a:r>
                        <a:rPr lang="en-GB" sz="2800" dirty="0">
                          <a:effectLst/>
                        </a:rPr>
                        <a:t>Individuals</a:t>
                      </a:r>
                      <a:endParaRPr lang="en-GB"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spcBef>
                          <a:spcPts val="300"/>
                        </a:spcBef>
                        <a:spcAft>
                          <a:spcPts val="300"/>
                        </a:spcAft>
                      </a:pPr>
                      <a:r>
                        <a:rPr lang="en-GB" sz="2800" dirty="0">
                          <a:effectLst/>
                        </a:rPr>
                        <a:t>REAL programme</a:t>
                      </a:r>
                      <a:endParaRPr lang="en-GB"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spcBef>
                          <a:spcPts val="300"/>
                        </a:spcBef>
                        <a:spcAft>
                          <a:spcPts val="300"/>
                        </a:spcAft>
                      </a:pPr>
                      <a:r>
                        <a:rPr lang="en-GB" sz="2800" dirty="0" err="1">
                          <a:effectLst/>
                        </a:rPr>
                        <a:t>IofC</a:t>
                      </a:r>
                      <a:r>
                        <a:rPr lang="en-GB" sz="2800" dirty="0">
                          <a:effectLst/>
                        </a:rPr>
                        <a:t>-UK</a:t>
                      </a:r>
                      <a:endParaRPr lang="en-GB"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r>
              <a:tr h="1401681">
                <a:tc>
                  <a:txBody>
                    <a:bodyPr/>
                    <a:lstStyle/>
                    <a:p>
                      <a:pPr algn="ctr">
                        <a:lnSpc>
                          <a:spcPct val="100000"/>
                        </a:lnSpc>
                        <a:spcBef>
                          <a:spcPts val="300"/>
                        </a:spcBef>
                        <a:spcAft>
                          <a:spcPts val="300"/>
                        </a:spcAft>
                      </a:pPr>
                      <a:r>
                        <a:rPr lang="en-GB" sz="2800" kern="1400" spc="-20" dirty="0">
                          <a:effectLst/>
                        </a:rPr>
                        <a:t>Three</a:t>
                      </a:r>
                      <a:endParaRPr lang="en-GB" sz="2800" b="1" kern="1400" spc="-2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00A08A"/>
                    </a:solidFill>
                  </a:tcPr>
                </a:tc>
                <a:tc>
                  <a:txBody>
                    <a:bodyPr/>
                    <a:lstStyle/>
                    <a:p>
                      <a:pPr>
                        <a:spcBef>
                          <a:spcPts val="300"/>
                        </a:spcBef>
                        <a:spcAft>
                          <a:spcPts val="300"/>
                        </a:spcAft>
                      </a:pPr>
                      <a:r>
                        <a:rPr lang="en-GB" sz="2800" dirty="0">
                          <a:effectLst/>
                        </a:rPr>
                        <a:t>Groups within </a:t>
                      </a:r>
                      <a:r>
                        <a:rPr lang="en-GB" sz="2800" dirty="0" err="1">
                          <a:effectLst/>
                        </a:rPr>
                        <a:t>IofC</a:t>
                      </a:r>
                      <a:r>
                        <a:rPr lang="en-GB" sz="2800" dirty="0">
                          <a:effectLst/>
                        </a:rPr>
                        <a:t>-UK</a:t>
                      </a:r>
                      <a:endParaRPr lang="en-GB"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D0E5E8"/>
                    </a:solidFill>
                  </a:tcPr>
                </a:tc>
                <a:tc>
                  <a:txBody>
                    <a:bodyPr/>
                    <a:lstStyle/>
                    <a:p>
                      <a:pPr>
                        <a:spcBef>
                          <a:spcPts val="300"/>
                        </a:spcBef>
                        <a:spcAft>
                          <a:spcPts val="300"/>
                        </a:spcAft>
                      </a:pPr>
                      <a:r>
                        <a:rPr lang="en-GB" sz="2800" dirty="0" err="1">
                          <a:effectLst/>
                        </a:rPr>
                        <a:t>IofC</a:t>
                      </a:r>
                      <a:r>
                        <a:rPr lang="en-GB" sz="2800" dirty="0">
                          <a:effectLst/>
                        </a:rPr>
                        <a:t>-UK</a:t>
                      </a:r>
                      <a:endParaRPr lang="en-GB"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D0E5E8"/>
                    </a:solidFill>
                  </a:tcPr>
                </a:tc>
                <a:tc>
                  <a:txBody>
                    <a:bodyPr/>
                    <a:lstStyle/>
                    <a:p>
                      <a:pPr>
                        <a:spcBef>
                          <a:spcPts val="300"/>
                        </a:spcBef>
                        <a:spcAft>
                          <a:spcPts val="300"/>
                        </a:spcAft>
                      </a:pPr>
                      <a:r>
                        <a:rPr lang="en-GB" sz="2800" dirty="0" err="1">
                          <a:effectLst/>
                        </a:rPr>
                        <a:t>IofC</a:t>
                      </a:r>
                      <a:r>
                        <a:rPr lang="en-GB" sz="2800" dirty="0">
                          <a:effectLst/>
                        </a:rPr>
                        <a:t>-Global</a:t>
                      </a:r>
                      <a:endParaRPr lang="en-GB"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rgbClr val="D0E5E8"/>
                    </a:solidFill>
                  </a:tcPr>
                </a:tc>
              </a:tr>
            </a:tbl>
          </a:graphicData>
        </a:graphic>
      </p:graphicFrame>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32</a:t>
            </a:fld>
            <a:endParaRPr lang="en-GB" altLang="en-US"/>
          </a:p>
        </p:txBody>
      </p:sp>
      <p:sp>
        <p:nvSpPr>
          <p:cNvPr id="3" name="Right Arrow 2"/>
          <p:cNvSpPr/>
          <p:nvPr/>
        </p:nvSpPr>
        <p:spPr>
          <a:xfrm>
            <a:off x="35496" y="2132856"/>
            <a:ext cx="1368152" cy="1512168"/>
          </a:xfrm>
          <a:prstGeom prst="rightArrow">
            <a:avLst/>
          </a:prstGeom>
          <a:solidFill>
            <a:srgbClr val="CC00CC"/>
          </a:solidFill>
          <a:ln>
            <a:solidFill>
              <a:srgbClr val="00A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Calibri" panose="020F0502020204030204" pitchFamily="34" charset="0"/>
              </a:rPr>
              <a:t>Action focus</a:t>
            </a:r>
            <a:endParaRPr lang="en-GB" sz="2400" b="1" dirty="0">
              <a:latin typeface="Calibri" panose="020F0502020204030204" pitchFamily="34" charset="0"/>
            </a:endParaRPr>
          </a:p>
        </p:txBody>
      </p:sp>
      <p:sp>
        <p:nvSpPr>
          <p:cNvPr id="11" name="Right Arrow 10"/>
          <p:cNvSpPr/>
          <p:nvPr/>
        </p:nvSpPr>
        <p:spPr>
          <a:xfrm>
            <a:off x="64905" y="3645024"/>
            <a:ext cx="1800200" cy="2448272"/>
          </a:xfrm>
          <a:prstGeom prst="rightArrow">
            <a:avLst/>
          </a:prstGeom>
          <a:gradFill flip="none" rotWithShape="1">
            <a:gsLst>
              <a:gs pos="0">
                <a:srgbClr val="00A08A">
                  <a:tint val="66000"/>
                  <a:satMod val="160000"/>
                </a:srgbClr>
              </a:gs>
              <a:gs pos="50000">
                <a:srgbClr val="00A08A">
                  <a:tint val="44500"/>
                  <a:satMod val="160000"/>
                </a:srgbClr>
              </a:gs>
              <a:gs pos="100000">
                <a:srgbClr val="00A08A">
                  <a:tint val="23500"/>
                  <a:satMod val="160000"/>
                </a:srgbClr>
              </a:gs>
            </a:gsLst>
            <a:lin ang="10800000" scaled="1"/>
            <a:tileRect/>
          </a:gradFill>
          <a:ln>
            <a:solidFill>
              <a:srgbClr val="00A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Calibri" panose="020F0502020204030204" pitchFamily="34" charset="0"/>
              </a:rPr>
              <a:t>Observe, Sense + Respond</a:t>
            </a:r>
            <a:endParaRPr lang="en-GB" sz="2400" b="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291926122"/>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IofC Simple</a:t>
            </a:r>
            <a:r>
              <a:rPr lang="en-GB" sz="3600" baseline="0" dirty="0" smtClean="0"/>
              <a:t> Rules – in a state of becoming</a:t>
            </a:r>
            <a:endParaRPr lang="en-GB" sz="3600" dirty="0"/>
          </a:p>
        </p:txBody>
      </p:sp>
      <p:sp>
        <p:nvSpPr>
          <p:cNvPr id="3" name="Content Placeholder 2"/>
          <p:cNvSpPr>
            <a:spLocks noGrp="1"/>
          </p:cNvSpPr>
          <p:nvPr>
            <p:ph idx="1"/>
          </p:nvPr>
        </p:nvSpPr>
        <p:spPr/>
        <p:txBody>
          <a:bodyPr/>
          <a:lstStyle/>
          <a:p>
            <a:r>
              <a:rPr lang="en-GB" dirty="0" smtClean="0"/>
              <a:t>What do people see us do or hear us say when we are</a:t>
            </a:r>
          </a:p>
          <a:p>
            <a:pPr lvl="1"/>
            <a:r>
              <a:rPr lang="en-GB" dirty="0" smtClean="0"/>
              <a:t>At our worst?</a:t>
            </a:r>
          </a:p>
          <a:p>
            <a:pPr lvl="1"/>
            <a:r>
              <a:rPr lang="en-GB" dirty="0" smtClean="0"/>
              <a:t>At our best?</a:t>
            </a:r>
            <a:endParaRPr lang="en-GB"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33</a:t>
            </a:fld>
            <a:endParaRPr lang="en-GB" altLang="en-US"/>
          </a:p>
        </p:txBody>
      </p:sp>
    </p:spTree>
    <p:extLst>
      <p:ext uri="{BB962C8B-B14F-4D97-AF65-F5344CB8AC3E}">
        <p14:creationId xmlns:p14="http://schemas.microsoft.com/office/powerpoint/2010/main" val="3393971249"/>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8" y="144017"/>
            <a:ext cx="8182841" cy="980727"/>
          </a:xfrm>
        </p:spPr>
        <p:txBody>
          <a:bodyPr/>
          <a:lstStyle/>
          <a:p>
            <a:pPr algn="r"/>
            <a:r>
              <a:rPr lang="en-GB" dirty="0" smtClean="0"/>
              <a:t>Patterns </a:t>
            </a:r>
            <a:endParaRPr lang="en-GB"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34</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pic>
        <p:nvPicPr>
          <p:cNvPr id="9" name="Picture 8"/>
          <p:cNvPicPr>
            <a:picLocks noChangeAspect="1"/>
          </p:cNvPicPr>
          <p:nvPr/>
        </p:nvPicPr>
        <p:blipFill>
          <a:blip r:embed="rId2"/>
          <a:stretch>
            <a:fillRect/>
          </a:stretch>
        </p:blipFill>
        <p:spPr>
          <a:xfrm>
            <a:off x="128806" y="188640"/>
            <a:ext cx="8835682" cy="6422625"/>
          </a:xfrm>
          <a:prstGeom prst="rect">
            <a:avLst/>
          </a:prstGeom>
        </p:spPr>
      </p:pic>
    </p:spTree>
    <p:extLst>
      <p:ext uri="{BB962C8B-B14F-4D97-AF65-F5344CB8AC3E}">
        <p14:creationId xmlns:p14="http://schemas.microsoft.com/office/powerpoint/2010/main" val="2527702729"/>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82" y="144017"/>
            <a:ext cx="8200206" cy="1412775"/>
          </a:xfrm>
        </p:spPr>
        <p:txBody>
          <a:bodyPr/>
          <a:lstStyle/>
          <a:p>
            <a:pPr algn="r"/>
            <a:r>
              <a:rPr lang="en-GB" dirty="0" smtClean="0"/>
              <a:t>IofC at </a:t>
            </a:r>
            <a:br>
              <a:rPr lang="en-GB" dirty="0" smtClean="0"/>
            </a:br>
            <a:r>
              <a:rPr lang="en-GB" dirty="0" smtClean="0"/>
              <a:t>our best</a:t>
            </a:r>
            <a:endParaRPr lang="en-GB"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35</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pic>
        <p:nvPicPr>
          <p:cNvPr id="7" name="Picture 6"/>
          <p:cNvPicPr>
            <a:picLocks noChangeAspect="1"/>
          </p:cNvPicPr>
          <p:nvPr/>
        </p:nvPicPr>
        <p:blipFill>
          <a:blip r:embed="rId2"/>
          <a:stretch>
            <a:fillRect/>
          </a:stretch>
        </p:blipFill>
        <p:spPr>
          <a:xfrm>
            <a:off x="125656" y="183813"/>
            <a:ext cx="8892687" cy="6341531"/>
          </a:xfrm>
          <a:prstGeom prst="rect">
            <a:avLst/>
          </a:prstGeom>
        </p:spPr>
      </p:pic>
    </p:spTree>
    <p:extLst>
      <p:ext uri="{BB962C8B-B14F-4D97-AF65-F5344CB8AC3E}">
        <p14:creationId xmlns:p14="http://schemas.microsoft.com/office/powerpoint/2010/main" val="2572929651"/>
      </p:ext>
    </p:extLst>
  </p:cSld>
  <p:clrMapOvr>
    <a:masterClrMapping/>
  </p:clrMapOvr>
  <p:transition xmlns:p14="http://schemas.microsoft.com/office/powerpoint/2010/main" spd="slow">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2944688" cy="1575387"/>
          </a:xfrm>
        </p:spPr>
        <p:txBody>
          <a:bodyPr/>
          <a:lstStyle/>
          <a:p>
            <a:r>
              <a:rPr lang="en-GB" sz="4400" dirty="0" smtClean="0"/>
              <a:t>IofC Seed Behaviours </a:t>
            </a:r>
            <a:endParaRPr lang="en-GB" sz="44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214" y="125421"/>
            <a:ext cx="6928290" cy="6687955"/>
          </a:xfrm>
        </p:spPr>
      </p:pic>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36</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1294141935"/>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8"/>
            <a:ext cx="8200206" cy="667990"/>
          </a:xfrm>
        </p:spPr>
        <p:txBody>
          <a:bodyPr/>
          <a:lstStyle/>
          <a:p>
            <a:r>
              <a:rPr lang="en-US" sz="3600" dirty="0" smtClean="0"/>
              <a:t>My Claims: Potent </a:t>
            </a:r>
            <a:r>
              <a:rPr lang="en-US" sz="3600" dirty="0"/>
              <a:t>6 </a:t>
            </a:r>
            <a:r>
              <a:rPr lang="en-US" sz="3600" dirty="0" smtClean="0"/>
              <a:t>Constellation</a:t>
            </a:r>
            <a:endParaRPr lang="en-GB" sz="3600" dirty="0"/>
          </a:p>
        </p:txBody>
      </p:sp>
      <p:sp>
        <p:nvSpPr>
          <p:cNvPr id="3" name="Content Placeholder 2"/>
          <p:cNvSpPr>
            <a:spLocks noGrp="1"/>
          </p:cNvSpPr>
          <p:nvPr>
            <p:ph idx="1"/>
          </p:nvPr>
        </p:nvSpPr>
        <p:spPr>
          <a:xfrm>
            <a:off x="141734" y="812008"/>
            <a:ext cx="4718298" cy="5757732"/>
          </a:xfrm>
        </p:spPr>
        <p:txBody>
          <a:bodyPr/>
          <a:lstStyle/>
          <a:p>
            <a:r>
              <a:rPr lang="en-US" sz="2000" dirty="0" smtClean="0"/>
              <a:t>Emergent patterns manifesting through nonlinear causality between ‘agents’ in portals</a:t>
            </a:r>
          </a:p>
          <a:p>
            <a:r>
              <a:rPr lang="en-US" sz="2000" dirty="0" smtClean="0"/>
              <a:t>Embodies </a:t>
            </a:r>
            <a:r>
              <a:rPr lang="en-US" sz="2000" dirty="0"/>
              <a:t>principles </a:t>
            </a:r>
            <a:r>
              <a:rPr lang="en-US" sz="2000" dirty="0" smtClean="0"/>
              <a:t>of CAS, </a:t>
            </a:r>
            <a:r>
              <a:rPr lang="en-US" sz="2000" dirty="0" err="1" smtClean="0"/>
              <a:t>Autopoiesis</a:t>
            </a:r>
            <a:r>
              <a:rPr lang="en-US" sz="2000" dirty="0" smtClean="0"/>
              <a:t> &amp; Semantic Fields Theory</a:t>
            </a:r>
          </a:p>
          <a:p>
            <a:pPr lvl="1"/>
            <a:r>
              <a:rPr lang="en-US" sz="1600" dirty="0" smtClean="0"/>
              <a:t>Does it map to VSM?</a:t>
            </a:r>
          </a:p>
          <a:p>
            <a:r>
              <a:rPr lang="en-US" sz="2000" dirty="0" smtClean="0"/>
              <a:t>Reveals &amp; transforms </a:t>
            </a:r>
            <a:r>
              <a:rPr lang="en-US" sz="2000" u="sng" dirty="0" smtClean="0"/>
              <a:t>activated</a:t>
            </a:r>
            <a:r>
              <a:rPr lang="en-US" sz="2000" dirty="0" smtClean="0"/>
              <a:t> </a:t>
            </a:r>
            <a:r>
              <a:rPr lang="en-US" sz="2000" dirty="0" err="1" smtClean="0"/>
              <a:t>SeCos</a:t>
            </a:r>
            <a:r>
              <a:rPr lang="en-US" sz="2000" dirty="0" smtClean="0"/>
              <a:t> </a:t>
            </a:r>
          </a:p>
          <a:p>
            <a:r>
              <a:rPr lang="en-US" sz="2000" dirty="0" smtClean="0"/>
              <a:t>Facilitates </a:t>
            </a:r>
            <a:r>
              <a:rPr lang="en-US" sz="2000" dirty="0"/>
              <a:t>self-organized criticality (tension </a:t>
            </a:r>
            <a:r>
              <a:rPr lang="en-US" sz="2000" dirty="0" smtClean="0"/>
              <a:t>tips; Power Law in e-motion)</a:t>
            </a:r>
          </a:p>
          <a:p>
            <a:r>
              <a:rPr lang="en-US" sz="2000" dirty="0" smtClean="0"/>
              <a:t>Is recursive – within, between, beyond</a:t>
            </a:r>
            <a:endParaRPr lang="en-US" sz="2000" dirty="0"/>
          </a:p>
          <a:p>
            <a:r>
              <a:rPr lang="en-US" sz="2000" dirty="0" smtClean="0"/>
              <a:t>Deploys Adaptive Action</a:t>
            </a:r>
          </a:p>
          <a:p>
            <a:r>
              <a:rPr lang="en-US" sz="2000" dirty="0" smtClean="0"/>
              <a:t>Develops Body-Mine-Psyche ‘muscles’ </a:t>
            </a:r>
            <a:r>
              <a:rPr lang="en-US" sz="2000" dirty="0"/>
              <a:t>for systemic thinking &amp; practice</a:t>
            </a:r>
          </a:p>
          <a:p>
            <a:r>
              <a:rPr lang="en-US" sz="2000" dirty="0" smtClean="0"/>
              <a:t>Nurtures reflective </a:t>
            </a:r>
            <a:r>
              <a:rPr lang="en-US" sz="2000" dirty="0"/>
              <a:t>&amp; reflexive capacity</a:t>
            </a:r>
          </a:p>
          <a:p>
            <a:r>
              <a:rPr lang="en-US" sz="2000" dirty="0" smtClean="0"/>
              <a:t>Grows adaptive capacity</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37</a:t>
            </a:fld>
            <a:endParaRPr lang="en-GB" altLang="en-US"/>
          </a:p>
        </p:txBody>
      </p:sp>
      <p:pic>
        <p:nvPicPr>
          <p:cNvPr id="8" name="Content Placeholder 6"/>
          <p:cNvPicPr>
            <a:picLocks noChangeAspect="1"/>
          </p:cNvPicPr>
          <p:nvPr/>
        </p:nvPicPr>
        <p:blipFill rotWithShape="1">
          <a:blip r:embed="rId3"/>
          <a:srcRect l="3661" t="4594" r="3564" b="5062"/>
          <a:stretch/>
        </p:blipFill>
        <p:spPr bwMode="auto">
          <a:xfrm>
            <a:off x="4860032" y="1340643"/>
            <a:ext cx="4104456" cy="4403091"/>
          </a:xfrm>
          <a:prstGeom prst="rect">
            <a:avLst/>
          </a:prstGeom>
          <a:noFill/>
          <a:ln w="9525">
            <a:noFill/>
            <a:miter lim="800000"/>
            <a:headEnd/>
            <a:tailEnd/>
          </a:ln>
        </p:spPr>
      </p:pic>
    </p:spTree>
    <p:extLst>
      <p:ext uri="{BB962C8B-B14F-4D97-AF65-F5344CB8AC3E}">
        <p14:creationId xmlns:p14="http://schemas.microsoft.com/office/powerpoint/2010/main" val="2635621259"/>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ChangeAspect="1"/>
          </p:cNvPicPr>
          <p:nvPr/>
        </p:nvPicPr>
        <p:blipFill rotWithShape="1">
          <a:blip r:embed="rId2"/>
          <a:srcRect l="3661" t="4594" r="3564" b="5062"/>
          <a:stretch/>
        </p:blipFill>
        <p:spPr bwMode="auto">
          <a:xfrm rot="2007947">
            <a:off x="4071993" y="2077699"/>
            <a:ext cx="4330601" cy="4645689"/>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Recursive across scales</a:t>
            </a:r>
            <a:endParaRPr lang="en-GB"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38</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pic>
        <p:nvPicPr>
          <p:cNvPr id="7" name="Content Placeholder 6"/>
          <p:cNvPicPr>
            <a:picLocks noChangeAspect="1"/>
          </p:cNvPicPr>
          <p:nvPr/>
        </p:nvPicPr>
        <p:blipFill rotWithShape="1">
          <a:blip r:embed="rId2"/>
          <a:srcRect l="3661" t="4594" r="3564" b="5062"/>
          <a:stretch/>
        </p:blipFill>
        <p:spPr bwMode="auto">
          <a:xfrm>
            <a:off x="645046" y="1556792"/>
            <a:ext cx="1872208" cy="2008427"/>
          </a:xfrm>
          <a:prstGeom prst="rect">
            <a:avLst/>
          </a:prstGeom>
          <a:noFill/>
          <a:ln w="9525">
            <a:noFill/>
            <a:miter lim="800000"/>
            <a:headEnd/>
            <a:tailEnd/>
          </a:ln>
        </p:spPr>
      </p:pic>
      <p:pic>
        <p:nvPicPr>
          <p:cNvPr id="8" name="Content Placeholder 6"/>
          <p:cNvPicPr>
            <a:picLocks noChangeAspect="1"/>
          </p:cNvPicPr>
          <p:nvPr/>
        </p:nvPicPr>
        <p:blipFill rotWithShape="1">
          <a:blip r:embed="rId2"/>
          <a:srcRect l="3661" t="4594" r="3564" b="5062"/>
          <a:stretch/>
        </p:blipFill>
        <p:spPr bwMode="auto">
          <a:xfrm rot="11299617">
            <a:off x="2403307" y="1964626"/>
            <a:ext cx="1872208" cy="2008427"/>
          </a:xfrm>
          <a:prstGeom prst="rect">
            <a:avLst/>
          </a:prstGeom>
          <a:noFill/>
          <a:ln w="9525">
            <a:noFill/>
            <a:miter lim="800000"/>
            <a:headEnd/>
            <a:tailEnd/>
          </a:ln>
        </p:spPr>
      </p:pic>
      <p:pic>
        <p:nvPicPr>
          <p:cNvPr id="9" name="Content Placeholder 6"/>
          <p:cNvPicPr>
            <a:picLocks noChangeAspect="1"/>
          </p:cNvPicPr>
          <p:nvPr/>
        </p:nvPicPr>
        <p:blipFill rotWithShape="1">
          <a:blip r:embed="rId2"/>
          <a:srcRect l="3661" t="4594" r="3564" b="5062"/>
          <a:stretch/>
        </p:blipFill>
        <p:spPr bwMode="auto">
          <a:xfrm rot="8552976" flipV="1">
            <a:off x="3117479" y="3764537"/>
            <a:ext cx="1872208" cy="2008427"/>
          </a:xfrm>
          <a:prstGeom prst="rect">
            <a:avLst/>
          </a:prstGeom>
          <a:noFill/>
          <a:ln w="9525">
            <a:noFill/>
            <a:miter lim="800000"/>
            <a:headEnd/>
            <a:tailEnd/>
          </a:ln>
        </p:spPr>
      </p:pic>
      <p:pic>
        <p:nvPicPr>
          <p:cNvPr id="11" name="Content Placeholder 6"/>
          <p:cNvPicPr>
            <a:picLocks noChangeAspect="1"/>
          </p:cNvPicPr>
          <p:nvPr/>
        </p:nvPicPr>
        <p:blipFill rotWithShape="1">
          <a:blip r:embed="rId2"/>
          <a:srcRect l="3661" t="4594" r="3564" b="5062"/>
          <a:stretch/>
        </p:blipFill>
        <p:spPr bwMode="auto">
          <a:xfrm rot="20374624">
            <a:off x="7037034" y="5185580"/>
            <a:ext cx="569989" cy="611461"/>
          </a:xfrm>
          <a:prstGeom prst="rect">
            <a:avLst/>
          </a:prstGeom>
          <a:noFill/>
          <a:ln w="9525">
            <a:noFill/>
            <a:miter lim="800000"/>
            <a:headEnd/>
            <a:tailEnd/>
          </a:ln>
        </p:spPr>
      </p:pic>
    </p:spTree>
    <p:extLst>
      <p:ext uri="{BB962C8B-B14F-4D97-AF65-F5344CB8AC3E}">
        <p14:creationId xmlns:p14="http://schemas.microsoft.com/office/powerpoint/2010/main" val="2697444630"/>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834" y="4342410"/>
            <a:ext cx="924942" cy="2069800"/>
          </a:xfrm>
          <a:prstGeom prst="rect">
            <a:avLst/>
          </a:prstGeom>
        </p:spPr>
      </p:pic>
      <p:sp>
        <p:nvSpPr>
          <p:cNvPr id="2" name="Title 1"/>
          <p:cNvSpPr>
            <a:spLocks noGrp="1"/>
          </p:cNvSpPr>
          <p:nvPr>
            <p:ph type="title"/>
          </p:nvPr>
        </p:nvSpPr>
        <p:spPr>
          <a:xfrm>
            <a:off x="467544" y="144017"/>
            <a:ext cx="8200206" cy="1423838"/>
          </a:xfrm>
        </p:spPr>
        <p:txBody>
          <a:bodyPr/>
          <a:lstStyle/>
          <a:p>
            <a:r>
              <a:rPr lang="en-GB" sz="3200" dirty="0" smtClean="0"/>
              <a:t>Conventional Systemic interventions: prioritise interactions between people </a:t>
            </a:r>
            <a:r>
              <a:rPr lang="en-GB" sz="3200" dirty="0"/>
              <a:t>&amp;</a:t>
            </a:r>
            <a:r>
              <a:rPr lang="en-GB" sz="3200" dirty="0" smtClean="0"/>
              <a:t> groups of people...</a:t>
            </a:r>
            <a:endParaRPr lang="en-GB" sz="3200"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39</a:t>
            </a:fld>
            <a:endParaRPr lang="en-GB" altLang="en-US"/>
          </a:p>
        </p:txBody>
      </p:sp>
      <p:cxnSp>
        <p:nvCxnSpPr>
          <p:cNvPr id="11" name="Straight Arrow Connector 10"/>
          <p:cNvCxnSpPr/>
          <p:nvPr/>
        </p:nvCxnSpPr>
        <p:spPr>
          <a:xfrm>
            <a:off x="2915816" y="1700808"/>
            <a:ext cx="3404628" cy="0"/>
          </a:xfrm>
          <a:prstGeom prst="straightConnector1">
            <a:avLst/>
          </a:prstGeom>
          <a:ln w="76200">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117432" y="3251076"/>
            <a:ext cx="1352" cy="1083805"/>
          </a:xfrm>
          <a:prstGeom prst="straightConnector1">
            <a:avLst/>
          </a:prstGeom>
          <a:ln w="76200">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41948" y="2186861"/>
            <a:ext cx="2520280" cy="954107"/>
          </a:xfrm>
          <a:prstGeom prst="rect">
            <a:avLst/>
          </a:prstGeom>
          <a:noFill/>
        </p:spPr>
        <p:txBody>
          <a:bodyPr wrap="square" rtlCol="0">
            <a:spAutoFit/>
          </a:bodyPr>
          <a:lstStyle/>
          <a:p>
            <a:pPr algn="ctr"/>
            <a:r>
              <a:rPr lang="en-GB" sz="2800" dirty="0" smtClean="0"/>
              <a:t>Who is present and…</a:t>
            </a:r>
            <a:endParaRPr lang="en-GB" sz="2800" dirty="0"/>
          </a:p>
        </p:txBody>
      </p:sp>
      <p:cxnSp>
        <p:nvCxnSpPr>
          <p:cNvPr id="21" name="Straight Arrow Connector 20"/>
          <p:cNvCxnSpPr/>
          <p:nvPr/>
        </p:nvCxnSpPr>
        <p:spPr>
          <a:xfrm flipV="1">
            <a:off x="2478199" y="5829270"/>
            <a:ext cx="4326049" cy="50458"/>
          </a:xfrm>
          <a:prstGeom prst="straightConnector1">
            <a:avLst/>
          </a:prstGeom>
          <a:ln w="76200">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4221088"/>
            <a:ext cx="2736304" cy="1384995"/>
          </a:xfrm>
          <a:prstGeom prst="rect">
            <a:avLst/>
          </a:prstGeom>
          <a:noFill/>
        </p:spPr>
        <p:txBody>
          <a:bodyPr wrap="square" rtlCol="0">
            <a:spAutoFit/>
          </a:bodyPr>
          <a:lstStyle/>
          <a:p>
            <a:pPr algn="ctr"/>
            <a:r>
              <a:rPr lang="en-GB" sz="2800" dirty="0" smtClean="0"/>
              <a:t>… what happens between them?</a:t>
            </a:r>
            <a:endParaRPr lang="en-GB" sz="2800" dirty="0"/>
          </a:p>
        </p:txBody>
      </p:sp>
      <p:cxnSp>
        <p:nvCxnSpPr>
          <p:cNvPr id="23" name="Straight Arrow Connector 22"/>
          <p:cNvCxnSpPr/>
          <p:nvPr/>
        </p:nvCxnSpPr>
        <p:spPr>
          <a:xfrm flipV="1">
            <a:off x="2339752" y="3192227"/>
            <a:ext cx="4289648" cy="1233767"/>
          </a:xfrm>
          <a:prstGeom prst="straightConnector1">
            <a:avLst/>
          </a:prstGeom>
          <a:ln w="76200">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78199" y="3251076"/>
            <a:ext cx="4110025" cy="1188492"/>
          </a:xfrm>
          <a:prstGeom prst="straightConnector1">
            <a:avLst/>
          </a:prstGeom>
          <a:ln w="76200">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088394" y="3217788"/>
            <a:ext cx="1352" cy="1083805"/>
          </a:xfrm>
          <a:prstGeom prst="straightConnector1">
            <a:avLst/>
          </a:prstGeom>
          <a:ln w="76200">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058210"/>
            <a:ext cx="1526171" cy="2118762"/>
          </a:xfrm>
          <a:prstGeom prst="rect">
            <a:avLst/>
          </a:prstGeom>
        </p:spPr>
      </p:pic>
      <p:pic>
        <p:nvPicPr>
          <p:cNvPr id="48" name="Picture 47"/>
          <p:cNvPicPr>
            <a:picLocks noChangeAspect="1"/>
          </p:cNvPicPr>
          <p:nvPr/>
        </p:nvPicPr>
        <p:blipFill rotWithShape="1">
          <a:blip r:embed="rId4">
            <a:extLst>
              <a:ext uri="{28A0092B-C50C-407E-A947-70E740481C1C}">
                <a14:useLocalDpi xmlns:a14="http://schemas.microsoft.com/office/drawing/2010/main" val="0"/>
              </a:ext>
            </a:extLst>
          </a:blip>
          <a:srcRect l="5607" t="3975" r="7207" b="6329"/>
          <a:stretch/>
        </p:blipFill>
        <p:spPr>
          <a:xfrm>
            <a:off x="6320444" y="1017839"/>
            <a:ext cx="1670188" cy="2100284"/>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4188" y="4403148"/>
            <a:ext cx="1176164" cy="1901465"/>
          </a:xfrm>
          <a:prstGeom prst="rect">
            <a:avLst/>
          </a:prstGeom>
        </p:spPr>
      </p:pic>
    </p:spTree>
    <p:extLst>
      <p:ext uri="{BB962C8B-B14F-4D97-AF65-F5344CB8AC3E}">
        <p14:creationId xmlns:p14="http://schemas.microsoft.com/office/powerpoint/2010/main" val="2377681867"/>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51069">
            <a:off x="2307498" y="826222"/>
            <a:ext cx="3951957" cy="4180583"/>
          </a:xfrm>
          <a:prstGeom prst="rect">
            <a:avLst/>
          </a:prstGeom>
        </p:spPr>
      </p:pic>
      <p:sp>
        <p:nvSpPr>
          <p:cNvPr id="2" name="Title 1"/>
          <p:cNvSpPr>
            <a:spLocks noGrp="1"/>
          </p:cNvSpPr>
          <p:nvPr>
            <p:ph type="title"/>
          </p:nvPr>
        </p:nvSpPr>
        <p:spPr>
          <a:xfrm>
            <a:off x="467544" y="144017"/>
            <a:ext cx="8295456" cy="980727"/>
          </a:xfrm>
        </p:spPr>
        <p:txBody>
          <a:bodyPr/>
          <a:lstStyle/>
          <a:p>
            <a:r>
              <a:rPr lang="en-GB" dirty="0" smtClean="0"/>
              <a:t>Why this? Why now? Why me?</a:t>
            </a:r>
            <a:endParaRPr lang="en-GB"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a:t>
            </a:fld>
            <a:endParaRPr lang="en-GB" altLang="en-US"/>
          </a:p>
        </p:txBody>
      </p:sp>
      <p:sp>
        <p:nvSpPr>
          <p:cNvPr id="7" name="Oval 6"/>
          <p:cNvSpPr/>
          <p:nvPr/>
        </p:nvSpPr>
        <p:spPr>
          <a:xfrm>
            <a:off x="323528" y="1372666"/>
            <a:ext cx="2992208" cy="2632397"/>
          </a:xfrm>
          <a:prstGeom prst="ellipse">
            <a:avLst/>
          </a:prstGeom>
          <a:solidFill>
            <a:srgbClr val="C00000"/>
          </a:solidFill>
          <a:ln>
            <a:solidFill>
              <a:srgbClr val="00A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Global concerns</a:t>
            </a:r>
            <a:endParaRPr lang="en-GB" sz="3600" dirty="0"/>
          </a:p>
        </p:txBody>
      </p:sp>
      <p:sp>
        <p:nvSpPr>
          <p:cNvPr id="9" name="Oval 8"/>
          <p:cNvSpPr/>
          <p:nvPr/>
        </p:nvSpPr>
        <p:spPr>
          <a:xfrm>
            <a:off x="5724128" y="1372666"/>
            <a:ext cx="3096344" cy="2736304"/>
          </a:xfrm>
          <a:prstGeom prst="ellipse">
            <a:avLst/>
          </a:prstGeom>
          <a:solidFill>
            <a:srgbClr val="00B0F0"/>
          </a:solidFill>
          <a:ln>
            <a:solidFill>
              <a:srgbClr val="00A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Professional concerns</a:t>
            </a:r>
          </a:p>
        </p:txBody>
      </p:sp>
      <p:sp>
        <p:nvSpPr>
          <p:cNvPr id="10" name="Oval 9"/>
          <p:cNvSpPr/>
          <p:nvPr/>
        </p:nvSpPr>
        <p:spPr>
          <a:xfrm>
            <a:off x="2881632" y="4138668"/>
            <a:ext cx="2986512" cy="2527244"/>
          </a:xfrm>
          <a:prstGeom prst="ellipse">
            <a:avLst/>
          </a:prstGeom>
          <a:solidFill>
            <a:srgbClr val="00A08A"/>
          </a:solidFill>
          <a:ln>
            <a:solidFill>
              <a:srgbClr val="00A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Personal concerns</a:t>
            </a:r>
          </a:p>
        </p:txBody>
      </p:sp>
    </p:spTree>
    <p:extLst>
      <p:ext uri="{BB962C8B-B14F-4D97-AF65-F5344CB8AC3E}">
        <p14:creationId xmlns:p14="http://schemas.microsoft.com/office/powerpoint/2010/main" val="3609374924"/>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40</a:t>
            </a:fld>
            <a:endParaRPr lang="en-GB" altLang="en-US"/>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624"/>
            <a:ext cx="4464496" cy="6759401"/>
          </a:xfrm>
          <a:prstGeom prst="rect">
            <a:avLst/>
          </a:prstGeom>
        </p:spPr>
      </p:pic>
      <p:pic>
        <p:nvPicPr>
          <p:cNvPr id="29" name="Content Placeholder 6"/>
          <p:cNvPicPr>
            <a:picLocks noChangeAspect="1"/>
          </p:cNvPicPr>
          <p:nvPr/>
        </p:nvPicPr>
        <p:blipFill rotWithShape="1">
          <a:blip r:embed="rId4"/>
          <a:srcRect l="3661" t="4594" r="3564" b="5062"/>
          <a:stretch/>
        </p:blipFill>
        <p:spPr bwMode="auto">
          <a:xfrm>
            <a:off x="5909295" y="1556792"/>
            <a:ext cx="1855562" cy="2376264"/>
          </a:xfrm>
          <a:prstGeom prst="rect">
            <a:avLst/>
          </a:prstGeom>
          <a:noFill/>
          <a:ln w="9525">
            <a:noFill/>
            <a:miter lim="800000"/>
            <a:headEnd/>
            <a:tailEnd/>
          </a:ln>
        </p:spPr>
      </p:pic>
      <p:sp>
        <p:nvSpPr>
          <p:cNvPr id="14" name="TextBox 13"/>
          <p:cNvSpPr txBox="1"/>
          <p:nvPr/>
        </p:nvSpPr>
        <p:spPr>
          <a:xfrm>
            <a:off x="3707904" y="1141293"/>
            <a:ext cx="2180456" cy="830997"/>
          </a:xfrm>
          <a:prstGeom prst="rect">
            <a:avLst/>
          </a:prstGeom>
          <a:noFill/>
        </p:spPr>
        <p:txBody>
          <a:bodyPr wrap="square" rtlCol="0">
            <a:spAutoFit/>
          </a:bodyPr>
          <a:lstStyle/>
          <a:p>
            <a:pPr algn="ctr"/>
            <a:r>
              <a:rPr lang="en-GB" sz="2400" b="1" dirty="0" smtClean="0">
                <a:latin typeface="Calibri" panose="020F0502020204030204" pitchFamily="34" charset="0"/>
              </a:rPr>
              <a:t>What is present within…</a:t>
            </a:r>
            <a:endParaRPr lang="en-GB" sz="2400" b="1" dirty="0">
              <a:latin typeface="Calibri" panose="020F0502020204030204" pitchFamily="34" charset="0"/>
            </a:endParaRPr>
          </a:p>
        </p:txBody>
      </p:sp>
      <p:sp>
        <p:nvSpPr>
          <p:cNvPr id="24" name="TextBox 23"/>
          <p:cNvSpPr txBox="1"/>
          <p:nvPr/>
        </p:nvSpPr>
        <p:spPr>
          <a:xfrm>
            <a:off x="2941357" y="3212976"/>
            <a:ext cx="1855250" cy="3046988"/>
          </a:xfrm>
          <a:prstGeom prst="rect">
            <a:avLst/>
          </a:prstGeom>
          <a:noFill/>
        </p:spPr>
        <p:txBody>
          <a:bodyPr wrap="square" rtlCol="0">
            <a:spAutoFit/>
          </a:bodyPr>
          <a:lstStyle/>
          <a:p>
            <a:pPr algn="ctr"/>
            <a:r>
              <a:rPr lang="en-GB" sz="2400" b="1" dirty="0" smtClean="0">
                <a:latin typeface="Calibri" panose="020F0502020204030204" pitchFamily="34" charset="0"/>
              </a:rPr>
              <a:t>… and what patterns manifest </a:t>
            </a:r>
          </a:p>
          <a:p>
            <a:pPr algn="ctr"/>
            <a:r>
              <a:rPr lang="en-GB" sz="2400" b="1" dirty="0" smtClean="0">
                <a:latin typeface="Calibri" panose="020F0502020204030204" pitchFamily="34" charset="0"/>
              </a:rPr>
              <a:t>within…</a:t>
            </a:r>
          </a:p>
          <a:p>
            <a:pPr algn="ctr"/>
            <a:r>
              <a:rPr lang="en-GB" sz="2400" b="1" dirty="0" smtClean="0">
                <a:latin typeface="Calibri" panose="020F0502020204030204" pitchFamily="34" charset="0"/>
              </a:rPr>
              <a:t> </a:t>
            </a:r>
          </a:p>
          <a:p>
            <a:pPr algn="ctr"/>
            <a:r>
              <a:rPr lang="en-GB" sz="2400" b="1" dirty="0" smtClean="0">
                <a:latin typeface="Calibri" panose="020F0502020204030204" pitchFamily="34" charset="0"/>
              </a:rPr>
              <a:t>…and beyond the individual?</a:t>
            </a:r>
            <a:endParaRPr lang="en-GB" sz="2400" b="1" dirty="0">
              <a:latin typeface="Calibri" panose="020F0502020204030204" pitchFamily="34" charset="0"/>
            </a:endParaRPr>
          </a:p>
        </p:txBody>
      </p:sp>
      <p:sp>
        <p:nvSpPr>
          <p:cNvPr id="2" name="Title 1"/>
          <p:cNvSpPr>
            <a:spLocks noGrp="1"/>
          </p:cNvSpPr>
          <p:nvPr>
            <p:ph type="title"/>
          </p:nvPr>
        </p:nvSpPr>
        <p:spPr>
          <a:xfrm>
            <a:off x="323528" y="188640"/>
            <a:ext cx="4536504" cy="2197262"/>
          </a:xfrm>
        </p:spPr>
        <p:txBody>
          <a:bodyPr/>
          <a:lstStyle/>
          <a:p>
            <a:r>
              <a:rPr lang="en-GB" dirty="0" smtClean="0"/>
              <a:t>An </a:t>
            </a:r>
            <a:r>
              <a:rPr lang="en-GB" dirty="0"/>
              <a:t>intrapersonal</a:t>
            </a:r>
            <a:r>
              <a:rPr lang="en-GB" dirty="0" smtClean="0"/>
              <a:t/>
            </a:r>
            <a:br>
              <a:rPr lang="en-GB" dirty="0" smtClean="0"/>
            </a:br>
            <a:r>
              <a:rPr lang="en-GB" dirty="0" smtClean="0"/>
              <a:t>systemic inquiry?</a:t>
            </a:r>
            <a:endParaRPr lang="en-GB" dirty="0"/>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235071"/>
            <a:ext cx="2184543" cy="3032771"/>
          </a:xfrm>
          <a:prstGeom prst="rect">
            <a:avLst/>
          </a:prstGeom>
        </p:spPr>
      </p:pic>
      <p:sp>
        <p:nvSpPr>
          <p:cNvPr id="20" name="Cloud 19"/>
          <p:cNvSpPr/>
          <p:nvPr/>
        </p:nvSpPr>
        <p:spPr>
          <a:xfrm>
            <a:off x="275438" y="2554895"/>
            <a:ext cx="1200218" cy="914400"/>
          </a:xfrm>
          <a:prstGeom prst="cloud">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Calibri" panose="020F0502020204030204" pitchFamily="34" charset="0"/>
              </a:rPr>
              <a:t>?!?!</a:t>
            </a:r>
          </a:p>
        </p:txBody>
      </p:sp>
    </p:spTree>
    <p:extLst>
      <p:ext uri="{BB962C8B-B14F-4D97-AF65-F5344CB8AC3E}">
        <p14:creationId xmlns:p14="http://schemas.microsoft.com/office/powerpoint/2010/main" val="2821072230"/>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Systemic Scoping</a:t>
            </a:r>
            <a:endParaRPr lang="en-GB" dirty="0"/>
          </a:p>
        </p:txBody>
      </p:sp>
      <p:sp>
        <p:nvSpPr>
          <p:cNvPr id="3" name="Content Placeholder 2"/>
          <p:cNvSpPr>
            <a:spLocks noGrp="1"/>
          </p:cNvSpPr>
          <p:nvPr>
            <p:ph idx="1"/>
          </p:nvPr>
        </p:nvSpPr>
        <p:spPr/>
        <p:txBody>
          <a:bodyPr/>
          <a:lstStyle/>
          <a:p>
            <a:r>
              <a:rPr lang="en-GB" dirty="0" smtClean="0"/>
              <a:t>Point Attractor Inquiry </a:t>
            </a:r>
            <a:r>
              <a:rPr lang="en-GB" dirty="0" smtClean="0">
                <a:sym typeface="Wingdings" panose="05000000000000000000" pitchFamily="2" charset="2"/>
              </a:rPr>
              <a:t></a:t>
            </a:r>
            <a:r>
              <a:rPr lang="en-GB" dirty="0" smtClean="0"/>
              <a:t>Scoping and focusing research</a:t>
            </a:r>
          </a:p>
          <a:p>
            <a:r>
              <a:rPr lang="en-GB" dirty="0" smtClean="0"/>
              <a:t>Participation compass </a:t>
            </a:r>
            <a:r>
              <a:rPr lang="en-GB" dirty="0" smtClean="0">
                <a:sym typeface="Wingdings" panose="05000000000000000000" pitchFamily="2" charset="2"/>
              </a:rPr>
              <a:t></a:t>
            </a:r>
            <a:r>
              <a:rPr lang="en-GB" dirty="0" smtClean="0"/>
              <a:t>Discerning stakeholder engagement approaches and methods</a:t>
            </a:r>
          </a:p>
          <a:p>
            <a:r>
              <a:rPr lang="en-GB" dirty="0" smtClean="0"/>
              <a:t>Fit-for-purpose AND coherent with context and ‘community’</a:t>
            </a:r>
            <a:endParaRPr lang="en-GB"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41</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2275673260"/>
      </p:ext>
    </p:extLst>
  </p:cSld>
  <p:clrMapOvr>
    <a:masterClrMapping/>
  </p:clrMapOvr>
  <p:transition xmlns:p14="http://schemas.microsoft.com/office/powerpoint/2010/main" spd="slow">
    <p:circl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8730" y="188640"/>
            <a:ext cx="3107126" cy="6048671"/>
          </a:xfrm>
        </p:spPr>
        <p:txBody>
          <a:bodyPr/>
          <a:lstStyle/>
          <a:p>
            <a:r>
              <a:rPr lang="en-GB" sz="2800" dirty="0" smtClean="0"/>
              <a:t>PAI </a:t>
            </a:r>
            <a:r>
              <a:rPr lang="en-GB" sz="2800" dirty="0" smtClean="0">
                <a:solidFill>
                  <a:srgbClr val="CC00CC"/>
                </a:solidFill>
              </a:rPr>
              <a:t>reveals</a:t>
            </a:r>
            <a:r>
              <a:rPr lang="en-GB" sz="2800" dirty="0" smtClean="0"/>
              <a:t> coherent collaborative Purpose(s) by </a:t>
            </a:r>
            <a:r>
              <a:rPr lang="en-GB" sz="2800" dirty="0" smtClean="0">
                <a:solidFill>
                  <a:srgbClr val="CC00CC"/>
                </a:solidFill>
              </a:rPr>
              <a:t>delivering</a:t>
            </a:r>
            <a:r>
              <a:rPr lang="en-GB" sz="2800" dirty="0" smtClean="0"/>
              <a:t> answers to these questions… recognising that</a:t>
            </a:r>
            <a:br>
              <a:rPr lang="en-GB" sz="2800" dirty="0" smtClean="0"/>
            </a:br>
            <a:r>
              <a:rPr lang="en-GB" sz="2800" dirty="0" smtClean="0">
                <a:solidFill>
                  <a:srgbClr val="CC00CC"/>
                </a:solidFill>
              </a:rPr>
              <a:t>meaning is an emergent property </a:t>
            </a:r>
            <a:r>
              <a:rPr lang="en-GB" sz="2800" dirty="0" err="1" smtClean="0"/>
              <a:t>ie</a:t>
            </a:r>
            <a:r>
              <a:rPr lang="en-GB" sz="2800" dirty="0" smtClean="0"/>
              <a:t>. It cannot be ‘forced’ into view</a:t>
            </a:r>
            <a:br>
              <a:rPr lang="en-GB" sz="2800" dirty="0" smtClean="0"/>
            </a:br>
            <a:endParaRPr lang="en-GB" sz="2800"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42</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pic>
        <p:nvPicPr>
          <p:cNvPr id="8" name="Content Placeholder 7"/>
          <p:cNvPicPr>
            <a:picLocks noGrp="1" noChangeAspect="1"/>
          </p:cNvPicPr>
          <p:nvPr>
            <p:ph idx="1"/>
          </p:nvPr>
        </p:nvPicPr>
        <p:blipFill>
          <a:blip r:embed="rId2"/>
          <a:stretch>
            <a:fillRect/>
          </a:stretch>
        </p:blipFill>
        <p:spPr>
          <a:xfrm>
            <a:off x="3275856" y="4115"/>
            <a:ext cx="5688633" cy="6716575"/>
          </a:xfrm>
          <a:prstGeom prst="rect">
            <a:avLst/>
          </a:prstGeom>
        </p:spPr>
      </p:pic>
    </p:spTree>
    <p:extLst>
      <p:ext uri="{BB962C8B-B14F-4D97-AF65-F5344CB8AC3E}">
        <p14:creationId xmlns:p14="http://schemas.microsoft.com/office/powerpoint/2010/main" val="4255224328"/>
      </p:ext>
    </p:extLst>
  </p:cSld>
  <p:clrMapOvr>
    <a:masterClrMapping/>
  </p:clrMapOvr>
  <p:transition xmlns:p14="http://schemas.microsoft.com/office/powerpoint/2010/main" spd="slow">
    <p:circl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0386" y="133036"/>
            <a:ext cx="2955470" cy="1639780"/>
          </a:xfrm>
        </p:spPr>
        <p:txBody>
          <a:bodyPr/>
          <a:lstStyle/>
          <a:p>
            <a:r>
              <a:rPr lang="en-GB" sz="4400" dirty="0" smtClean="0"/>
              <a:t>Positioning PAI</a:t>
            </a:r>
            <a:endParaRPr lang="en-GB" sz="4400" dirty="0"/>
          </a:p>
        </p:txBody>
      </p:sp>
      <p:pic>
        <p:nvPicPr>
          <p:cNvPr id="7" name="Content Placeholder 6"/>
          <p:cNvPicPr>
            <a:picLocks noGrp="1" noChangeAspect="1"/>
          </p:cNvPicPr>
          <p:nvPr>
            <p:ph idx="1"/>
          </p:nvPr>
        </p:nvPicPr>
        <p:blipFill>
          <a:blip r:embed="rId2"/>
          <a:stretch>
            <a:fillRect/>
          </a:stretch>
        </p:blipFill>
        <p:spPr>
          <a:xfrm>
            <a:off x="2919051" y="133035"/>
            <a:ext cx="5843949" cy="6394765"/>
          </a:xfrm>
          <a:prstGeom prst="rect">
            <a:avLst/>
          </a:prstGeom>
        </p:spPr>
      </p:pic>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43</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spTree>
    <p:extLst>
      <p:ext uri="{BB962C8B-B14F-4D97-AF65-F5344CB8AC3E}">
        <p14:creationId xmlns:p14="http://schemas.microsoft.com/office/powerpoint/2010/main" val="1273870732"/>
      </p:ext>
    </p:extLst>
  </p:cSld>
  <p:clrMapOvr>
    <a:masterClrMapping/>
  </p:clrMapOvr>
  <p:transition xmlns:p14="http://schemas.microsoft.com/office/powerpoint/2010/main" spd="slow">
    <p:circl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5"/>
            <a:ext cx="2736060" cy="1728192"/>
          </a:xfrm>
        </p:spPr>
        <p:txBody>
          <a:bodyPr/>
          <a:lstStyle/>
          <a:p>
            <a:r>
              <a:rPr lang="en-GB" sz="3600" dirty="0" smtClean="0"/>
              <a:t>PAI +</a:t>
            </a:r>
            <a:br>
              <a:rPr lang="en-GB" sz="3600" dirty="0" smtClean="0"/>
            </a:br>
            <a:r>
              <a:rPr lang="en-GB" sz="3600" dirty="0" smtClean="0"/>
              <a:t>Participation Compass</a:t>
            </a:r>
            <a:endParaRPr lang="en-GB" sz="3600"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44</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pic>
        <p:nvPicPr>
          <p:cNvPr id="7" name="Picture 6"/>
          <p:cNvPicPr>
            <a:picLocks noChangeAspect="1"/>
          </p:cNvPicPr>
          <p:nvPr/>
        </p:nvPicPr>
        <p:blipFill>
          <a:blip r:embed="rId2"/>
          <a:stretch>
            <a:fillRect/>
          </a:stretch>
        </p:blipFill>
        <p:spPr>
          <a:xfrm>
            <a:off x="3270587" y="116632"/>
            <a:ext cx="5405869" cy="6400471"/>
          </a:xfrm>
          <a:prstGeom prst="rect">
            <a:avLst/>
          </a:prstGeom>
        </p:spPr>
      </p:pic>
    </p:spTree>
    <p:extLst>
      <p:ext uri="{BB962C8B-B14F-4D97-AF65-F5344CB8AC3E}">
        <p14:creationId xmlns:p14="http://schemas.microsoft.com/office/powerpoint/2010/main" val="324646790"/>
      </p:ext>
    </p:extLst>
  </p:cSld>
  <p:clrMapOvr>
    <a:masterClrMapping/>
  </p:clrMapOvr>
  <p:transition xmlns:p14="http://schemas.microsoft.com/office/powerpoint/2010/main" spd="slow">
    <p:circl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4017"/>
            <a:ext cx="3600400" cy="1340767"/>
          </a:xfrm>
        </p:spPr>
        <p:txBody>
          <a:bodyPr/>
          <a:lstStyle/>
          <a:p>
            <a:r>
              <a:rPr lang="en-GB" sz="4400" dirty="0" smtClean="0"/>
              <a:t>Participation Compass</a:t>
            </a:r>
            <a:endParaRPr lang="en-GB" sz="4400"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45</a:t>
            </a:fld>
            <a:endParaRPr lang="en-GB" altLang="en-US"/>
          </a:p>
        </p:txBody>
      </p:sp>
      <p:sp>
        <p:nvSpPr>
          <p:cNvPr id="6" name="Date Placeholder 5"/>
          <p:cNvSpPr>
            <a:spLocks noGrp="1"/>
          </p:cNvSpPr>
          <p:nvPr>
            <p:ph type="dt" sz="half" idx="2"/>
          </p:nvPr>
        </p:nvSpPr>
        <p:spPr/>
        <p:txBody>
          <a:bodyPr/>
          <a:lstStyle/>
          <a:p>
            <a:pPr>
              <a:defRPr/>
            </a:pPr>
            <a:endParaRPr lang="en-GB" altLang="en-US" dirty="0"/>
          </a:p>
        </p:txBody>
      </p:sp>
      <p:pic>
        <p:nvPicPr>
          <p:cNvPr id="8" name="Picture 7"/>
          <p:cNvPicPr>
            <a:picLocks noChangeAspect="1"/>
          </p:cNvPicPr>
          <p:nvPr/>
        </p:nvPicPr>
        <p:blipFill>
          <a:blip r:embed="rId2"/>
          <a:stretch>
            <a:fillRect/>
          </a:stretch>
        </p:blipFill>
        <p:spPr>
          <a:xfrm>
            <a:off x="3491880" y="51398"/>
            <a:ext cx="5114615" cy="6806602"/>
          </a:xfrm>
          <a:prstGeom prst="rect">
            <a:avLst/>
          </a:prstGeom>
        </p:spPr>
      </p:pic>
    </p:spTree>
    <p:extLst>
      <p:ext uri="{BB962C8B-B14F-4D97-AF65-F5344CB8AC3E}">
        <p14:creationId xmlns:p14="http://schemas.microsoft.com/office/powerpoint/2010/main" val="237160731"/>
      </p:ext>
    </p:extLst>
  </p:cSld>
  <p:clrMapOvr>
    <a:masterClrMapping/>
  </p:clrMapOvr>
  <p:transition xmlns:p14="http://schemas.microsoft.com/office/powerpoint/2010/main" spd="slow">
    <p:circl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7"/>
            <a:ext cx="8200206" cy="620687"/>
          </a:xfrm>
        </p:spPr>
        <p:txBody>
          <a:bodyPr/>
          <a:lstStyle/>
          <a:p>
            <a:r>
              <a:rPr lang="en-GB" dirty="0" smtClean="0"/>
              <a:t>Methodology and Methods</a:t>
            </a:r>
            <a:endParaRPr lang="en-GB"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46</a:t>
            </a:fld>
            <a:endParaRPr lang="en-GB" altLang="en-US"/>
          </a:p>
        </p:txBody>
      </p:sp>
      <p:graphicFrame>
        <p:nvGraphicFramePr>
          <p:cNvPr id="10" name="Table 9"/>
          <p:cNvGraphicFramePr>
            <a:graphicFrameLocks noGrp="1"/>
          </p:cNvGraphicFramePr>
          <p:nvPr>
            <p:extLst>
              <p:ext uri="{D42A27DB-BD31-4B8C-83A1-F6EECF244321}">
                <p14:modId xmlns:p14="http://schemas.microsoft.com/office/powerpoint/2010/main" val="3301293679"/>
              </p:ext>
            </p:extLst>
          </p:nvPr>
        </p:nvGraphicFramePr>
        <p:xfrm>
          <a:off x="285750" y="692696"/>
          <a:ext cx="8606727" cy="5787577"/>
        </p:xfrm>
        <a:graphic>
          <a:graphicData uri="http://schemas.openxmlformats.org/drawingml/2006/table">
            <a:tbl>
              <a:tblPr firstRow="1" firstCol="1" bandRow="1">
                <a:tableStyleId>{5C22544A-7EE6-4342-B048-85BDC9FD1C3A}</a:tableStyleId>
              </a:tblPr>
              <a:tblGrid>
                <a:gridCol w="3566170"/>
                <a:gridCol w="432048"/>
                <a:gridCol w="432048"/>
                <a:gridCol w="576064"/>
                <a:gridCol w="576064"/>
                <a:gridCol w="792088"/>
                <a:gridCol w="720080"/>
                <a:gridCol w="576064"/>
                <a:gridCol w="576064"/>
                <a:gridCol w="360037"/>
              </a:tblGrid>
              <a:tr h="1398457">
                <a:tc>
                  <a:txBody>
                    <a:bodyPr/>
                    <a:lstStyle/>
                    <a:p>
                      <a:pPr>
                        <a:spcBef>
                          <a:spcPts val="300"/>
                        </a:spcBef>
                        <a:spcAft>
                          <a:spcPts val="300"/>
                        </a:spcAft>
                      </a:pPr>
                      <a:r>
                        <a:rPr lang="en-GB" sz="1800" cap="small" spc="25" dirty="0">
                          <a:effectLst/>
                          <a:latin typeface="Calibri" panose="020F0502020204030204" pitchFamily="34" charset="0"/>
                        </a:rPr>
                        <a:t>Testing  Methodologies and Models for ‘FIT’</a:t>
                      </a:r>
                      <a:endParaRPr lang="en-GB" sz="1800" dirty="0">
                        <a:effectLst/>
                        <a:latin typeface="Calibri" panose="020F0502020204030204" pitchFamily="34" charset="0"/>
                      </a:endParaRPr>
                    </a:p>
                    <a:p>
                      <a:pPr>
                        <a:spcBef>
                          <a:spcPts val="300"/>
                        </a:spcBef>
                        <a:spcAft>
                          <a:spcPts val="300"/>
                        </a:spcAft>
                      </a:pPr>
                      <a:r>
                        <a:rPr lang="en-GB" sz="1800" spc="-20" dirty="0">
                          <a:effectLst/>
                          <a:latin typeface="Calibri" panose="020F0502020204030204" pitchFamily="34" charset="0"/>
                        </a:rPr>
                        <a:t>●</a:t>
                      </a:r>
                      <a:r>
                        <a:rPr lang="en-GB" sz="1800" cap="small" spc="25" dirty="0">
                          <a:effectLst/>
                          <a:latin typeface="Calibri" panose="020F0502020204030204" pitchFamily="34" charset="0"/>
                        </a:rPr>
                        <a:t>  - Yes</a:t>
                      </a:r>
                      <a:endParaRPr lang="en-GB" sz="1800" dirty="0">
                        <a:effectLst/>
                        <a:latin typeface="Calibri" panose="020F0502020204030204" pitchFamily="34" charset="0"/>
                      </a:endParaRPr>
                    </a:p>
                    <a:p>
                      <a:pPr>
                        <a:spcBef>
                          <a:spcPts val="300"/>
                        </a:spcBef>
                        <a:spcAft>
                          <a:spcPts val="300"/>
                        </a:spcAft>
                      </a:pPr>
                      <a:r>
                        <a:rPr lang="en-GB" sz="1800" spc="-20" dirty="0">
                          <a:effectLst/>
                          <a:latin typeface="Calibri" panose="020F0502020204030204" pitchFamily="34" charset="0"/>
                        </a:rPr>
                        <a:t>(●)</a:t>
                      </a:r>
                      <a:r>
                        <a:rPr lang="en-GB" sz="1800" cap="small" spc="25" dirty="0">
                          <a:effectLst/>
                          <a:latin typeface="Calibri" panose="020F0502020204030204" pitchFamily="34" charset="0"/>
                        </a:rPr>
                        <a:t> - Partially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marL="71755" marR="71755" algn="ctr">
                        <a:lnSpc>
                          <a:spcPct val="100000"/>
                        </a:lnSpc>
                        <a:spcBef>
                          <a:spcPts val="300"/>
                        </a:spcBef>
                        <a:spcAft>
                          <a:spcPts val="300"/>
                        </a:spcAft>
                      </a:pPr>
                      <a:r>
                        <a:rPr lang="en-GB" sz="1700" kern="1400" spc="-20" dirty="0">
                          <a:effectLst/>
                          <a:latin typeface="Calibri" panose="020F0502020204030204" pitchFamily="34" charset="0"/>
                        </a:rPr>
                        <a:t>Simple</a:t>
                      </a:r>
                      <a:endParaRPr lang="en-GB" sz="17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nchor="ctr">
                    <a:solidFill>
                      <a:srgbClr val="00A08A"/>
                    </a:solidFill>
                  </a:tcPr>
                </a:tc>
                <a:tc>
                  <a:txBody>
                    <a:bodyPr/>
                    <a:lstStyle/>
                    <a:p>
                      <a:pPr marL="71755" marR="71755" algn="ctr">
                        <a:lnSpc>
                          <a:spcPct val="100000"/>
                        </a:lnSpc>
                        <a:spcBef>
                          <a:spcPts val="300"/>
                        </a:spcBef>
                        <a:spcAft>
                          <a:spcPts val="300"/>
                        </a:spcAft>
                      </a:pPr>
                      <a:r>
                        <a:rPr lang="en-GB" sz="1700" kern="1400" spc="-20" dirty="0">
                          <a:effectLst/>
                          <a:latin typeface="Calibri" panose="020F0502020204030204" pitchFamily="34" charset="0"/>
                        </a:rPr>
                        <a:t>Recursive</a:t>
                      </a:r>
                      <a:endParaRPr lang="en-GB" sz="17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nchor="ctr">
                    <a:solidFill>
                      <a:srgbClr val="00A08A"/>
                    </a:solidFill>
                  </a:tcPr>
                </a:tc>
                <a:tc>
                  <a:txBody>
                    <a:bodyPr/>
                    <a:lstStyle/>
                    <a:p>
                      <a:pPr marL="71755" marR="71755" algn="ctr">
                        <a:lnSpc>
                          <a:spcPct val="100000"/>
                        </a:lnSpc>
                        <a:spcBef>
                          <a:spcPts val="300"/>
                        </a:spcBef>
                        <a:spcAft>
                          <a:spcPts val="300"/>
                        </a:spcAft>
                      </a:pPr>
                      <a:r>
                        <a:rPr lang="en-GB" sz="1700" kern="1400" spc="-20" dirty="0">
                          <a:effectLst/>
                          <a:latin typeface="Calibri" panose="020F0502020204030204" pitchFamily="34" charset="0"/>
                        </a:rPr>
                        <a:t>Scale-able: W/P/GW</a:t>
                      </a:r>
                      <a:endParaRPr lang="en-GB" sz="17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nchor="ctr">
                    <a:solidFill>
                      <a:srgbClr val="00A08A"/>
                    </a:solidFill>
                  </a:tcPr>
                </a:tc>
                <a:tc>
                  <a:txBody>
                    <a:bodyPr/>
                    <a:lstStyle/>
                    <a:p>
                      <a:pPr marL="71755" marR="71755" algn="ctr">
                        <a:lnSpc>
                          <a:spcPct val="100000"/>
                        </a:lnSpc>
                        <a:spcBef>
                          <a:spcPts val="300"/>
                        </a:spcBef>
                        <a:spcAft>
                          <a:spcPts val="300"/>
                        </a:spcAft>
                      </a:pPr>
                      <a:r>
                        <a:rPr lang="en-GB" sz="1700" kern="1400" spc="-20" dirty="0">
                          <a:effectLst/>
                          <a:latin typeface="Calibri" panose="020F0502020204030204" pitchFamily="34" charset="0"/>
                        </a:rPr>
                        <a:t>IINTRA-personal</a:t>
                      </a:r>
                      <a:endParaRPr lang="en-GB" sz="17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nchor="ctr">
                    <a:solidFill>
                      <a:srgbClr val="00A08A"/>
                    </a:solidFill>
                  </a:tcPr>
                </a:tc>
                <a:tc>
                  <a:txBody>
                    <a:bodyPr/>
                    <a:lstStyle/>
                    <a:p>
                      <a:pPr marL="71755" marR="71755" algn="ctr">
                        <a:lnSpc>
                          <a:spcPct val="100000"/>
                        </a:lnSpc>
                        <a:spcBef>
                          <a:spcPts val="300"/>
                        </a:spcBef>
                        <a:spcAft>
                          <a:spcPts val="300"/>
                        </a:spcAft>
                      </a:pPr>
                      <a:r>
                        <a:rPr lang="en-GB" sz="1700" kern="1400" spc="-20" dirty="0">
                          <a:effectLst/>
                          <a:latin typeface="Calibri" panose="020F0502020204030204" pitchFamily="34" charset="0"/>
                        </a:rPr>
                        <a:t>Pattern spotting/ building</a:t>
                      </a:r>
                      <a:endParaRPr lang="en-GB" sz="17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nchor="ctr">
                    <a:solidFill>
                      <a:srgbClr val="00A08A"/>
                    </a:solidFill>
                  </a:tcPr>
                </a:tc>
                <a:tc>
                  <a:txBody>
                    <a:bodyPr/>
                    <a:lstStyle/>
                    <a:p>
                      <a:pPr marL="71755" marR="71755" algn="ctr">
                        <a:lnSpc>
                          <a:spcPct val="100000"/>
                        </a:lnSpc>
                        <a:spcBef>
                          <a:spcPts val="300"/>
                        </a:spcBef>
                        <a:spcAft>
                          <a:spcPts val="300"/>
                        </a:spcAft>
                      </a:pPr>
                      <a:r>
                        <a:rPr lang="en-GB" sz="1700" kern="1400" spc="-20" dirty="0">
                          <a:effectLst/>
                          <a:latin typeface="Calibri" panose="020F0502020204030204" pitchFamily="34" charset="0"/>
                        </a:rPr>
                        <a:t>Emergence-in-action</a:t>
                      </a:r>
                      <a:endParaRPr lang="en-GB" sz="17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nchor="ctr">
                    <a:solidFill>
                      <a:srgbClr val="00A08A"/>
                    </a:solidFill>
                  </a:tcPr>
                </a:tc>
                <a:tc>
                  <a:txBody>
                    <a:bodyPr/>
                    <a:lstStyle/>
                    <a:p>
                      <a:pPr marL="71755" marR="71755" algn="ctr">
                        <a:lnSpc>
                          <a:spcPct val="100000"/>
                        </a:lnSpc>
                        <a:spcBef>
                          <a:spcPts val="300"/>
                        </a:spcBef>
                        <a:spcAft>
                          <a:spcPts val="300"/>
                        </a:spcAft>
                      </a:pPr>
                      <a:r>
                        <a:rPr lang="en-GB" sz="1700" kern="1400" spc="-20" dirty="0">
                          <a:effectLst/>
                          <a:latin typeface="Calibri" panose="020F0502020204030204" pitchFamily="34" charset="0"/>
                        </a:rPr>
                        <a:t>FIT: to Context</a:t>
                      </a:r>
                      <a:endParaRPr lang="en-GB" sz="17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solidFill>
                      <a:srgbClr val="00A08A"/>
                    </a:solidFill>
                  </a:tcPr>
                </a:tc>
                <a:tc>
                  <a:txBody>
                    <a:bodyPr/>
                    <a:lstStyle/>
                    <a:p>
                      <a:pPr marL="71755" marR="71755" algn="ctr">
                        <a:lnSpc>
                          <a:spcPct val="100000"/>
                        </a:lnSpc>
                        <a:spcBef>
                          <a:spcPts val="300"/>
                        </a:spcBef>
                        <a:spcAft>
                          <a:spcPts val="300"/>
                        </a:spcAft>
                      </a:pPr>
                      <a:r>
                        <a:rPr lang="en-GB" sz="1700" kern="1400" spc="-20" dirty="0">
                          <a:effectLst/>
                          <a:latin typeface="Calibri" panose="020F0502020204030204" pitchFamily="34" charset="0"/>
                        </a:rPr>
                        <a:t>FIT: to Purpose</a:t>
                      </a:r>
                      <a:endParaRPr lang="en-GB" sz="17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solidFill>
                      <a:srgbClr val="00A08A"/>
                    </a:solidFill>
                  </a:tcPr>
                </a:tc>
                <a:tc>
                  <a:txBody>
                    <a:bodyPr/>
                    <a:lstStyle/>
                    <a:p>
                      <a:pPr marL="71755" marR="71755" algn="ctr">
                        <a:lnSpc>
                          <a:spcPct val="100000"/>
                        </a:lnSpc>
                        <a:spcBef>
                          <a:spcPts val="300"/>
                        </a:spcBef>
                        <a:spcAft>
                          <a:spcPts val="300"/>
                        </a:spcAft>
                      </a:pPr>
                      <a:r>
                        <a:rPr lang="en-GB" sz="1700" kern="1400" spc="-20" dirty="0">
                          <a:effectLst/>
                          <a:latin typeface="Calibri" panose="020F0502020204030204" pitchFamily="34" charset="0"/>
                        </a:rPr>
                        <a:t>FIT: to Focus</a:t>
                      </a:r>
                      <a:endParaRPr lang="en-GB" sz="17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solidFill>
                      <a:srgbClr val="00A08A"/>
                    </a:solidFill>
                  </a:tcPr>
                </a:tc>
              </a:tr>
              <a:tr h="268289">
                <a:tc>
                  <a:txBody>
                    <a:bodyPr/>
                    <a:lstStyle/>
                    <a:p>
                      <a:pPr>
                        <a:spcBef>
                          <a:spcPts val="300"/>
                        </a:spcBef>
                        <a:spcAft>
                          <a:spcPts val="300"/>
                        </a:spcAft>
                      </a:pPr>
                      <a:r>
                        <a:rPr lang="en-GB" sz="1800">
                          <a:effectLst/>
                          <a:latin typeface="Calibri" panose="020F0502020204030204" pitchFamily="34" charset="0"/>
                        </a:rPr>
                        <a:t>VSM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r>
              <a:tr h="268289">
                <a:tc>
                  <a:txBody>
                    <a:bodyPr/>
                    <a:lstStyle/>
                    <a:p>
                      <a:pPr>
                        <a:spcBef>
                          <a:spcPts val="300"/>
                        </a:spcBef>
                        <a:spcAft>
                          <a:spcPts val="300"/>
                        </a:spcAft>
                      </a:pPr>
                      <a:r>
                        <a:rPr lang="en-GB" sz="1800">
                          <a:effectLst/>
                          <a:latin typeface="Calibri" panose="020F0502020204030204" pitchFamily="34" charset="0"/>
                        </a:rPr>
                        <a:t>SSM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r h="536577">
                <a:tc>
                  <a:txBody>
                    <a:bodyPr/>
                    <a:lstStyle/>
                    <a:p>
                      <a:pPr>
                        <a:spcBef>
                          <a:spcPts val="300"/>
                        </a:spcBef>
                        <a:spcAft>
                          <a:spcPts val="300"/>
                        </a:spcAft>
                      </a:pPr>
                      <a:r>
                        <a:rPr lang="fr-FR" sz="1800">
                          <a:effectLst/>
                          <a:latin typeface="Calibri" panose="020F0502020204030204" pitchFamily="34" charset="0"/>
                        </a:rPr>
                        <a:t>Action Research + derivatives: CAR, PAR, SAR etc</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r>
              <a:tr h="268289">
                <a:tc>
                  <a:txBody>
                    <a:bodyPr/>
                    <a:lstStyle/>
                    <a:p>
                      <a:pPr>
                        <a:spcBef>
                          <a:spcPts val="300"/>
                        </a:spcBef>
                        <a:spcAft>
                          <a:spcPts val="300"/>
                        </a:spcAft>
                      </a:pPr>
                      <a:r>
                        <a:rPr lang="en-GB" sz="1800" dirty="0">
                          <a:effectLst/>
                          <a:latin typeface="Calibri" panose="020F0502020204030204" pitchFamily="34" charset="0"/>
                        </a:rPr>
                        <a:t>Action </a:t>
                      </a:r>
                      <a:r>
                        <a:rPr lang="en-GB" sz="1800" dirty="0" smtClean="0">
                          <a:effectLst/>
                          <a:latin typeface="Calibri" panose="020F0502020204030204" pitchFamily="34" charset="0"/>
                        </a:rPr>
                        <a:t>Inquiry</a:t>
                      </a:r>
                      <a:r>
                        <a:rPr lang="en-GB" sz="1800" baseline="0" dirty="0" smtClean="0">
                          <a:effectLst/>
                          <a:latin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r h="268289">
                <a:tc>
                  <a:txBody>
                    <a:bodyPr/>
                    <a:lstStyle/>
                    <a:p>
                      <a:pPr>
                        <a:spcBef>
                          <a:spcPts val="300"/>
                        </a:spcBef>
                        <a:spcAft>
                          <a:spcPts val="300"/>
                        </a:spcAft>
                      </a:pPr>
                      <a:r>
                        <a:rPr lang="en-GB" sz="1800">
                          <a:effectLst/>
                          <a:latin typeface="Calibri" panose="020F0502020204030204" pitchFamily="34" charset="0"/>
                        </a:rPr>
                        <a:t>Causal loop diagrams</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r>
              <a:tr h="268289">
                <a:tc>
                  <a:txBody>
                    <a:bodyPr/>
                    <a:lstStyle/>
                    <a:p>
                      <a:pPr>
                        <a:spcBef>
                          <a:spcPts val="300"/>
                        </a:spcBef>
                        <a:spcAft>
                          <a:spcPts val="300"/>
                        </a:spcAft>
                      </a:pPr>
                      <a:r>
                        <a:rPr lang="en-GB" sz="1800" dirty="0">
                          <a:effectLst/>
                          <a:latin typeface="Calibri" panose="020F0502020204030204" pitchFamily="34" charset="0"/>
                        </a:rPr>
                        <a:t>System Dynamics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r h="268289">
                <a:tc>
                  <a:txBody>
                    <a:bodyPr/>
                    <a:lstStyle/>
                    <a:p>
                      <a:pPr>
                        <a:spcBef>
                          <a:spcPts val="300"/>
                        </a:spcBef>
                        <a:spcAft>
                          <a:spcPts val="300"/>
                        </a:spcAft>
                      </a:pPr>
                      <a:r>
                        <a:rPr lang="en-GB" sz="1800">
                          <a:effectLst/>
                          <a:latin typeface="Calibri" panose="020F0502020204030204" pitchFamily="34" charset="0"/>
                        </a:rPr>
                        <a:t>Social Network analysis</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r>
              <a:tr h="268289">
                <a:tc>
                  <a:txBody>
                    <a:bodyPr/>
                    <a:lstStyle/>
                    <a:p>
                      <a:pPr>
                        <a:spcBef>
                          <a:spcPts val="300"/>
                        </a:spcBef>
                        <a:spcAft>
                          <a:spcPts val="300"/>
                        </a:spcAft>
                      </a:pPr>
                      <a:r>
                        <a:rPr lang="en-GB" sz="1800">
                          <a:effectLst/>
                          <a:latin typeface="Calibri" panose="020F0502020204030204" pitchFamily="34" charset="0"/>
                        </a:rPr>
                        <a:t>Outcome mapping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r h="268289">
                <a:tc>
                  <a:txBody>
                    <a:bodyPr/>
                    <a:lstStyle/>
                    <a:p>
                      <a:pPr>
                        <a:spcBef>
                          <a:spcPts val="300"/>
                        </a:spcBef>
                        <a:spcAft>
                          <a:spcPts val="300"/>
                        </a:spcAft>
                      </a:pPr>
                      <a:r>
                        <a:rPr lang="en-GB" sz="1800">
                          <a:effectLst/>
                          <a:latin typeface="Calibri" panose="020F0502020204030204" pitchFamily="34" charset="0"/>
                        </a:rPr>
                        <a:t>Process monitoring of impacts</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r>
              <a:tr h="536577">
                <a:tc>
                  <a:txBody>
                    <a:bodyPr/>
                    <a:lstStyle/>
                    <a:p>
                      <a:pPr>
                        <a:spcBef>
                          <a:spcPts val="300"/>
                        </a:spcBef>
                        <a:spcAft>
                          <a:spcPts val="300"/>
                        </a:spcAft>
                      </a:pPr>
                      <a:r>
                        <a:rPr lang="en-GB" sz="1800" dirty="0">
                          <a:effectLst/>
                          <a:latin typeface="Calibri" panose="020F0502020204030204" pitchFamily="34" charset="0"/>
                        </a:rPr>
                        <a:t>Strategic assumption surfacing and testing</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 </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r h="268289">
                <a:tc>
                  <a:txBody>
                    <a:bodyPr/>
                    <a:lstStyle/>
                    <a:p>
                      <a:pPr>
                        <a:spcBef>
                          <a:spcPts val="300"/>
                        </a:spcBef>
                        <a:spcAft>
                          <a:spcPts val="300"/>
                        </a:spcAft>
                      </a:pPr>
                      <a:r>
                        <a:rPr lang="en-GB" sz="1800">
                          <a:effectLst/>
                          <a:latin typeface="Calibri" panose="020F0502020204030204" pitchFamily="34" charset="0"/>
                        </a:rPr>
                        <a:t>CDE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 </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r>
              <a:tr h="268289">
                <a:tc>
                  <a:txBody>
                    <a:bodyPr/>
                    <a:lstStyle/>
                    <a:p>
                      <a:pPr>
                        <a:spcBef>
                          <a:spcPts val="300"/>
                        </a:spcBef>
                        <a:spcAft>
                          <a:spcPts val="300"/>
                        </a:spcAft>
                      </a:pPr>
                      <a:r>
                        <a:rPr lang="en-GB" sz="1800">
                          <a:effectLst/>
                          <a:latin typeface="Calibri" panose="020F0502020204030204" pitchFamily="34" charset="0"/>
                        </a:rPr>
                        <a:t>Adaptive Action</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r h="268289">
                <a:tc>
                  <a:txBody>
                    <a:bodyPr/>
                    <a:lstStyle/>
                    <a:p>
                      <a:pPr>
                        <a:spcBef>
                          <a:spcPts val="300"/>
                        </a:spcBef>
                        <a:spcAft>
                          <a:spcPts val="300"/>
                        </a:spcAft>
                      </a:pPr>
                      <a:r>
                        <a:rPr lang="en-GB" sz="1800">
                          <a:effectLst/>
                          <a:latin typeface="Calibri" panose="020F0502020204030204" pitchFamily="34" charset="0"/>
                        </a:rPr>
                        <a:t>Potent 6 Constellation</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a:effectLst/>
                          <a:latin typeface="Calibri" panose="020F0502020204030204" pitchFamily="34" charset="0"/>
                        </a:rPr>
                        <a:t>●</a:t>
                      </a:r>
                      <a:endParaRPr lang="en-GB" sz="1800" b="1" kern="1400" spc="-2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E5E8"/>
                    </a:solidFill>
                  </a:tcPr>
                </a:tc>
              </a:tr>
              <a:tr h="268289">
                <a:tc>
                  <a:txBody>
                    <a:bodyPr/>
                    <a:lstStyle/>
                    <a:p>
                      <a:pPr>
                        <a:spcBef>
                          <a:spcPts val="300"/>
                        </a:spcBef>
                        <a:spcAft>
                          <a:spcPts val="300"/>
                        </a:spcAft>
                      </a:pPr>
                      <a:r>
                        <a:rPr lang="en-GB" sz="1800" dirty="0">
                          <a:effectLst/>
                          <a:latin typeface="Calibri" panose="020F0502020204030204" pitchFamily="34" charset="0"/>
                        </a:rPr>
                        <a:t>Simple Rules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A08A"/>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Bef>
                          <a:spcPts val="300"/>
                        </a:spcBef>
                        <a:spcAft>
                          <a:spcPts val="300"/>
                        </a:spcAft>
                      </a:pPr>
                      <a:r>
                        <a:rPr lang="en-GB" sz="1800" b="1" kern="1400" spc="-20" dirty="0">
                          <a:effectLst/>
                          <a:latin typeface="Calibri" panose="020F0502020204030204" pitchFamily="34" charset="0"/>
                        </a:rPr>
                        <a:t>●</a:t>
                      </a:r>
                      <a:endParaRPr lang="en-GB" sz="1800" b="1" kern="1400" spc="-2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2799690354"/>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Assumptions about</a:t>
            </a:r>
            <a:r>
              <a:rPr lang="en-GB" baseline="0" dirty="0" smtClean="0"/>
              <a:t> Evidence</a:t>
            </a:r>
            <a:endParaRPr lang="en-GB" dirty="0"/>
          </a:p>
        </p:txBody>
      </p:sp>
      <p:sp>
        <p:nvSpPr>
          <p:cNvPr id="3" name="Content Placeholder 2"/>
          <p:cNvSpPr>
            <a:spLocks noGrp="1"/>
          </p:cNvSpPr>
          <p:nvPr>
            <p:ph idx="1"/>
          </p:nvPr>
        </p:nvSpPr>
        <p:spPr>
          <a:xfrm>
            <a:off x="457200" y="1124744"/>
            <a:ext cx="8210550" cy="5256584"/>
          </a:xfrm>
        </p:spPr>
        <p:txBody>
          <a:bodyPr/>
          <a:lstStyle/>
          <a:p>
            <a:r>
              <a:rPr lang="en-GB" sz="2400" i="1" dirty="0"/>
              <a:t>‘CAS share a variety of characteristics that make standard research and data analysis methods ineffective….. [there are] six of these….nonlinearity; high dimensionality, dependence on context, sensitive dependence on initial conditions, discontinuity, massively entangled levels’ (</a:t>
            </a:r>
            <a:r>
              <a:rPr lang="en-GB" sz="2400" i="1" dirty="0" err="1"/>
              <a:t>Eoyang</a:t>
            </a:r>
            <a:r>
              <a:rPr lang="en-GB" sz="2400" i="1" dirty="0"/>
              <a:t>, 2001:50</a:t>
            </a:r>
            <a:r>
              <a:rPr lang="en-GB" sz="2400" i="1" dirty="0" smtClean="0"/>
              <a:t>)</a:t>
            </a:r>
          </a:p>
          <a:p>
            <a:r>
              <a:rPr lang="en-GB" sz="2800" dirty="0" smtClean="0"/>
              <a:t>If the best we can do is ‘anticipate and influence’, then </a:t>
            </a:r>
          </a:p>
          <a:p>
            <a:pPr lvl="1"/>
            <a:r>
              <a:rPr lang="en-GB" sz="2400" dirty="0"/>
              <a:t>H</a:t>
            </a:r>
            <a:r>
              <a:rPr lang="en-GB" sz="2400" dirty="0" smtClean="0"/>
              <a:t>ow best can we do this?  and </a:t>
            </a:r>
          </a:p>
          <a:p>
            <a:pPr lvl="1"/>
            <a:r>
              <a:rPr lang="en-GB" sz="2400" dirty="0" smtClean="0"/>
              <a:t>How best can we know how we are doing? </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47</a:t>
            </a:fld>
            <a:endParaRPr lang="en-GB" altLang="en-US"/>
          </a:p>
        </p:txBody>
      </p:sp>
    </p:spTree>
    <p:extLst>
      <p:ext uri="{BB962C8B-B14F-4D97-AF65-F5344CB8AC3E}">
        <p14:creationId xmlns:p14="http://schemas.microsoft.com/office/powerpoint/2010/main" val="1082025752"/>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7"/>
            <a:ext cx="8200206" cy="620687"/>
          </a:xfrm>
        </p:spPr>
        <p:txBody>
          <a:bodyPr/>
          <a:lstStyle/>
          <a:p>
            <a:r>
              <a:rPr lang="en-GB" sz="4400" dirty="0" smtClean="0"/>
              <a:t>System-sensing &amp; Data collection</a:t>
            </a:r>
            <a:endParaRPr lang="en-GB" sz="4400" dirty="0"/>
          </a:p>
        </p:txBody>
      </p:sp>
      <p:sp>
        <p:nvSpPr>
          <p:cNvPr id="3" name="Content Placeholder 2"/>
          <p:cNvSpPr>
            <a:spLocks noGrp="1"/>
          </p:cNvSpPr>
          <p:nvPr>
            <p:ph idx="1"/>
          </p:nvPr>
        </p:nvSpPr>
        <p:spPr>
          <a:xfrm>
            <a:off x="457200" y="764704"/>
            <a:ext cx="8210550" cy="5763096"/>
          </a:xfrm>
        </p:spPr>
        <p:txBody>
          <a:bodyPr/>
          <a:lstStyle/>
          <a:p>
            <a:pPr lvl="0"/>
            <a:r>
              <a:rPr lang="en-GB" sz="2800" dirty="0" smtClean="0"/>
              <a:t>Methods for doing AND tracking the research</a:t>
            </a:r>
          </a:p>
          <a:p>
            <a:pPr lvl="1"/>
            <a:r>
              <a:rPr lang="en-GB" sz="2400" dirty="0" smtClean="0"/>
              <a:t>Adaptive Action + CDE</a:t>
            </a:r>
          </a:p>
          <a:p>
            <a:pPr lvl="1"/>
            <a:r>
              <a:rPr lang="en-GB" sz="2400" dirty="0" smtClean="0"/>
              <a:t>Potent 6 Constellation</a:t>
            </a:r>
          </a:p>
          <a:p>
            <a:pPr lvl="1"/>
            <a:r>
              <a:rPr lang="en-GB" sz="2400" dirty="0" smtClean="0"/>
              <a:t>Simple Rules (Systemic Researcher SRs + </a:t>
            </a:r>
            <a:r>
              <a:rPr lang="en-GB" sz="2400" dirty="0" err="1" smtClean="0"/>
              <a:t>IofC</a:t>
            </a:r>
            <a:r>
              <a:rPr lang="en-GB" sz="2400" dirty="0" smtClean="0"/>
              <a:t> Seed </a:t>
            </a:r>
            <a:r>
              <a:rPr lang="en-GB" sz="2400" dirty="0"/>
              <a:t>B</a:t>
            </a:r>
            <a:r>
              <a:rPr lang="en-GB" sz="2400" dirty="0" smtClean="0"/>
              <a:t>ehaviours)</a:t>
            </a:r>
          </a:p>
          <a:p>
            <a:pPr lvl="0"/>
            <a:r>
              <a:rPr lang="en-GB" sz="2800" dirty="0" smtClean="0"/>
              <a:t>Pattern-spotting; ethnographic and auto-ethnographic data</a:t>
            </a:r>
          </a:p>
          <a:p>
            <a:pPr lvl="1"/>
            <a:r>
              <a:rPr lang="en-GB" sz="2400" dirty="0" smtClean="0"/>
              <a:t>1-1 session recordings </a:t>
            </a:r>
          </a:p>
          <a:p>
            <a:pPr lvl="1"/>
            <a:r>
              <a:rPr lang="en-GB" sz="2400" dirty="0" smtClean="0"/>
              <a:t>Participant reflections</a:t>
            </a:r>
            <a:endParaRPr lang="en-GB" dirty="0" smtClean="0"/>
          </a:p>
          <a:p>
            <a:pPr lvl="1"/>
            <a:r>
              <a:rPr lang="en-GB" sz="2400" dirty="0" smtClean="0"/>
              <a:t>Visuals, poems, journal reflections, emails, documents </a:t>
            </a:r>
          </a:p>
          <a:p>
            <a:pPr lvl="1"/>
            <a:r>
              <a:rPr lang="en-GB" sz="2400" dirty="0" smtClean="0"/>
              <a:t>Adaptive Action Adjustments</a:t>
            </a:r>
          </a:p>
          <a:p>
            <a:pPr lvl="1"/>
            <a:r>
              <a:rPr lang="en-GB" sz="2400" dirty="0" smtClean="0"/>
              <a:t>Potent 6 Constellation tracking</a:t>
            </a:r>
          </a:p>
          <a:p>
            <a:pPr lvl="1"/>
            <a:r>
              <a:rPr lang="en-GB" sz="2400" dirty="0" smtClean="0"/>
              <a:t>Simple Rule reflections </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48</a:t>
            </a:fld>
            <a:endParaRPr lang="en-GB" altLang="en-US"/>
          </a:p>
        </p:txBody>
      </p:sp>
    </p:spTree>
    <p:extLst>
      <p:ext uri="{BB962C8B-B14F-4D97-AF65-F5344CB8AC3E}">
        <p14:creationId xmlns:p14="http://schemas.microsoft.com/office/powerpoint/2010/main" val="1519686018"/>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7"/>
            <a:ext cx="8200206" cy="620687"/>
          </a:xfrm>
        </p:spPr>
        <p:txBody>
          <a:bodyPr/>
          <a:lstStyle/>
          <a:p>
            <a:r>
              <a:rPr lang="en-GB" sz="4000" b="1" dirty="0" smtClean="0">
                <a:solidFill>
                  <a:srgbClr val="00A08A"/>
                </a:solidFill>
                <a:effectLst/>
              </a:rPr>
              <a:t>Contribution: Innovation &amp; Impact</a:t>
            </a:r>
            <a:endParaRPr lang="en-GB" sz="4000" dirty="0"/>
          </a:p>
        </p:txBody>
      </p:sp>
      <p:sp>
        <p:nvSpPr>
          <p:cNvPr id="3" name="Content Placeholder 2"/>
          <p:cNvSpPr>
            <a:spLocks noGrp="1"/>
          </p:cNvSpPr>
          <p:nvPr>
            <p:ph idx="1"/>
          </p:nvPr>
        </p:nvSpPr>
        <p:spPr>
          <a:xfrm>
            <a:off x="457200" y="764704"/>
            <a:ext cx="8210550" cy="5450359"/>
          </a:xfrm>
        </p:spPr>
        <p:txBody>
          <a:bodyPr/>
          <a:lstStyle/>
          <a:p>
            <a:r>
              <a:rPr lang="en-GB" sz="2400" dirty="0" smtClean="0"/>
              <a:t>Fields of </a:t>
            </a:r>
            <a:r>
              <a:rPr lang="en-GB" sz="2400" dirty="0"/>
              <a:t>Research + Practice</a:t>
            </a:r>
          </a:p>
          <a:p>
            <a:pPr lvl="1"/>
            <a:r>
              <a:rPr lang="en-GB" sz="2200" dirty="0" smtClean="0">
                <a:solidFill>
                  <a:srgbClr val="00A08A"/>
                </a:solidFill>
              </a:rPr>
              <a:t>Anticipated:</a:t>
            </a:r>
            <a:r>
              <a:rPr lang="en-GB" sz="2200" dirty="0" smtClean="0"/>
              <a:t> Extend the accessibility, reach </a:t>
            </a:r>
            <a:r>
              <a:rPr lang="en-GB" sz="2200" dirty="0"/>
              <a:t>and influence of systemic practice </a:t>
            </a:r>
            <a:r>
              <a:rPr lang="en-GB" sz="2200" dirty="0" smtClean="0"/>
              <a:t>in established and emerging fields, through the introduction of a rigorously </a:t>
            </a:r>
            <a:r>
              <a:rPr lang="en-GB" sz="2200" dirty="0"/>
              <a:t>tested systemic method </a:t>
            </a:r>
            <a:r>
              <a:rPr lang="en-GB" sz="2200" dirty="0" smtClean="0"/>
              <a:t>that scales from intrapersonal to interpersonal realms</a:t>
            </a:r>
            <a:endParaRPr lang="en-GB" sz="2200" dirty="0"/>
          </a:p>
          <a:p>
            <a:pPr lvl="1"/>
            <a:r>
              <a:rPr lang="en-GB" sz="2200" dirty="0" smtClean="0">
                <a:solidFill>
                  <a:srgbClr val="00A08A"/>
                </a:solidFill>
              </a:rPr>
              <a:t>Unanticipated outcome:</a:t>
            </a:r>
            <a:r>
              <a:rPr lang="en-GB" sz="2200" dirty="0" smtClean="0"/>
              <a:t> A pioneering CAS-coherent research </a:t>
            </a:r>
            <a:r>
              <a:rPr lang="en-GB" sz="2200" dirty="0"/>
              <a:t>methodology </a:t>
            </a:r>
            <a:r>
              <a:rPr lang="en-GB" sz="2200" dirty="0" smtClean="0"/>
              <a:t>and protocol for working emergently across system scales and contexts</a:t>
            </a:r>
          </a:p>
          <a:p>
            <a:r>
              <a:rPr lang="en-GB" sz="2400" dirty="0" smtClean="0"/>
              <a:t>Global impact/ change-makers</a:t>
            </a:r>
          </a:p>
          <a:p>
            <a:pPr lvl="1"/>
            <a:r>
              <a:rPr lang="en-GB" sz="2200" dirty="0" smtClean="0">
                <a:solidFill>
                  <a:srgbClr val="00A08A"/>
                </a:solidFill>
              </a:rPr>
              <a:t>Anticipated:</a:t>
            </a:r>
            <a:r>
              <a:rPr lang="en-GB" sz="2200" dirty="0" smtClean="0"/>
              <a:t> Revitalise connections, confidence and coherence of </a:t>
            </a:r>
            <a:r>
              <a:rPr lang="en-GB" sz="2200" dirty="0" err="1" smtClean="0"/>
              <a:t>IofC</a:t>
            </a:r>
            <a:r>
              <a:rPr lang="en-GB" sz="2200" dirty="0" smtClean="0"/>
              <a:t>  - safeguarding its local to global reputation as a trustworthy </a:t>
            </a:r>
            <a:r>
              <a:rPr lang="en-GB" sz="2200" dirty="0"/>
              <a:t>partner </a:t>
            </a:r>
            <a:r>
              <a:rPr lang="en-GB" sz="2200" dirty="0" smtClean="0"/>
              <a:t>enabling ‘change </a:t>
            </a:r>
            <a:r>
              <a:rPr lang="en-GB" sz="2200" dirty="0"/>
              <a:t>for good</a:t>
            </a:r>
            <a:r>
              <a:rPr lang="en-GB" sz="2200" dirty="0" smtClean="0"/>
              <a:t>’</a:t>
            </a:r>
          </a:p>
          <a:p>
            <a:pPr lvl="1"/>
            <a:r>
              <a:rPr lang="en-GB" sz="2200" dirty="0">
                <a:solidFill>
                  <a:srgbClr val="00A08A"/>
                </a:solidFill>
              </a:rPr>
              <a:t>Anticipated:</a:t>
            </a:r>
            <a:r>
              <a:rPr lang="en-GB" sz="2200" dirty="0"/>
              <a:t> Pass </a:t>
            </a:r>
            <a:r>
              <a:rPr lang="en-GB" sz="2200" dirty="0" smtClean="0"/>
              <a:t>on ‘change for good’ </a:t>
            </a:r>
            <a:r>
              <a:rPr lang="en-GB" sz="2200" dirty="0"/>
              <a:t>systemic knowhow </a:t>
            </a:r>
            <a:r>
              <a:rPr lang="en-GB" sz="2200" dirty="0" smtClean="0"/>
              <a:t>to change-makers (beyond </a:t>
            </a:r>
            <a:r>
              <a:rPr lang="en-GB" sz="2200" dirty="0" err="1" smtClean="0"/>
              <a:t>IofC</a:t>
            </a:r>
            <a:r>
              <a:rPr lang="en-GB" sz="2200" dirty="0" smtClean="0"/>
              <a:t>) working in complex, unpredictable contexts</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49</a:t>
            </a:fld>
            <a:endParaRPr lang="en-GB" altLang="en-US"/>
          </a:p>
        </p:txBody>
      </p:sp>
    </p:spTree>
    <p:extLst>
      <p:ext uri="{BB962C8B-B14F-4D97-AF65-F5344CB8AC3E}">
        <p14:creationId xmlns:p14="http://schemas.microsoft.com/office/powerpoint/2010/main" val="107649389"/>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Concerns</a:t>
            </a:r>
            <a:endParaRPr lang="en-GB" dirty="0"/>
          </a:p>
        </p:txBody>
      </p:sp>
      <p:sp>
        <p:nvSpPr>
          <p:cNvPr id="3" name="Content Placeholder 2"/>
          <p:cNvSpPr>
            <a:spLocks noGrp="1"/>
          </p:cNvSpPr>
          <p:nvPr>
            <p:ph idx="1"/>
          </p:nvPr>
        </p:nvSpPr>
        <p:spPr>
          <a:xfrm>
            <a:off x="552450" y="1052736"/>
            <a:ext cx="8210550" cy="5090319"/>
          </a:xfrm>
        </p:spPr>
        <p:txBody>
          <a:bodyPr/>
          <a:lstStyle/>
          <a:p>
            <a:r>
              <a:rPr lang="en-GB" sz="2800" dirty="0"/>
              <a:t>Global</a:t>
            </a:r>
          </a:p>
          <a:p>
            <a:pPr lvl="1"/>
            <a:r>
              <a:rPr lang="en-GB" sz="2000" dirty="0" smtClean="0"/>
              <a:t>Escalating conflicts, divisions, fragmentation </a:t>
            </a:r>
          </a:p>
          <a:p>
            <a:pPr lvl="1" indent="-342900">
              <a:buClr>
                <a:schemeClr val="tx2"/>
              </a:buClr>
              <a:buSzPct val="80000"/>
              <a:defRPr/>
            </a:pPr>
            <a:r>
              <a:rPr lang="en-GB" sz="2000" dirty="0" smtClean="0"/>
              <a:t>Environmental disasters</a:t>
            </a:r>
          </a:p>
          <a:p>
            <a:pPr>
              <a:defRPr/>
            </a:pPr>
            <a:r>
              <a:rPr lang="en-GB" sz="2800" dirty="0" smtClean="0">
                <a:solidFill>
                  <a:schemeClr val="tx1">
                    <a:lumMod val="65000"/>
                    <a:lumOff val="35000"/>
                  </a:schemeClr>
                </a:solidFill>
                <a:ea typeface="+mn-ea"/>
              </a:rPr>
              <a:t>Professional</a:t>
            </a:r>
            <a:endParaRPr lang="en-GB" sz="2800" dirty="0">
              <a:solidFill>
                <a:schemeClr val="tx1">
                  <a:lumMod val="65000"/>
                  <a:lumOff val="35000"/>
                </a:schemeClr>
              </a:solidFill>
              <a:ea typeface="+mn-ea"/>
            </a:endParaRPr>
          </a:p>
          <a:p>
            <a:pPr lvl="1"/>
            <a:r>
              <a:rPr lang="en-GB" sz="2000" dirty="0"/>
              <a:t>Corruption, institutional and personal abuse</a:t>
            </a:r>
          </a:p>
          <a:p>
            <a:pPr marL="692150" marR="0" lvl="1" indent="-347663" algn="l" defTabSz="914400" rtl="0" eaLnBrk="1" fontAlgn="base" latinLnBrk="0" hangingPunct="1">
              <a:lnSpc>
                <a:spcPct val="100000"/>
              </a:lnSpc>
              <a:spcBef>
                <a:spcPct val="20000"/>
              </a:spcBef>
              <a:spcAft>
                <a:spcPct val="0"/>
              </a:spcAft>
              <a:buClr>
                <a:srgbClr val="002CBA"/>
              </a:buClr>
              <a:buSzPct val="70000"/>
              <a:buFontTx/>
              <a:buBlip>
                <a:blip r:embed="rId3"/>
              </a:buBlip>
              <a:tabLst/>
              <a:defRPr/>
            </a:pPr>
            <a:r>
              <a:rPr lang="en-GB" sz="2000" dirty="0"/>
              <a:t>Linear thinking </a:t>
            </a:r>
            <a:r>
              <a:rPr lang="en-GB" sz="2000" dirty="0" smtClean="0"/>
              <a:t>dominates my professional fields and does not match my practice </a:t>
            </a:r>
          </a:p>
          <a:p>
            <a:pPr marL="692150" marR="0" lvl="1" indent="-347663" algn="l" defTabSz="914400" rtl="0" eaLnBrk="1" fontAlgn="base" latinLnBrk="0" hangingPunct="1">
              <a:lnSpc>
                <a:spcPct val="100000"/>
              </a:lnSpc>
              <a:spcBef>
                <a:spcPct val="20000"/>
              </a:spcBef>
              <a:spcAft>
                <a:spcPct val="0"/>
              </a:spcAft>
              <a:buClr>
                <a:srgbClr val="002CBA"/>
              </a:buClr>
              <a:buSzPct val="70000"/>
              <a:buFontTx/>
              <a:buBlip>
                <a:blip r:embed="rId3"/>
              </a:buBlip>
              <a:tabLst/>
              <a:defRPr/>
            </a:pPr>
            <a:r>
              <a:rPr lang="en-GB" sz="2000" dirty="0" smtClean="0"/>
              <a:t>Systemic approaches prioritise working with groups</a:t>
            </a:r>
          </a:p>
          <a:p>
            <a:r>
              <a:rPr lang="en-GB" sz="2800" dirty="0" smtClean="0"/>
              <a:t>Personal</a:t>
            </a:r>
          </a:p>
          <a:p>
            <a:pPr lvl="1"/>
            <a:r>
              <a:rPr lang="en-GB" sz="2000" dirty="0" smtClean="0"/>
              <a:t>Nature, scale </a:t>
            </a:r>
            <a:r>
              <a:rPr lang="en-GB" sz="2000" dirty="0"/>
              <a:t>and scope of concerns </a:t>
            </a:r>
            <a:r>
              <a:rPr lang="en-GB" sz="2000" dirty="0" smtClean="0"/>
              <a:t>appears to exceed an individual’s ability </a:t>
            </a:r>
            <a:r>
              <a:rPr lang="en-GB" sz="2000" dirty="0"/>
              <a:t>to </a:t>
            </a:r>
            <a:r>
              <a:rPr lang="en-GB" sz="2000" dirty="0" smtClean="0"/>
              <a:t>respond</a:t>
            </a:r>
          </a:p>
          <a:p>
            <a:pPr lvl="1"/>
            <a:r>
              <a:rPr lang="en-GB" sz="2000" dirty="0" smtClean="0"/>
              <a:t>What does the above mean for me as a systemic practitioner? </a:t>
            </a:r>
          </a:p>
          <a:p>
            <a:pPr lvl="1"/>
            <a:r>
              <a:rPr lang="en-GB" sz="2000" dirty="0" smtClean="0"/>
              <a:t>What does it mean to ‘be the change’?</a:t>
            </a:r>
          </a:p>
          <a:p>
            <a:pPr lvl="1"/>
            <a:endParaRPr lang="en-GB" sz="2000"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5</a:t>
            </a:fld>
            <a:endParaRPr lang="en-GB" altLang="en-US"/>
          </a:p>
        </p:txBody>
      </p:sp>
    </p:spTree>
    <p:extLst>
      <p:ext uri="{BB962C8B-B14F-4D97-AF65-F5344CB8AC3E}">
        <p14:creationId xmlns:p14="http://schemas.microsoft.com/office/powerpoint/2010/main" val="836218044"/>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8"/>
            <a:ext cx="8352928" cy="548678"/>
          </a:xfrm>
        </p:spPr>
        <p:txBody>
          <a:bodyPr/>
          <a:lstStyle/>
          <a:p>
            <a:r>
              <a:rPr lang="en-GB" sz="2800" dirty="0"/>
              <a:t>Stacey Diagram (</a:t>
            </a:r>
            <a:r>
              <a:rPr lang="en-GB" sz="2800" dirty="0" smtClean="0"/>
              <a:t>2002): Manifesting concerns…</a:t>
            </a:r>
            <a:endParaRPr lang="en-GB" sz="2800"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6</a:t>
            </a:fld>
            <a:endParaRPr lang="en-GB" altLang="en-US" dirty="0"/>
          </a:p>
        </p:txBody>
      </p:sp>
      <p:pic>
        <p:nvPicPr>
          <p:cNvPr id="8" name="Content Placeholder 7"/>
          <p:cNvPicPr>
            <a:picLocks noGrp="1" noChangeAspect="1"/>
          </p:cNvPicPr>
          <p:nvPr>
            <p:ph idx="1"/>
          </p:nvPr>
        </p:nvPicPr>
        <p:blipFill>
          <a:blip r:embed="rId3"/>
          <a:stretch>
            <a:fillRect/>
          </a:stretch>
        </p:blipFill>
        <p:spPr>
          <a:xfrm>
            <a:off x="391622" y="692696"/>
            <a:ext cx="8270182" cy="5835104"/>
          </a:xfrm>
          <a:prstGeom prst="rect">
            <a:avLst/>
          </a:prstGeom>
        </p:spPr>
      </p:pic>
      <p:sp>
        <p:nvSpPr>
          <p:cNvPr id="9" name="TextBox 8"/>
          <p:cNvSpPr txBox="1"/>
          <p:nvPr/>
        </p:nvSpPr>
        <p:spPr>
          <a:xfrm>
            <a:off x="6516216" y="718179"/>
            <a:ext cx="2088232" cy="523220"/>
          </a:xfrm>
          <a:prstGeom prst="rect">
            <a:avLst/>
          </a:prstGeom>
          <a:noFill/>
        </p:spPr>
        <p:txBody>
          <a:bodyPr wrap="square" rtlCol="0">
            <a:spAutoFit/>
          </a:bodyPr>
          <a:lstStyle/>
          <a:p>
            <a:pPr algn="ctr"/>
            <a:r>
              <a:rPr lang="en-GB" sz="2800" b="1" dirty="0" smtClean="0">
                <a:latin typeface="Calibri" panose="020F0502020204030204" pitchFamily="34" charset="0"/>
              </a:rPr>
              <a:t>Unorganised</a:t>
            </a:r>
            <a:endParaRPr lang="en-GB" sz="2800" b="1" dirty="0">
              <a:latin typeface="Calibri" panose="020F0502020204030204" pitchFamily="34" charset="0"/>
            </a:endParaRPr>
          </a:p>
        </p:txBody>
      </p:sp>
      <p:sp>
        <p:nvSpPr>
          <p:cNvPr id="12" name="TextBox 11"/>
          <p:cNvSpPr txBox="1"/>
          <p:nvPr/>
        </p:nvSpPr>
        <p:spPr>
          <a:xfrm>
            <a:off x="737498" y="3729968"/>
            <a:ext cx="1728192" cy="523220"/>
          </a:xfrm>
          <a:prstGeom prst="rect">
            <a:avLst/>
          </a:prstGeom>
          <a:noFill/>
        </p:spPr>
        <p:txBody>
          <a:bodyPr wrap="square" rtlCol="0">
            <a:spAutoFit/>
          </a:bodyPr>
          <a:lstStyle/>
          <a:p>
            <a:pPr algn="ctr"/>
            <a:r>
              <a:rPr lang="en-GB" sz="2800" b="1" dirty="0">
                <a:latin typeface="Calibri" panose="020F0502020204030204" pitchFamily="34" charset="0"/>
              </a:rPr>
              <a:t>O</a:t>
            </a:r>
            <a:r>
              <a:rPr lang="en-GB" sz="2800" b="1" dirty="0" smtClean="0">
                <a:latin typeface="Calibri" panose="020F0502020204030204" pitchFamily="34" charset="0"/>
              </a:rPr>
              <a:t>rganised</a:t>
            </a:r>
            <a:endParaRPr lang="en-GB" sz="2800" b="1" dirty="0">
              <a:latin typeface="Calibri" panose="020F0502020204030204" pitchFamily="34" charset="0"/>
            </a:endParaRPr>
          </a:p>
        </p:txBody>
      </p:sp>
      <p:sp>
        <p:nvSpPr>
          <p:cNvPr id="13" name="TextBox 12"/>
          <p:cNvSpPr txBox="1"/>
          <p:nvPr/>
        </p:nvSpPr>
        <p:spPr>
          <a:xfrm>
            <a:off x="2843808" y="2492896"/>
            <a:ext cx="2592288" cy="523220"/>
          </a:xfrm>
          <a:prstGeom prst="rect">
            <a:avLst/>
          </a:prstGeom>
          <a:noFill/>
        </p:spPr>
        <p:txBody>
          <a:bodyPr wrap="square" rtlCol="0">
            <a:spAutoFit/>
          </a:bodyPr>
          <a:lstStyle/>
          <a:p>
            <a:pPr algn="ctr"/>
            <a:r>
              <a:rPr lang="en-GB" sz="2800" b="1" smtClean="0">
                <a:latin typeface="Calibri" panose="020F0502020204030204" pitchFamily="34" charset="0"/>
              </a:rPr>
              <a:t>Self-Organising</a:t>
            </a:r>
            <a:endParaRPr lang="en-GB" sz="2800" b="1" dirty="0">
              <a:latin typeface="Calibri" panose="020F0502020204030204" pitchFamily="34" charset="0"/>
            </a:endParaRPr>
          </a:p>
        </p:txBody>
      </p:sp>
      <p:sp>
        <p:nvSpPr>
          <p:cNvPr id="16" name="TextBox 15"/>
          <p:cNvSpPr txBox="1"/>
          <p:nvPr/>
        </p:nvSpPr>
        <p:spPr>
          <a:xfrm>
            <a:off x="730539" y="4190164"/>
            <a:ext cx="1656184" cy="1200329"/>
          </a:xfrm>
          <a:prstGeom prst="rect">
            <a:avLst/>
          </a:prstGeom>
          <a:noFill/>
        </p:spPr>
        <p:txBody>
          <a:bodyPr wrap="square" rtlCol="0">
            <a:spAutoFit/>
          </a:bodyPr>
          <a:lstStyle/>
          <a:p>
            <a:r>
              <a:rPr lang="en-GB" b="1" dirty="0">
                <a:latin typeface="Calibri" panose="020F0502020204030204" pitchFamily="34" charset="0"/>
              </a:rPr>
              <a:t>Stable, manage</a:t>
            </a:r>
          </a:p>
          <a:p>
            <a:r>
              <a:rPr lang="en-GB" b="1" dirty="0">
                <a:latin typeface="Calibri" panose="020F0502020204030204" pitchFamily="34" charset="0"/>
              </a:rPr>
              <a:t>Plan, control</a:t>
            </a:r>
          </a:p>
          <a:p>
            <a:r>
              <a:rPr lang="en-GB" b="1" dirty="0">
                <a:latin typeface="Calibri" panose="020F0502020204030204" pitchFamily="34" charset="0"/>
              </a:rPr>
              <a:t>Predictable</a:t>
            </a:r>
          </a:p>
          <a:p>
            <a:r>
              <a:rPr lang="en-GB" b="1" dirty="0">
                <a:latin typeface="Calibri" panose="020F0502020204030204" pitchFamily="34" charset="0"/>
              </a:rPr>
              <a:t>Procedural</a:t>
            </a:r>
            <a:endParaRPr lang="en-GB" dirty="0">
              <a:latin typeface="Calibri" panose="020F0502020204030204" pitchFamily="34" charset="0"/>
            </a:endParaRPr>
          </a:p>
        </p:txBody>
      </p:sp>
      <p:sp>
        <p:nvSpPr>
          <p:cNvPr id="17" name="TextBox 16"/>
          <p:cNvSpPr txBox="1"/>
          <p:nvPr/>
        </p:nvSpPr>
        <p:spPr>
          <a:xfrm>
            <a:off x="2971653" y="2941034"/>
            <a:ext cx="1312315" cy="1477328"/>
          </a:xfrm>
          <a:prstGeom prst="rect">
            <a:avLst/>
          </a:prstGeom>
          <a:noFill/>
        </p:spPr>
        <p:txBody>
          <a:bodyPr wrap="square" rtlCol="0">
            <a:spAutoFit/>
          </a:bodyPr>
          <a:lstStyle/>
          <a:p>
            <a:r>
              <a:rPr lang="en-GB" b="1" dirty="0">
                <a:latin typeface="Calibri" panose="020F0502020204030204" pitchFamily="34" charset="0"/>
              </a:rPr>
              <a:t>Emergent</a:t>
            </a:r>
          </a:p>
          <a:p>
            <a:r>
              <a:rPr lang="en-GB" b="1" dirty="0">
                <a:latin typeface="Calibri" panose="020F0502020204030204" pitchFamily="34" charset="0"/>
              </a:rPr>
              <a:t>Adapting</a:t>
            </a:r>
          </a:p>
          <a:p>
            <a:r>
              <a:rPr lang="en-GB" b="1" dirty="0">
                <a:latin typeface="Calibri" panose="020F0502020204030204" pitchFamily="34" charset="0"/>
              </a:rPr>
              <a:t>Patterns</a:t>
            </a:r>
          </a:p>
          <a:p>
            <a:r>
              <a:rPr lang="en-GB" b="1" dirty="0" smtClean="0">
                <a:latin typeface="Calibri" panose="020F0502020204030204" pitchFamily="34" charset="0"/>
              </a:rPr>
              <a:t>Anticipate</a:t>
            </a:r>
            <a:endParaRPr lang="en-GB" b="1" dirty="0">
              <a:latin typeface="Calibri" panose="020F0502020204030204" pitchFamily="34" charset="0"/>
            </a:endParaRPr>
          </a:p>
          <a:p>
            <a:r>
              <a:rPr lang="en-GB" b="1" dirty="0">
                <a:latin typeface="Calibri" panose="020F0502020204030204" pitchFamily="34" charset="0"/>
              </a:rPr>
              <a:t>Influence</a:t>
            </a:r>
            <a:endParaRPr lang="en-GB" dirty="0">
              <a:latin typeface="Calibri" panose="020F0502020204030204" pitchFamily="34" charset="0"/>
            </a:endParaRPr>
          </a:p>
        </p:txBody>
      </p:sp>
      <p:sp>
        <p:nvSpPr>
          <p:cNvPr id="18" name="TextBox 17"/>
          <p:cNvSpPr txBox="1"/>
          <p:nvPr/>
        </p:nvSpPr>
        <p:spPr>
          <a:xfrm>
            <a:off x="6933612" y="1120439"/>
            <a:ext cx="1728192" cy="1754326"/>
          </a:xfrm>
          <a:prstGeom prst="rect">
            <a:avLst/>
          </a:prstGeom>
          <a:noFill/>
        </p:spPr>
        <p:txBody>
          <a:bodyPr wrap="square" rtlCol="0">
            <a:spAutoFit/>
          </a:bodyPr>
          <a:lstStyle/>
          <a:p>
            <a:r>
              <a:rPr lang="en-GB" b="1" dirty="0">
                <a:latin typeface="Calibri" panose="020F0502020204030204" pitchFamily="34" charset="0"/>
              </a:rPr>
              <a:t>Unstable</a:t>
            </a:r>
          </a:p>
          <a:p>
            <a:r>
              <a:rPr lang="en-GB" b="1" dirty="0">
                <a:latin typeface="Calibri" panose="020F0502020204030204" pitchFamily="34" charset="0"/>
              </a:rPr>
              <a:t>Chaos</a:t>
            </a:r>
          </a:p>
          <a:p>
            <a:r>
              <a:rPr lang="en-GB" b="1" dirty="0">
                <a:latin typeface="Calibri" panose="020F0502020204030204" pitchFamily="34" charset="0"/>
              </a:rPr>
              <a:t>Unpredictable</a:t>
            </a:r>
          </a:p>
          <a:p>
            <a:r>
              <a:rPr lang="en-GB" b="1" dirty="0">
                <a:latin typeface="Calibri" panose="020F0502020204030204" pitchFamily="34" charset="0"/>
              </a:rPr>
              <a:t>Random</a:t>
            </a:r>
          </a:p>
          <a:p>
            <a:r>
              <a:rPr lang="en-GB" b="1" dirty="0">
                <a:latin typeface="Calibri" panose="020F0502020204030204" pitchFamily="34" charset="0"/>
              </a:rPr>
              <a:t>Surprising</a:t>
            </a:r>
          </a:p>
          <a:p>
            <a:r>
              <a:rPr lang="en-GB" b="1" dirty="0">
                <a:latin typeface="Calibri" panose="020F0502020204030204" pitchFamily="34" charset="0"/>
              </a:rPr>
              <a:t>Creative sparks</a:t>
            </a:r>
            <a:endParaRPr lang="en-GB" dirty="0">
              <a:latin typeface="Calibri" panose="020F0502020204030204" pitchFamily="34" charset="0"/>
            </a:endParaRPr>
          </a:p>
        </p:txBody>
      </p:sp>
      <p:sp>
        <p:nvSpPr>
          <p:cNvPr id="14" name="Oval 13"/>
          <p:cNvSpPr/>
          <p:nvPr/>
        </p:nvSpPr>
        <p:spPr>
          <a:xfrm>
            <a:off x="5067781" y="1052736"/>
            <a:ext cx="1865831" cy="1394933"/>
          </a:xfrm>
          <a:prstGeom prst="ellipse">
            <a:avLst/>
          </a:prstGeom>
          <a:solidFill>
            <a:srgbClr val="C00000"/>
          </a:solidFill>
          <a:ln>
            <a:solidFill>
              <a:srgbClr val="00A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Calibri" panose="020F0502020204030204" pitchFamily="34" charset="0"/>
              </a:rPr>
              <a:t>Global concerns</a:t>
            </a:r>
            <a:endParaRPr lang="en-GB" sz="2400" b="1" dirty="0">
              <a:latin typeface="Calibri" panose="020F0502020204030204" pitchFamily="34" charset="0"/>
            </a:endParaRPr>
          </a:p>
        </p:txBody>
      </p:sp>
      <p:sp>
        <p:nvSpPr>
          <p:cNvPr id="15" name="Oval 14"/>
          <p:cNvSpPr/>
          <p:nvPr/>
        </p:nvSpPr>
        <p:spPr>
          <a:xfrm>
            <a:off x="1753532" y="4994376"/>
            <a:ext cx="1944216" cy="1156181"/>
          </a:xfrm>
          <a:prstGeom prst="ellipse">
            <a:avLst/>
          </a:prstGeom>
          <a:solidFill>
            <a:srgbClr val="00B0F0"/>
          </a:solidFill>
          <a:ln>
            <a:solidFill>
              <a:srgbClr val="00A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rPr>
              <a:t>Professional concerns</a:t>
            </a:r>
          </a:p>
        </p:txBody>
      </p:sp>
      <p:sp>
        <p:nvSpPr>
          <p:cNvPr id="19" name="Oval 18"/>
          <p:cNvSpPr/>
          <p:nvPr/>
        </p:nvSpPr>
        <p:spPr>
          <a:xfrm>
            <a:off x="4119034" y="3441820"/>
            <a:ext cx="2353851" cy="1132964"/>
          </a:xfrm>
          <a:prstGeom prst="ellipse">
            <a:avLst/>
          </a:prstGeom>
          <a:solidFill>
            <a:srgbClr val="00A08A"/>
          </a:solidFill>
          <a:ln>
            <a:solidFill>
              <a:srgbClr val="00A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rPr>
              <a:t>Personal concerns</a:t>
            </a:r>
          </a:p>
        </p:txBody>
      </p:sp>
    </p:spTree>
    <p:extLst>
      <p:ext uri="{BB962C8B-B14F-4D97-AF65-F5344CB8AC3E}">
        <p14:creationId xmlns:p14="http://schemas.microsoft.com/office/powerpoint/2010/main" val="2649320350"/>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7"/>
            <a:ext cx="8200206" cy="762247"/>
          </a:xfrm>
        </p:spPr>
        <p:txBody>
          <a:bodyPr/>
          <a:lstStyle/>
          <a:p>
            <a:r>
              <a:rPr lang="en-GB" sz="3600" dirty="0" smtClean="0"/>
              <a:t>What? Interventions + System r</a:t>
            </a:r>
            <a:r>
              <a:rPr lang="en-GB" sz="3600" baseline="0" dirty="0" smtClean="0"/>
              <a:t>esponses</a:t>
            </a:r>
            <a:endParaRPr lang="en-GB" sz="3600" dirty="0"/>
          </a:p>
        </p:txBody>
      </p:sp>
      <p:sp>
        <p:nvSpPr>
          <p:cNvPr id="3" name="Content Placeholder 2"/>
          <p:cNvSpPr>
            <a:spLocks noGrp="1"/>
          </p:cNvSpPr>
          <p:nvPr>
            <p:ph idx="1"/>
          </p:nvPr>
        </p:nvSpPr>
        <p:spPr>
          <a:xfrm>
            <a:off x="457200" y="906264"/>
            <a:ext cx="8210550" cy="5403056"/>
          </a:xfrm>
        </p:spPr>
        <p:txBody>
          <a:bodyPr/>
          <a:lstStyle/>
          <a:p>
            <a:r>
              <a:rPr lang="en-GB" sz="2400" dirty="0"/>
              <a:t>Linear </a:t>
            </a:r>
            <a:r>
              <a:rPr lang="en-GB" sz="2400" dirty="0" smtClean="0"/>
              <a:t>causality = Do </a:t>
            </a:r>
            <a:r>
              <a:rPr lang="en-GB" sz="2400" dirty="0"/>
              <a:t>X to fix </a:t>
            </a:r>
            <a:r>
              <a:rPr lang="en-GB" sz="2400" dirty="0" smtClean="0"/>
              <a:t>Y (organised)</a:t>
            </a:r>
            <a:endParaRPr lang="en-GB" sz="2400" dirty="0"/>
          </a:p>
          <a:p>
            <a:pPr lvl="1"/>
            <a:r>
              <a:rPr lang="en-GB" sz="2000" dirty="0" smtClean="0"/>
              <a:t>Humanitarian aid</a:t>
            </a:r>
          </a:p>
          <a:p>
            <a:pPr lvl="2"/>
            <a:r>
              <a:rPr lang="en-GB" sz="1600" dirty="0"/>
              <a:t>campaigns, crisis </a:t>
            </a:r>
            <a:r>
              <a:rPr lang="en-GB" sz="1600" dirty="0" smtClean="0"/>
              <a:t>management, mobilising ‘armies of support’</a:t>
            </a:r>
            <a:endParaRPr lang="en-GB" sz="1600" dirty="0"/>
          </a:p>
          <a:p>
            <a:pPr lvl="1"/>
            <a:r>
              <a:rPr lang="en-GB" sz="2000" dirty="0" smtClean="0"/>
              <a:t>Political-corporate</a:t>
            </a:r>
            <a:endParaRPr lang="en-GB" sz="1600" dirty="0" smtClean="0"/>
          </a:p>
          <a:p>
            <a:pPr lvl="2"/>
            <a:r>
              <a:rPr lang="en-GB" sz="1600" dirty="0" smtClean="0"/>
              <a:t>Public inquiries, Codes </a:t>
            </a:r>
            <a:r>
              <a:rPr lang="en-GB" sz="1600" dirty="0"/>
              <a:t>of </a:t>
            </a:r>
            <a:r>
              <a:rPr lang="en-GB" sz="1600" dirty="0" smtClean="0"/>
              <a:t>Conduct</a:t>
            </a:r>
            <a:r>
              <a:rPr lang="en-GB" sz="1600" dirty="0"/>
              <a:t>,</a:t>
            </a:r>
            <a:r>
              <a:rPr lang="en-GB" sz="1600" dirty="0" smtClean="0"/>
              <a:t> military response</a:t>
            </a:r>
            <a:endParaRPr lang="en-GB" sz="1600" dirty="0"/>
          </a:p>
          <a:p>
            <a:pPr lvl="2"/>
            <a:r>
              <a:rPr lang="en-GB" sz="1600" dirty="0" smtClean="0"/>
              <a:t>Dominance of conventional change </a:t>
            </a:r>
            <a:r>
              <a:rPr lang="en-GB" sz="1600" dirty="0"/>
              <a:t>management interventions </a:t>
            </a:r>
            <a:endParaRPr lang="en-GB" sz="1600" dirty="0" smtClean="0"/>
          </a:p>
          <a:p>
            <a:pPr lvl="2"/>
            <a:r>
              <a:rPr lang="en-GB" sz="1600" dirty="0" smtClean="0"/>
              <a:t>Performance management; SMART goals; Performance Coaching</a:t>
            </a:r>
            <a:endParaRPr lang="en-GB" sz="1600" dirty="0"/>
          </a:p>
          <a:p>
            <a:r>
              <a:rPr lang="en-GB" sz="2400" dirty="0" smtClean="0"/>
              <a:t>Nonlinear = Emergence (unorganised, self-organising)</a:t>
            </a:r>
          </a:p>
          <a:p>
            <a:pPr lvl="1"/>
            <a:r>
              <a:rPr lang="en-GB" sz="2000" dirty="0" smtClean="0"/>
              <a:t>Chaos and conflict</a:t>
            </a:r>
            <a:endParaRPr lang="en-GB" sz="2000" dirty="0"/>
          </a:p>
          <a:p>
            <a:pPr lvl="2"/>
            <a:r>
              <a:rPr lang="en-GB" sz="1600" dirty="0" smtClean="0"/>
              <a:t>Global economic crash – ripples continue - Greece</a:t>
            </a:r>
          </a:p>
          <a:p>
            <a:pPr lvl="2"/>
            <a:r>
              <a:rPr lang="en-GB" sz="1600" dirty="0" smtClean="0"/>
              <a:t>Arab Spring – one man in Tunisia sets himself alight… ripples continue - Syria</a:t>
            </a:r>
          </a:p>
          <a:p>
            <a:pPr lvl="1"/>
            <a:r>
              <a:rPr lang="en-GB" sz="2000" dirty="0" smtClean="0"/>
              <a:t>‘Change for Good’</a:t>
            </a:r>
          </a:p>
          <a:p>
            <a:pPr lvl="2"/>
            <a:r>
              <a:rPr lang="en-GB" sz="1600" dirty="0" smtClean="0"/>
              <a:t>Occupy movement – emerges then fades away??</a:t>
            </a:r>
          </a:p>
          <a:p>
            <a:pPr lvl="2"/>
            <a:r>
              <a:rPr lang="en-GB" sz="1600" dirty="0" smtClean="0"/>
              <a:t>Initiatives of Change (</a:t>
            </a:r>
            <a:r>
              <a:rPr lang="en-GB" sz="1600" dirty="0" err="1" smtClean="0"/>
              <a:t>IofC</a:t>
            </a:r>
            <a:r>
              <a:rPr lang="en-GB" sz="1600" dirty="0" smtClean="0"/>
              <a:t>) started by an individual –  continues 80+ years on??</a:t>
            </a:r>
          </a:p>
          <a:p>
            <a:pPr lvl="2"/>
            <a:r>
              <a:rPr lang="en-GB" sz="1600" dirty="0" smtClean="0"/>
              <a:t>Why has my practice arrived at working with individuals as a locus for change??</a:t>
            </a:r>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7</a:t>
            </a:fld>
            <a:endParaRPr lang="en-GB" altLang="en-US" dirty="0"/>
          </a:p>
        </p:txBody>
      </p:sp>
    </p:spTree>
    <p:extLst>
      <p:ext uri="{BB962C8B-B14F-4D97-AF65-F5344CB8AC3E}">
        <p14:creationId xmlns:p14="http://schemas.microsoft.com/office/powerpoint/2010/main" val="1658846745"/>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8"/>
            <a:ext cx="8352928" cy="548678"/>
          </a:xfrm>
        </p:spPr>
        <p:txBody>
          <a:bodyPr/>
          <a:lstStyle/>
          <a:p>
            <a:r>
              <a:rPr lang="en-GB" sz="3200" dirty="0" smtClean="0"/>
              <a:t>Interventions not matching system responses… </a:t>
            </a:r>
            <a:endParaRPr lang="en-GB" sz="3200"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8</a:t>
            </a:fld>
            <a:endParaRPr lang="en-GB" altLang="en-US" dirty="0"/>
          </a:p>
        </p:txBody>
      </p:sp>
      <p:pic>
        <p:nvPicPr>
          <p:cNvPr id="8" name="Content Placeholder 7"/>
          <p:cNvPicPr>
            <a:picLocks noGrp="1" noChangeAspect="1"/>
          </p:cNvPicPr>
          <p:nvPr>
            <p:ph idx="1"/>
          </p:nvPr>
        </p:nvPicPr>
        <p:blipFill>
          <a:blip r:embed="rId3"/>
          <a:stretch>
            <a:fillRect/>
          </a:stretch>
        </p:blipFill>
        <p:spPr>
          <a:xfrm>
            <a:off x="391622" y="692696"/>
            <a:ext cx="8270182" cy="5835104"/>
          </a:xfrm>
          <a:prstGeom prst="rect">
            <a:avLst/>
          </a:prstGeom>
        </p:spPr>
      </p:pic>
      <p:sp>
        <p:nvSpPr>
          <p:cNvPr id="9" name="TextBox 8"/>
          <p:cNvSpPr txBox="1"/>
          <p:nvPr/>
        </p:nvSpPr>
        <p:spPr>
          <a:xfrm>
            <a:off x="6228184" y="718179"/>
            <a:ext cx="2088232" cy="523220"/>
          </a:xfrm>
          <a:prstGeom prst="rect">
            <a:avLst/>
          </a:prstGeom>
          <a:noFill/>
        </p:spPr>
        <p:txBody>
          <a:bodyPr wrap="square" rtlCol="0">
            <a:spAutoFit/>
          </a:bodyPr>
          <a:lstStyle/>
          <a:p>
            <a:pPr algn="ctr"/>
            <a:r>
              <a:rPr lang="en-GB" sz="2800" b="1" dirty="0" smtClean="0">
                <a:latin typeface="Calibri" panose="020F0502020204030204" pitchFamily="34" charset="0"/>
              </a:rPr>
              <a:t>Unorganised</a:t>
            </a:r>
            <a:endParaRPr lang="en-GB" sz="2800" b="1" dirty="0">
              <a:latin typeface="Calibri" panose="020F0502020204030204" pitchFamily="34" charset="0"/>
            </a:endParaRPr>
          </a:p>
        </p:txBody>
      </p:sp>
      <p:sp>
        <p:nvSpPr>
          <p:cNvPr id="12" name="TextBox 11"/>
          <p:cNvSpPr txBox="1"/>
          <p:nvPr/>
        </p:nvSpPr>
        <p:spPr>
          <a:xfrm>
            <a:off x="755576" y="4005064"/>
            <a:ext cx="1728192" cy="523220"/>
          </a:xfrm>
          <a:prstGeom prst="rect">
            <a:avLst/>
          </a:prstGeom>
          <a:noFill/>
        </p:spPr>
        <p:txBody>
          <a:bodyPr wrap="square" rtlCol="0">
            <a:spAutoFit/>
          </a:bodyPr>
          <a:lstStyle/>
          <a:p>
            <a:pPr algn="ctr"/>
            <a:r>
              <a:rPr lang="en-GB" sz="2800" b="1" dirty="0">
                <a:latin typeface="Calibri" panose="020F0502020204030204" pitchFamily="34" charset="0"/>
              </a:rPr>
              <a:t>O</a:t>
            </a:r>
            <a:r>
              <a:rPr lang="en-GB" sz="2800" b="1" dirty="0" smtClean="0">
                <a:latin typeface="Calibri" panose="020F0502020204030204" pitchFamily="34" charset="0"/>
              </a:rPr>
              <a:t>rganised</a:t>
            </a:r>
            <a:endParaRPr lang="en-GB" sz="2800" b="1" dirty="0">
              <a:latin typeface="Calibri" panose="020F0502020204030204" pitchFamily="34" charset="0"/>
            </a:endParaRPr>
          </a:p>
        </p:txBody>
      </p:sp>
      <p:sp>
        <p:nvSpPr>
          <p:cNvPr id="13" name="TextBox 12"/>
          <p:cNvSpPr txBox="1"/>
          <p:nvPr/>
        </p:nvSpPr>
        <p:spPr>
          <a:xfrm>
            <a:off x="2843808" y="2492896"/>
            <a:ext cx="2592288" cy="523220"/>
          </a:xfrm>
          <a:prstGeom prst="rect">
            <a:avLst/>
          </a:prstGeom>
          <a:noFill/>
        </p:spPr>
        <p:txBody>
          <a:bodyPr wrap="square" rtlCol="0">
            <a:spAutoFit/>
          </a:bodyPr>
          <a:lstStyle/>
          <a:p>
            <a:pPr algn="ctr"/>
            <a:r>
              <a:rPr lang="en-GB" sz="2800" b="1" smtClean="0">
                <a:latin typeface="Calibri" panose="020F0502020204030204" pitchFamily="34" charset="0"/>
              </a:rPr>
              <a:t>Self-Organising</a:t>
            </a:r>
            <a:endParaRPr lang="en-GB" sz="2800" b="1" dirty="0">
              <a:latin typeface="Calibri" panose="020F0502020204030204" pitchFamily="34" charset="0"/>
            </a:endParaRPr>
          </a:p>
        </p:txBody>
      </p:sp>
      <p:pic>
        <p:nvPicPr>
          <p:cNvPr id="14" name="Picture 13"/>
          <p:cNvPicPr>
            <a:picLocks noChangeAspect="1"/>
          </p:cNvPicPr>
          <p:nvPr/>
        </p:nvPicPr>
        <p:blipFill>
          <a:blip r:embed="rId4"/>
          <a:stretch>
            <a:fillRect/>
          </a:stretch>
        </p:blipFill>
        <p:spPr>
          <a:xfrm>
            <a:off x="1979712" y="5013176"/>
            <a:ext cx="1702402" cy="1126110"/>
          </a:xfrm>
          <a:prstGeom prst="rect">
            <a:avLst/>
          </a:prstGeom>
        </p:spPr>
      </p:pic>
      <p:pic>
        <p:nvPicPr>
          <p:cNvPr id="15" name="Picture 14"/>
          <p:cNvPicPr>
            <a:picLocks noChangeAspect="1"/>
          </p:cNvPicPr>
          <p:nvPr/>
        </p:nvPicPr>
        <p:blipFill>
          <a:blip r:embed="rId5"/>
          <a:stretch>
            <a:fillRect/>
          </a:stretch>
        </p:blipFill>
        <p:spPr>
          <a:xfrm>
            <a:off x="4283968" y="2636912"/>
            <a:ext cx="3789784" cy="1817485"/>
          </a:xfrm>
          <a:prstGeom prst="rect">
            <a:avLst/>
          </a:prstGeom>
        </p:spPr>
      </p:pic>
      <p:sp>
        <p:nvSpPr>
          <p:cNvPr id="16" name="TextBox 15"/>
          <p:cNvSpPr txBox="1"/>
          <p:nvPr/>
        </p:nvSpPr>
        <p:spPr>
          <a:xfrm>
            <a:off x="827584" y="4437112"/>
            <a:ext cx="1656184" cy="1200329"/>
          </a:xfrm>
          <a:prstGeom prst="rect">
            <a:avLst/>
          </a:prstGeom>
          <a:noFill/>
        </p:spPr>
        <p:txBody>
          <a:bodyPr wrap="square" rtlCol="0">
            <a:spAutoFit/>
          </a:bodyPr>
          <a:lstStyle/>
          <a:p>
            <a:r>
              <a:rPr lang="en-GB" b="1" dirty="0">
                <a:latin typeface="Calibri" panose="020F0502020204030204" pitchFamily="34" charset="0"/>
              </a:rPr>
              <a:t>Stable, manage</a:t>
            </a:r>
          </a:p>
          <a:p>
            <a:r>
              <a:rPr lang="en-GB" b="1" dirty="0">
                <a:latin typeface="Calibri" panose="020F0502020204030204" pitchFamily="34" charset="0"/>
              </a:rPr>
              <a:t>Plan, control</a:t>
            </a:r>
          </a:p>
          <a:p>
            <a:r>
              <a:rPr lang="en-GB" b="1" dirty="0">
                <a:latin typeface="Calibri" panose="020F0502020204030204" pitchFamily="34" charset="0"/>
              </a:rPr>
              <a:t>Predictable</a:t>
            </a:r>
          </a:p>
          <a:p>
            <a:r>
              <a:rPr lang="en-GB" b="1" dirty="0">
                <a:latin typeface="Calibri" panose="020F0502020204030204" pitchFamily="34" charset="0"/>
              </a:rPr>
              <a:t>Procedural</a:t>
            </a:r>
            <a:endParaRPr lang="en-GB" dirty="0">
              <a:latin typeface="Calibri" panose="020F0502020204030204" pitchFamily="34" charset="0"/>
            </a:endParaRPr>
          </a:p>
        </p:txBody>
      </p:sp>
      <p:sp>
        <p:nvSpPr>
          <p:cNvPr id="17" name="TextBox 16"/>
          <p:cNvSpPr txBox="1"/>
          <p:nvPr/>
        </p:nvSpPr>
        <p:spPr>
          <a:xfrm>
            <a:off x="2971653" y="2941034"/>
            <a:ext cx="1312315" cy="1477328"/>
          </a:xfrm>
          <a:prstGeom prst="rect">
            <a:avLst/>
          </a:prstGeom>
          <a:noFill/>
        </p:spPr>
        <p:txBody>
          <a:bodyPr wrap="square" rtlCol="0">
            <a:spAutoFit/>
          </a:bodyPr>
          <a:lstStyle/>
          <a:p>
            <a:r>
              <a:rPr lang="en-GB" b="1" dirty="0">
                <a:latin typeface="Calibri" panose="020F0502020204030204" pitchFamily="34" charset="0"/>
              </a:rPr>
              <a:t>Emergent</a:t>
            </a:r>
          </a:p>
          <a:p>
            <a:r>
              <a:rPr lang="en-GB" b="1" dirty="0">
                <a:latin typeface="Calibri" panose="020F0502020204030204" pitchFamily="34" charset="0"/>
              </a:rPr>
              <a:t>Adapting</a:t>
            </a:r>
          </a:p>
          <a:p>
            <a:r>
              <a:rPr lang="en-GB" b="1" dirty="0">
                <a:latin typeface="Calibri" panose="020F0502020204030204" pitchFamily="34" charset="0"/>
              </a:rPr>
              <a:t>Patterns</a:t>
            </a:r>
          </a:p>
          <a:p>
            <a:r>
              <a:rPr lang="en-GB" b="1" dirty="0" smtClean="0">
                <a:latin typeface="Calibri" panose="020F0502020204030204" pitchFamily="34" charset="0"/>
              </a:rPr>
              <a:t>Anticipate</a:t>
            </a:r>
            <a:endParaRPr lang="en-GB" b="1" dirty="0">
              <a:latin typeface="Calibri" panose="020F0502020204030204" pitchFamily="34" charset="0"/>
            </a:endParaRPr>
          </a:p>
          <a:p>
            <a:r>
              <a:rPr lang="en-GB" b="1" dirty="0">
                <a:latin typeface="Calibri" panose="020F0502020204030204" pitchFamily="34" charset="0"/>
              </a:rPr>
              <a:t>Influence</a:t>
            </a:r>
            <a:endParaRPr lang="en-GB" dirty="0">
              <a:latin typeface="Calibri" panose="020F0502020204030204" pitchFamily="34" charset="0"/>
            </a:endParaRPr>
          </a:p>
        </p:txBody>
      </p:sp>
      <p:sp>
        <p:nvSpPr>
          <p:cNvPr id="18" name="TextBox 17"/>
          <p:cNvSpPr txBox="1"/>
          <p:nvPr/>
        </p:nvSpPr>
        <p:spPr>
          <a:xfrm>
            <a:off x="6300192" y="1145916"/>
            <a:ext cx="1728192" cy="1754326"/>
          </a:xfrm>
          <a:prstGeom prst="rect">
            <a:avLst/>
          </a:prstGeom>
          <a:noFill/>
        </p:spPr>
        <p:txBody>
          <a:bodyPr wrap="square" rtlCol="0">
            <a:spAutoFit/>
          </a:bodyPr>
          <a:lstStyle/>
          <a:p>
            <a:r>
              <a:rPr lang="en-GB" b="1" dirty="0">
                <a:latin typeface="Calibri" panose="020F0502020204030204" pitchFamily="34" charset="0"/>
              </a:rPr>
              <a:t>Unstable</a:t>
            </a:r>
          </a:p>
          <a:p>
            <a:r>
              <a:rPr lang="en-GB" b="1" dirty="0">
                <a:latin typeface="Calibri" panose="020F0502020204030204" pitchFamily="34" charset="0"/>
              </a:rPr>
              <a:t>Chaos</a:t>
            </a:r>
          </a:p>
          <a:p>
            <a:r>
              <a:rPr lang="en-GB" b="1" dirty="0">
                <a:latin typeface="Calibri" panose="020F0502020204030204" pitchFamily="34" charset="0"/>
              </a:rPr>
              <a:t>Unpredictable</a:t>
            </a:r>
          </a:p>
          <a:p>
            <a:r>
              <a:rPr lang="en-GB" b="1" dirty="0">
                <a:latin typeface="Calibri" panose="020F0502020204030204" pitchFamily="34" charset="0"/>
              </a:rPr>
              <a:t>Random</a:t>
            </a:r>
          </a:p>
          <a:p>
            <a:r>
              <a:rPr lang="en-GB" b="1" dirty="0">
                <a:latin typeface="Calibri" panose="020F0502020204030204" pitchFamily="34" charset="0"/>
              </a:rPr>
              <a:t>Surprising</a:t>
            </a:r>
          </a:p>
          <a:p>
            <a:r>
              <a:rPr lang="en-GB" b="1" dirty="0">
                <a:latin typeface="Calibri" panose="020F0502020204030204" pitchFamily="34" charset="0"/>
              </a:rPr>
              <a:t>Creative sparks</a:t>
            </a:r>
            <a:endParaRPr lang="en-GB" dirty="0">
              <a:latin typeface="Calibri" panose="020F0502020204030204" pitchFamily="34" charset="0"/>
            </a:endParaRPr>
          </a:p>
        </p:txBody>
      </p:sp>
      <p:pic>
        <p:nvPicPr>
          <p:cNvPr id="3" name="Picture 2"/>
          <p:cNvPicPr>
            <a:picLocks noChangeAspect="1"/>
          </p:cNvPicPr>
          <p:nvPr/>
        </p:nvPicPr>
        <p:blipFill>
          <a:blip r:embed="rId6"/>
          <a:stretch>
            <a:fillRect/>
          </a:stretch>
        </p:blipFill>
        <p:spPr>
          <a:xfrm>
            <a:off x="981309" y="795102"/>
            <a:ext cx="4496224" cy="3284987"/>
          </a:xfrm>
          <a:prstGeom prst="rect">
            <a:avLst/>
          </a:prstGeom>
        </p:spPr>
      </p:pic>
      <p:pic>
        <p:nvPicPr>
          <p:cNvPr id="10" name="Picture 9"/>
          <p:cNvPicPr>
            <a:picLocks noChangeAspect="1"/>
          </p:cNvPicPr>
          <p:nvPr/>
        </p:nvPicPr>
        <p:blipFill>
          <a:blip r:embed="rId7"/>
          <a:stretch>
            <a:fillRect/>
          </a:stretch>
        </p:blipFill>
        <p:spPr>
          <a:xfrm>
            <a:off x="3701041" y="2996952"/>
            <a:ext cx="4941836" cy="3140802"/>
          </a:xfrm>
          <a:prstGeom prst="rect">
            <a:avLst/>
          </a:prstGeom>
        </p:spPr>
      </p:pic>
    </p:spTree>
    <p:extLst>
      <p:ext uri="{BB962C8B-B14F-4D97-AF65-F5344CB8AC3E}">
        <p14:creationId xmlns:p14="http://schemas.microsoft.com/office/powerpoint/2010/main" val="329046589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8"/>
            <a:ext cx="8352928" cy="548678"/>
          </a:xfrm>
        </p:spPr>
        <p:txBody>
          <a:bodyPr/>
          <a:lstStyle/>
          <a:p>
            <a:r>
              <a:rPr lang="en-GB" sz="3200" dirty="0" smtClean="0"/>
              <a:t>Intervening for good. Yes but how</a:t>
            </a:r>
            <a:endParaRPr lang="en-GB" sz="3200" dirty="0"/>
          </a:p>
        </p:txBody>
      </p:sp>
      <p:sp>
        <p:nvSpPr>
          <p:cNvPr id="5" name="Slide Number Placeholder 4"/>
          <p:cNvSpPr>
            <a:spLocks noGrp="1"/>
          </p:cNvSpPr>
          <p:nvPr>
            <p:ph type="sldNum" sz="quarter" idx="12"/>
          </p:nvPr>
        </p:nvSpPr>
        <p:spPr/>
        <p:txBody>
          <a:bodyPr/>
          <a:lstStyle/>
          <a:p>
            <a:pPr>
              <a:defRPr/>
            </a:pPr>
            <a:fld id="{62550F69-3D18-400B-B35B-B175CAEB0219}" type="slidenum">
              <a:rPr lang="en-GB" altLang="en-US" smtClean="0"/>
              <a:pPr>
                <a:defRPr/>
              </a:pPr>
              <a:t>9</a:t>
            </a:fld>
            <a:endParaRPr lang="en-GB" altLang="en-US" dirty="0"/>
          </a:p>
        </p:txBody>
      </p:sp>
      <p:pic>
        <p:nvPicPr>
          <p:cNvPr id="8" name="Content Placeholder 7"/>
          <p:cNvPicPr>
            <a:picLocks noGrp="1" noChangeAspect="1"/>
          </p:cNvPicPr>
          <p:nvPr>
            <p:ph idx="1"/>
          </p:nvPr>
        </p:nvPicPr>
        <p:blipFill>
          <a:blip r:embed="rId3"/>
          <a:stretch>
            <a:fillRect/>
          </a:stretch>
        </p:blipFill>
        <p:spPr>
          <a:xfrm>
            <a:off x="391622" y="692696"/>
            <a:ext cx="8270182" cy="5835104"/>
          </a:xfrm>
          <a:prstGeom prst="rect">
            <a:avLst/>
          </a:prstGeom>
        </p:spPr>
      </p:pic>
      <p:sp>
        <p:nvSpPr>
          <p:cNvPr id="9" name="TextBox 8"/>
          <p:cNvSpPr txBox="1"/>
          <p:nvPr/>
        </p:nvSpPr>
        <p:spPr>
          <a:xfrm>
            <a:off x="6228184" y="718179"/>
            <a:ext cx="2088232" cy="523220"/>
          </a:xfrm>
          <a:prstGeom prst="rect">
            <a:avLst/>
          </a:prstGeom>
          <a:noFill/>
        </p:spPr>
        <p:txBody>
          <a:bodyPr wrap="square" rtlCol="0">
            <a:spAutoFit/>
          </a:bodyPr>
          <a:lstStyle/>
          <a:p>
            <a:pPr algn="ctr"/>
            <a:r>
              <a:rPr lang="en-GB" sz="2800" b="1" dirty="0" smtClean="0">
                <a:latin typeface="Calibri" panose="020F0502020204030204" pitchFamily="34" charset="0"/>
              </a:rPr>
              <a:t>Unorganised</a:t>
            </a:r>
            <a:endParaRPr lang="en-GB" sz="2800" b="1" dirty="0">
              <a:latin typeface="Calibri" panose="020F0502020204030204" pitchFamily="34" charset="0"/>
            </a:endParaRPr>
          </a:p>
        </p:txBody>
      </p:sp>
      <p:sp>
        <p:nvSpPr>
          <p:cNvPr id="12" name="TextBox 11"/>
          <p:cNvSpPr txBox="1"/>
          <p:nvPr/>
        </p:nvSpPr>
        <p:spPr>
          <a:xfrm>
            <a:off x="755576" y="4005064"/>
            <a:ext cx="1728192" cy="523220"/>
          </a:xfrm>
          <a:prstGeom prst="rect">
            <a:avLst/>
          </a:prstGeom>
          <a:noFill/>
        </p:spPr>
        <p:txBody>
          <a:bodyPr wrap="square" rtlCol="0">
            <a:spAutoFit/>
          </a:bodyPr>
          <a:lstStyle/>
          <a:p>
            <a:pPr algn="ctr"/>
            <a:r>
              <a:rPr lang="en-GB" sz="2800" b="1" dirty="0">
                <a:latin typeface="Calibri" panose="020F0502020204030204" pitchFamily="34" charset="0"/>
              </a:rPr>
              <a:t>O</a:t>
            </a:r>
            <a:r>
              <a:rPr lang="en-GB" sz="2800" b="1" dirty="0" smtClean="0">
                <a:latin typeface="Calibri" panose="020F0502020204030204" pitchFamily="34" charset="0"/>
              </a:rPr>
              <a:t>rganised</a:t>
            </a:r>
            <a:endParaRPr lang="en-GB" sz="2800" b="1" dirty="0">
              <a:latin typeface="Calibri" panose="020F0502020204030204" pitchFamily="34" charset="0"/>
            </a:endParaRPr>
          </a:p>
        </p:txBody>
      </p:sp>
      <p:sp>
        <p:nvSpPr>
          <p:cNvPr id="13" name="TextBox 12"/>
          <p:cNvSpPr txBox="1"/>
          <p:nvPr/>
        </p:nvSpPr>
        <p:spPr>
          <a:xfrm>
            <a:off x="2843808" y="2492896"/>
            <a:ext cx="2592288" cy="523220"/>
          </a:xfrm>
          <a:prstGeom prst="rect">
            <a:avLst/>
          </a:prstGeom>
          <a:noFill/>
        </p:spPr>
        <p:txBody>
          <a:bodyPr wrap="square" rtlCol="0">
            <a:spAutoFit/>
          </a:bodyPr>
          <a:lstStyle/>
          <a:p>
            <a:pPr algn="ctr"/>
            <a:r>
              <a:rPr lang="en-GB" sz="2800" b="1" smtClean="0">
                <a:latin typeface="Calibri" panose="020F0502020204030204" pitchFamily="34" charset="0"/>
              </a:rPr>
              <a:t>Self-Organising</a:t>
            </a:r>
            <a:endParaRPr lang="en-GB" sz="2800" b="1" dirty="0">
              <a:latin typeface="Calibri" panose="020F0502020204030204" pitchFamily="34" charset="0"/>
            </a:endParaRPr>
          </a:p>
        </p:txBody>
      </p:sp>
      <p:sp>
        <p:nvSpPr>
          <p:cNvPr id="16" name="TextBox 15"/>
          <p:cNvSpPr txBox="1"/>
          <p:nvPr/>
        </p:nvSpPr>
        <p:spPr>
          <a:xfrm>
            <a:off x="827584" y="4437112"/>
            <a:ext cx="1656184" cy="1200329"/>
          </a:xfrm>
          <a:prstGeom prst="rect">
            <a:avLst/>
          </a:prstGeom>
          <a:noFill/>
        </p:spPr>
        <p:txBody>
          <a:bodyPr wrap="square" rtlCol="0">
            <a:spAutoFit/>
          </a:bodyPr>
          <a:lstStyle/>
          <a:p>
            <a:r>
              <a:rPr lang="en-GB" b="1" dirty="0">
                <a:latin typeface="Calibri" panose="020F0502020204030204" pitchFamily="34" charset="0"/>
              </a:rPr>
              <a:t>Stable, manage</a:t>
            </a:r>
          </a:p>
          <a:p>
            <a:r>
              <a:rPr lang="en-GB" b="1" dirty="0">
                <a:latin typeface="Calibri" panose="020F0502020204030204" pitchFamily="34" charset="0"/>
              </a:rPr>
              <a:t>Plan, control</a:t>
            </a:r>
          </a:p>
          <a:p>
            <a:r>
              <a:rPr lang="en-GB" b="1" dirty="0">
                <a:latin typeface="Calibri" panose="020F0502020204030204" pitchFamily="34" charset="0"/>
              </a:rPr>
              <a:t>Predictable</a:t>
            </a:r>
          </a:p>
          <a:p>
            <a:r>
              <a:rPr lang="en-GB" b="1" dirty="0">
                <a:latin typeface="Calibri" panose="020F0502020204030204" pitchFamily="34" charset="0"/>
              </a:rPr>
              <a:t>Procedural</a:t>
            </a:r>
            <a:endParaRPr lang="en-GB" dirty="0">
              <a:latin typeface="Calibri" panose="020F0502020204030204" pitchFamily="34" charset="0"/>
            </a:endParaRPr>
          </a:p>
        </p:txBody>
      </p:sp>
      <p:sp>
        <p:nvSpPr>
          <p:cNvPr id="17" name="TextBox 16"/>
          <p:cNvSpPr txBox="1"/>
          <p:nvPr/>
        </p:nvSpPr>
        <p:spPr>
          <a:xfrm>
            <a:off x="2931843" y="2941034"/>
            <a:ext cx="1312315" cy="1477328"/>
          </a:xfrm>
          <a:prstGeom prst="rect">
            <a:avLst/>
          </a:prstGeom>
          <a:noFill/>
        </p:spPr>
        <p:txBody>
          <a:bodyPr wrap="square" rtlCol="0">
            <a:spAutoFit/>
          </a:bodyPr>
          <a:lstStyle/>
          <a:p>
            <a:r>
              <a:rPr lang="en-GB" b="1" dirty="0">
                <a:latin typeface="Calibri" panose="020F0502020204030204" pitchFamily="34" charset="0"/>
              </a:rPr>
              <a:t>Emergent</a:t>
            </a:r>
          </a:p>
          <a:p>
            <a:r>
              <a:rPr lang="en-GB" b="1" dirty="0">
                <a:latin typeface="Calibri" panose="020F0502020204030204" pitchFamily="34" charset="0"/>
              </a:rPr>
              <a:t>Adapting</a:t>
            </a:r>
          </a:p>
          <a:p>
            <a:r>
              <a:rPr lang="en-GB" b="1" dirty="0">
                <a:latin typeface="Calibri" panose="020F0502020204030204" pitchFamily="34" charset="0"/>
              </a:rPr>
              <a:t>Patterns</a:t>
            </a:r>
          </a:p>
          <a:p>
            <a:r>
              <a:rPr lang="en-GB" b="1" dirty="0" smtClean="0">
                <a:latin typeface="Calibri" panose="020F0502020204030204" pitchFamily="34" charset="0"/>
              </a:rPr>
              <a:t>Anticipate</a:t>
            </a:r>
            <a:endParaRPr lang="en-GB" b="1" dirty="0">
              <a:latin typeface="Calibri" panose="020F0502020204030204" pitchFamily="34" charset="0"/>
            </a:endParaRPr>
          </a:p>
          <a:p>
            <a:r>
              <a:rPr lang="en-GB" b="1" dirty="0">
                <a:latin typeface="Calibri" panose="020F0502020204030204" pitchFamily="34" charset="0"/>
              </a:rPr>
              <a:t>Influence</a:t>
            </a:r>
            <a:endParaRPr lang="en-GB" dirty="0">
              <a:latin typeface="Calibri" panose="020F0502020204030204" pitchFamily="34" charset="0"/>
            </a:endParaRPr>
          </a:p>
        </p:txBody>
      </p:sp>
      <p:sp>
        <p:nvSpPr>
          <p:cNvPr id="18" name="TextBox 17"/>
          <p:cNvSpPr txBox="1"/>
          <p:nvPr/>
        </p:nvSpPr>
        <p:spPr>
          <a:xfrm>
            <a:off x="6300192" y="1145916"/>
            <a:ext cx="1728192" cy="1754326"/>
          </a:xfrm>
          <a:prstGeom prst="rect">
            <a:avLst/>
          </a:prstGeom>
          <a:noFill/>
        </p:spPr>
        <p:txBody>
          <a:bodyPr wrap="square" rtlCol="0">
            <a:spAutoFit/>
          </a:bodyPr>
          <a:lstStyle/>
          <a:p>
            <a:r>
              <a:rPr lang="en-GB" b="1" dirty="0">
                <a:latin typeface="Calibri" panose="020F0502020204030204" pitchFamily="34" charset="0"/>
              </a:rPr>
              <a:t>Unstable</a:t>
            </a:r>
          </a:p>
          <a:p>
            <a:r>
              <a:rPr lang="en-GB" b="1" dirty="0">
                <a:latin typeface="Calibri" panose="020F0502020204030204" pitchFamily="34" charset="0"/>
              </a:rPr>
              <a:t>Chaos</a:t>
            </a:r>
          </a:p>
          <a:p>
            <a:r>
              <a:rPr lang="en-GB" b="1" dirty="0">
                <a:latin typeface="Calibri" panose="020F0502020204030204" pitchFamily="34" charset="0"/>
              </a:rPr>
              <a:t>Unpredictable</a:t>
            </a:r>
          </a:p>
          <a:p>
            <a:r>
              <a:rPr lang="en-GB" b="1" dirty="0">
                <a:latin typeface="Calibri" panose="020F0502020204030204" pitchFamily="34" charset="0"/>
              </a:rPr>
              <a:t>Random</a:t>
            </a:r>
          </a:p>
          <a:p>
            <a:r>
              <a:rPr lang="en-GB" b="1" dirty="0">
                <a:latin typeface="Calibri" panose="020F0502020204030204" pitchFamily="34" charset="0"/>
              </a:rPr>
              <a:t>Surprising</a:t>
            </a:r>
          </a:p>
          <a:p>
            <a:r>
              <a:rPr lang="en-GB" b="1" dirty="0">
                <a:latin typeface="Calibri" panose="020F0502020204030204" pitchFamily="34" charset="0"/>
              </a:rPr>
              <a:t>Creative sparks</a:t>
            </a:r>
            <a:endParaRPr lang="en-GB" dirty="0">
              <a:latin typeface="Calibri" panose="020F0502020204030204" pitchFamily="34" charset="0"/>
            </a:endParaRPr>
          </a:p>
        </p:txBody>
      </p:sp>
      <p:sp>
        <p:nvSpPr>
          <p:cNvPr id="4" name="Oval 3"/>
          <p:cNvSpPr/>
          <p:nvPr/>
        </p:nvSpPr>
        <p:spPr>
          <a:xfrm>
            <a:off x="4139952" y="2941034"/>
            <a:ext cx="4248472" cy="2459588"/>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rPr>
              <a:t>How can we </a:t>
            </a:r>
            <a:r>
              <a:rPr lang="en-GB" sz="2400" b="1" dirty="0" smtClean="0">
                <a:latin typeface="Calibri" panose="020F0502020204030204" pitchFamily="34" charset="0"/>
              </a:rPr>
              <a:t>work </a:t>
            </a:r>
            <a:r>
              <a:rPr lang="en-GB" sz="2400" b="1" dirty="0">
                <a:latin typeface="Calibri" panose="020F0502020204030204" pitchFamily="34" charset="0"/>
              </a:rPr>
              <a:t>better </a:t>
            </a:r>
            <a:r>
              <a:rPr lang="en-GB" sz="2400" b="1" dirty="0" smtClean="0">
                <a:latin typeface="Calibri" panose="020F0502020204030204" pitchFamily="34" charset="0"/>
              </a:rPr>
              <a:t>with nonlinear dynamics to </a:t>
            </a:r>
            <a:r>
              <a:rPr lang="en-GB" sz="2400" b="1" dirty="0">
                <a:latin typeface="Calibri" panose="020F0502020204030204" pitchFamily="34" charset="0"/>
              </a:rPr>
              <a:t>amplify ‘change for good’?</a:t>
            </a:r>
          </a:p>
        </p:txBody>
      </p:sp>
    </p:spTree>
    <p:extLst>
      <p:ext uri="{BB962C8B-B14F-4D97-AF65-F5344CB8AC3E}">
        <p14:creationId xmlns:p14="http://schemas.microsoft.com/office/powerpoint/2010/main" val="1310736282"/>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otent 6 Standard landscape 210910">
  <a:themeElements>
    <a:clrScheme name="Potent 6 design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Potent 6 design">
      <a:majorFont>
        <a:latin typeface="Franklin Gothic Demi"/>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tent 6 design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Potent 6 design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Potent 6 design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Potent 6 design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Potent 6 design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Potent 6 design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Potent 6 design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Potent 6 design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Potent 6 design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Potent 6 design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otent 6 landscape 2014-01-27.potx" id="{4B92D56E-E2C2-4359-B1EA-1C6850F8BCE0}" vid="{B80F7C3E-8E51-4B38-82E1-71077A95C06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Potent 6 landscape 2014-01-27</Template>
  <TotalTime>3838</TotalTime>
  <Words>3131</Words>
  <Application>Microsoft Macintosh PowerPoint</Application>
  <PresentationFormat>On-screen Show (4:3)</PresentationFormat>
  <Paragraphs>623</Paragraphs>
  <Slides>49</Slides>
  <Notes>23</Notes>
  <HiddenSlides>14</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Potent 6 Standard landscape 210910</vt:lpstr>
      <vt:lpstr>Thank you!</vt:lpstr>
      <vt:lpstr>Neo-confusciantist perspective</vt:lpstr>
      <vt:lpstr>See what you make of this?</vt:lpstr>
      <vt:lpstr>Why this? Why now? Why me?</vt:lpstr>
      <vt:lpstr>What? Concerns</vt:lpstr>
      <vt:lpstr>Stacey Diagram (2002): Manifesting concerns…</vt:lpstr>
      <vt:lpstr>What? Interventions + System responses</vt:lpstr>
      <vt:lpstr>Interventions not matching system responses… </vt:lpstr>
      <vt:lpstr>Intervening for good. Yes but how</vt:lpstr>
      <vt:lpstr>PowerPoint Presentation</vt:lpstr>
      <vt:lpstr>PowerPoint Presentation</vt:lpstr>
      <vt:lpstr>PowerPoint Presentation</vt:lpstr>
      <vt:lpstr>Literature review: The Gap – an intrapersonal focus?</vt:lpstr>
      <vt:lpstr>PowerPoint Presentation</vt:lpstr>
      <vt:lpstr>PowerPoint Presentation</vt:lpstr>
      <vt:lpstr>What do I mean by scale-free learning?</vt:lpstr>
      <vt:lpstr>Setting the Scene</vt:lpstr>
      <vt:lpstr>My Philosophical stance</vt:lpstr>
      <vt:lpstr>A Case: IofC</vt:lpstr>
      <vt:lpstr>More about IofC</vt:lpstr>
      <vt:lpstr>Questions newcomers to IofC ask</vt:lpstr>
      <vt:lpstr>My sense-making of issues in IofC</vt:lpstr>
      <vt:lpstr>Now what…? </vt:lpstr>
      <vt:lpstr>Useful Complexity Theories: CAS</vt:lpstr>
      <vt:lpstr>The Power of ‘Littles and Ones’</vt:lpstr>
      <vt:lpstr>Freeman</vt:lpstr>
      <vt:lpstr>Semantic Fields Theory, Hardy (1998)</vt:lpstr>
      <vt:lpstr>Objectives of the Research</vt:lpstr>
      <vt:lpstr>Making the systemic shift…</vt:lpstr>
      <vt:lpstr>What am I doing?</vt:lpstr>
      <vt:lpstr>Adaptive Action Research Methodology</vt:lpstr>
      <vt:lpstr>IofC Scale-frames: Boundary management</vt:lpstr>
      <vt:lpstr>IofC Simple Rules – in a state of becoming</vt:lpstr>
      <vt:lpstr>Patterns </vt:lpstr>
      <vt:lpstr>IofC at  our best</vt:lpstr>
      <vt:lpstr>IofC Seed Behaviours </vt:lpstr>
      <vt:lpstr>My Claims: Potent 6 Constellation</vt:lpstr>
      <vt:lpstr>Recursive across scales</vt:lpstr>
      <vt:lpstr>Conventional Systemic interventions: prioritise interactions between people &amp; groups of people...</vt:lpstr>
      <vt:lpstr>An intrapersonal systemic inquiry?</vt:lpstr>
      <vt:lpstr>Systemic Scoping</vt:lpstr>
      <vt:lpstr>PAI reveals coherent collaborative Purpose(s) by delivering answers to these questions… recognising that meaning is an emergent property ie. It cannot be ‘forced’ into view </vt:lpstr>
      <vt:lpstr>Positioning PAI</vt:lpstr>
      <vt:lpstr>PAI + Participation Compass</vt:lpstr>
      <vt:lpstr>Participation Compass</vt:lpstr>
      <vt:lpstr>Methodology and Methods</vt:lpstr>
      <vt:lpstr>Assumptions about Evidence</vt:lpstr>
      <vt:lpstr>System-sensing &amp; Data collection</vt:lpstr>
      <vt:lpstr>Contribution: Innovation &amp; Impact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Louie Gardiner</dc:creator>
  <cp:lastModifiedBy>Angela Espinosa</cp:lastModifiedBy>
  <cp:revision>295</cp:revision>
  <cp:lastPrinted>2015-11-13T14:05:48Z</cp:lastPrinted>
  <dcterms:created xsi:type="dcterms:W3CDTF">2015-08-13T14:51:38Z</dcterms:created>
  <dcterms:modified xsi:type="dcterms:W3CDTF">2015-12-09T09:06:48Z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