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4"/>
  </p:notesMasterIdLst>
  <p:handoutMasterIdLst>
    <p:handoutMasterId r:id="rId25"/>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8317"/>
    <a:srgbClr val="9FCE22"/>
    <a:srgbClr val="709D5E"/>
    <a:srgbClr val="A9DB24"/>
    <a:srgbClr val="B13926"/>
    <a:srgbClr val="009992"/>
    <a:srgbClr val="5FB417"/>
    <a:srgbClr val="1A8E80"/>
    <a:srgbClr val="376092"/>
    <a:srgbClr val="1FB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5" autoAdjust="0"/>
  </p:normalViewPr>
  <p:slideViewPr>
    <p:cSldViewPr snapToGrid="0" snapToObjects="1">
      <p:cViewPr>
        <p:scale>
          <a:sx n="75" d="100"/>
          <a:sy n="75" d="100"/>
        </p:scale>
        <p:origin x="-1672" y="-728"/>
      </p:cViewPr>
      <p:guideLst>
        <p:guide orient="horz" pos="2160"/>
        <p:guide pos="2880"/>
      </p:guideLst>
    </p:cSldViewPr>
  </p:slideViewPr>
  <p:notesTextViewPr>
    <p:cViewPr>
      <p:scale>
        <a:sx n="100" d="100"/>
        <a:sy n="100" d="100"/>
      </p:scale>
      <p:origin x="0" y="0"/>
    </p:cViewPr>
  </p:notesTextViewPr>
  <p:sorterViewPr>
    <p:cViewPr>
      <p:scale>
        <a:sx n="236" d="100"/>
        <a:sy n="236" d="100"/>
      </p:scale>
      <p:origin x="0" y="1408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57128-C37C-5949-A06C-A13D1BF5ECD2}" type="datetimeFigureOut">
              <a:rPr lang="en-US" smtClean="0"/>
              <a:t>15/11/15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E3E83A-D871-504F-8CCC-157809AFCECE}" type="slidenum">
              <a:rPr lang="en-US" smtClean="0"/>
              <a:t>‹#›</a:t>
            </a:fld>
            <a:endParaRPr lang="en-US" dirty="0"/>
          </a:p>
        </p:txBody>
      </p:sp>
    </p:spTree>
    <p:extLst>
      <p:ext uri="{BB962C8B-B14F-4D97-AF65-F5344CB8AC3E}">
        <p14:creationId xmlns:p14="http://schemas.microsoft.com/office/powerpoint/2010/main" val="3272326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648DD-9692-6A45-894F-0DB9BC147760}" type="datetimeFigureOut">
              <a:rPr lang="en-US" smtClean="0"/>
              <a:t>15/11/15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5B999-4CBF-7E44-BA2A-ADF52946945F}" type="slidenum">
              <a:rPr lang="en-US" smtClean="0"/>
              <a:t>‹#›</a:t>
            </a:fld>
            <a:endParaRPr lang="en-US" dirty="0"/>
          </a:p>
        </p:txBody>
      </p:sp>
    </p:spTree>
    <p:extLst>
      <p:ext uri="{BB962C8B-B14F-4D97-AF65-F5344CB8AC3E}">
        <p14:creationId xmlns:p14="http://schemas.microsoft.com/office/powerpoint/2010/main" val="32641024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AF8FC75-D96C-3942-B660-53B09917E01C}" type="slidenum">
              <a:rPr lang="en-US" smtClean="0"/>
              <a:pPr>
                <a:defRPr/>
              </a:pPr>
              <a:t>0</a:t>
            </a:fld>
            <a:endParaRPr lang="en-US" dirty="0"/>
          </a:p>
        </p:txBody>
      </p:sp>
    </p:spTree>
    <p:extLst>
      <p:ext uri="{BB962C8B-B14F-4D97-AF65-F5344CB8AC3E}">
        <p14:creationId xmlns:p14="http://schemas.microsoft.com/office/powerpoint/2010/main" val="275516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Governments are increasingly faced with challenges that present themselves as “wicked problems” (also called messy problems)</a:t>
            </a:r>
          </a:p>
          <a:p>
            <a:endParaRPr lang="en-US" dirty="0"/>
          </a:p>
        </p:txBody>
      </p:sp>
      <p:sp>
        <p:nvSpPr>
          <p:cNvPr id="4" name="Slide Number Placeholder 3"/>
          <p:cNvSpPr>
            <a:spLocks noGrp="1"/>
          </p:cNvSpPr>
          <p:nvPr>
            <p:ph type="sldNum" sz="quarter" idx="10"/>
          </p:nvPr>
        </p:nvSpPr>
        <p:spPr/>
        <p:txBody>
          <a:bodyPr/>
          <a:lstStyle/>
          <a:p>
            <a:fld id="{7565B999-4CBF-7E44-BA2A-ADF52946945F}" type="slidenum">
              <a:rPr lang="en-US" smtClean="0"/>
              <a:t>1</a:t>
            </a:fld>
            <a:endParaRPr lang="en-US" dirty="0"/>
          </a:p>
        </p:txBody>
      </p:sp>
    </p:spTree>
    <p:extLst>
      <p:ext uri="{BB962C8B-B14F-4D97-AF65-F5344CB8AC3E}">
        <p14:creationId xmlns:p14="http://schemas.microsoft.com/office/powerpoint/2010/main" val="237659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charset="2"/>
              <a:buChar char="§"/>
            </a:pPr>
            <a:r>
              <a:rPr lang="en-US" sz="2000" dirty="0" smtClean="0"/>
              <a:t>West Churchman (1970): </a:t>
            </a:r>
          </a:p>
          <a:p>
            <a:pPr marL="742950" lvl="1" indent="-285750">
              <a:buFont typeface="Lucida Grande"/>
              <a:buChar char="­"/>
            </a:pPr>
            <a:r>
              <a:rPr lang="en-US" sz="2000" dirty="0" smtClean="0"/>
              <a:t>Too deterministic</a:t>
            </a:r>
          </a:p>
          <a:p>
            <a:pPr marL="742950" lvl="1" indent="-285750">
              <a:buFont typeface="Lucida Grande"/>
              <a:buChar char="­"/>
            </a:pPr>
            <a:r>
              <a:rPr lang="en-US" sz="2000" dirty="0" smtClean="0"/>
              <a:t>No researcher can adequately embody the decision maker and all stakeholders, boundaries set are too conservative. </a:t>
            </a:r>
          </a:p>
          <a:p>
            <a:pPr marL="742950" lvl="1" indent="-285750">
              <a:buFont typeface="Lucida Grande"/>
              <a:buChar char="­"/>
            </a:pPr>
            <a:endParaRPr lang="en-US" sz="2000" dirty="0" smtClean="0"/>
          </a:p>
          <a:p>
            <a:pPr marL="285750" indent="-285750">
              <a:buFont typeface="Wingdings" charset="2"/>
              <a:buChar char="§"/>
            </a:pPr>
            <a:r>
              <a:rPr lang="en-US" sz="2000" dirty="0" smtClean="0"/>
              <a:t>Ackoff (1979):</a:t>
            </a:r>
          </a:p>
          <a:p>
            <a:pPr marL="742950" lvl="1" indent="-285750">
              <a:buFont typeface="Lucida Grande"/>
              <a:buChar char="­"/>
            </a:pPr>
            <a:r>
              <a:rPr lang="en-US" sz="2000" dirty="0" smtClean="0"/>
              <a:t>Practitioners with making immoral value judgments by not taking stakeholders perspectives into account. </a:t>
            </a:r>
          </a:p>
          <a:p>
            <a:pPr marL="742950" lvl="1" indent="-285750">
              <a:buFont typeface="Lucida Grande"/>
              <a:buChar char="­"/>
            </a:pPr>
            <a:r>
              <a:rPr lang="en-US" sz="2000" dirty="0" smtClean="0"/>
              <a:t>Analytical optimization approaches aimed at finding a single solution do not provide for organizational learning and adaptation. </a:t>
            </a:r>
          </a:p>
          <a:p>
            <a:pPr marL="742950" lvl="1" indent="-285750">
              <a:buFont typeface="Lucida Grande"/>
              <a:buChar char="­"/>
            </a:pPr>
            <a:r>
              <a:rPr lang="en-US" sz="2000" dirty="0" smtClean="0"/>
              <a:t>On-going learning and change become important</a:t>
            </a:r>
          </a:p>
          <a:p>
            <a:endParaRPr lang="en-US" sz="2000" dirty="0" smtClean="0"/>
          </a:p>
          <a:p>
            <a:pPr marL="285750" indent="-285750">
              <a:buFont typeface="Wingdings" charset="2"/>
              <a:buChar char="§"/>
            </a:pPr>
            <a:r>
              <a:rPr lang="en-US" sz="2000" dirty="0" smtClean="0"/>
              <a:t>Richardson and Midgley critique hard systems thinking for inadequately dealing with:</a:t>
            </a:r>
          </a:p>
          <a:p>
            <a:pPr lvl="2"/>
            <a:r>
              <a:rPr lang="en-US" sz="2000" dirty="0" smtClean="0"/>
              <a:t>“</a:t>
            </a:r>
            <a:r>
              <a:rPr lang="en-US" sz="2000" i="1" dirty="0" smtClean="0"/>
              <a:t>conflicting values, viewpoints, policy preferences, ideologies, power relations, etc., the limitations of some of the ‘engineering’, ‘rational’ and ‘optimization’ approaches [begin] to show through</a:t>
            </a:r>
            <a:r>
              <a:rPr lang="en-US" sz="2000" dirty="0" smtClean="0"/>
              <a:t>.” ---(Richardson and Midgley, 2007, p. 169)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Strongly </a:t>
            </a:r>
            <a:r>
              <a:rPr lang="en-US" sz="1200" i="1" dirty="0" smtClean="0"/>
              <a:t>interpretive</a:t>
            </a:r>
            <a:r>
              <a:rPr lang="en-US" sz="1200" dirty="0" smtClean="0"/>
              <a:t> because they are based upon the belief that the “environment” is interpreted differently among those observing a system (Jackson, 2006) </a:t>
            </a:r>
          </a:p>
          <a:p>
            <a:endParaRPr lang="en-US" dirty="0"/>
          </a:p>
        </p:txBody>
      </p:sp>
      <p:sp>
        <p:nvSpPr>
          <p:cNvPr id="4" name="Slide Number Placeholder 3"/>
          <p:cNvSpPr>
            <a:spLocks noGrp="1"/>
          </p:cNvSpPr>
          <p:nvPr>
            <p:ph type="sldNum" sz="quarter" idx="10"/>
          </p:nvPr>
        </p:nvSpPr>
        <p:spPr/>
        <p:txBody>
          <a:bodyPr/>
          <a:lstStyle/>
          <a:p>
            <a:fld id="{7565B999-4CBF-7E44-BA2A-ADF52946945F}" type="slidenum">
              <a:rPr lang="en-US" smtClean="0"/>
              <a:t>3</a:t>
            </a:fld>
            <a:endParaRPr lang="en-US" dirty="0"/>
          </a:p>
        </p:txBody>
      </p:sp>
    </p:spTree>
    <p:extLst>
      <p:ext uri="{BB962C8B-B14F-4D97-AF65-F5344CB8AC3E}">
        <p14:creationId xmlns:p14="http://schemas.microsoft.com/office/powerpoint/2010/main" val="185290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Homeostasis:</a:t>
            </a:r>
            <a:r>
              <a:rPr lang="en-US" dirty="0" smtClean="0"/>
              <a:t>  dynamic stability and it is a fundamental characteristic of a viable self-organizing organization.  </a:t>
            </a:r>
          </a:p>
          <a:p>
            <a:pPr lvl="1"/>
            <a:r>
              <a:rPr lang="en-US" dirty="0" smtClean="0"/>
              <a:t>Homeostatic mechanisms keep the internal environment in balance with its environment (Beer, 1985). </a:t>
            </a:r>
          </a:p>
          <a:p>
            <a:r>
              <a:rPr lang="en-US" b="1" i="1" dirty="0" smtClean="0"/>
              <a:t>Attenuation/Amplification</a:t>
            </a:r>
            <a:endParaRPr lang="en-US" dirty="0" smtClean="0"/>
          </a:p>
          <a:p>
            <a:pPr lvl="1"/>
            <a:r>
              <a:rPr lang="en-US" dirty="0" smtClean="0"/>
              <a:t>Attenuate:  Reduce or filter the variety flowing from the environment  </a:t>
            </a:r>
          </a:p>
          <a:p>
            <a:pPr lvl="1"/>
            <a:r>
              <a:rPr lang="en-US" dirty="0" smtClean="0"/>
              <a:t>Amplify:  Increase its cognitive capacity to co-evolve with its environment</a:t>
            </a:r>
          </a:p>
          <a:p>
            <a:r>
              <a:rPr lang="en-US" b="1" i="1" dirty="0" smtClean="0"/>
              <a:t> 3 Channels for Coordination Among System 1s</a:t>
            </a:r>
            <a:endParaRPr lang="en-US" dirty="0" smtClean="0"/>
          </a:p>
          <a:p>
            <a:pPr lvl="1"/>
            <a:r>
              <a:rPr lang="en-US" dirty="0" smtClean="0"/>
              <a:t>Resource bargain to negotiate resources in each particular period</a:t>
            </a:r>
          </a:p>
          <a:p>
            <a:pPr lvl="1"/>
            <a:r>
              <a:rPr lang="en-US" dirty="0" smtClean="0"/>
              <a:t>Accountability channel to make themselves responsible for the way they used these resource’s, and </a:t>
            </a:r>
          </a:p>
          <a:p>
            <a:pPr lvl="1"/>
            <a:r>
              <a:rPr lang="en-US" dirty="0" smtClean="0"/>
              <a:t>Channel to intervene (only when a S1 behaves in ways counter to viability) by applying corporate or/governance industrial norms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565B999-4CBF-7E44-BA2A-ADF52946945F}" type="slidenum">
              <a:rPr lang="en-US" smtClean="0"/>
              <a:t>12</a:t>
            </a:fld>
            <a:endParaRPr lang="en-US" dirty="0"/>
          </a:p>
        </p:txBody>
      </p:sp>
    </p:spTree>
    <p:extLst>
      <p:ext uri="{BB962C8B-B14F-4D97-AF65-F5344CB8AC3E}">
        <p14:creationId xmlns:p14="http://schemas.microsoft.com/office/powerpoint/2010/main" val="205071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457199" y="1370013"/>
            <a:ext cx="6400800" cy="457200"/>
          </a:xfrm>
          <a:prstGeom prst="rect">
            <a:avLst/>
          </a:prstGeom>
        </p:spPr>
        <p:txBody>
          <a:bodyPr/>
          <a:lstStyle>
            <a:lvl1pPr marL="0" indent="0" algn="l">
              <a:buFont typeface="Wingdings" pitchFamily="2" charset="2"/>
              <a:buNone/>
              <a:defRPr sz="2400">
                <a:solidFill>
                  <a:srgbClr val="000000"/>
                </a:solidFill>
              </a:defRPr>
            </a:lvl1pPr>
          </a:lstStyle>
          <a:p>
            <a:r>
              <a:rPr lang="en-US" dirty="0" smtClean="0"/>
              <a:t>Click to edit Master subtitle style</a:t>
            </a:r>
            <a:endParaRPr lang="en-US" dirty="0"/>
          </a:p>
        </p:txBody>
      </p:sp>
      <p:sp>
        <p:nvSpPr>
          <p:cNvPr id="10" name="Date Placeholder 3"/>
          <p:cNvSpPr>
            <a:spLocks noGrp="1"/>
          </p:cNvSpPr>
          <p:nvPr>
            <p:ph type="dt" sz="half" idx="10"/>
          </p:nvPr>
        </p:nvSpPr>
        <p:spPr>
          <a:xfrm>
            <a:off x="0" y="6584949"/>
            <a:ext cx="1204913" cy="209550"/>
          </a:xfrm>
          <a:prstGeom prst="rect">
            <a:avLst/>
          </a:prstGeom>
        </p:spPr>
        <p:txBody>
          <a:bodyPr/>
          <a:lstStyle>
            <a:lvl1pPr>
              <a:defRPr sz="1200" b="0">
                <a:solidFill>
                  <a:srgbClr val="404040"/>
                </a:solidFill>
              </a:defRPr>
            </a:lvl1pPr>
          </a:lstStyle>
          <a:p>
            <a:pPr defTabSz="914400"/>
            <a:r>
              <a:rPr lang="en-US" kern="0" dirty="0" smtClean="0"/>
              <a:t>17/11/15</a:t>
            </a:r>
            <a:endParaRPr lang="en-US" kern="0" dirty="0"/>
          </a:p>
        </p:txBody>
      </p:sp>
      <p:sp>
        <p:nvSpPr>
          <p:cNvPr id="11" name="Slide Number Placeholder 5"/>
          <p:cNvSpPr>
            <a:spLocks noGrp="1"/>
          </p:cNvSpPr>
          <p:nvPr>
            <p:ph type="sldNum" sz="quarter" idx="12"/>
          </p:nvPr>
        </p:nvSpPr>
        <p:spPr>
          <a:xfrm>
            <a:off x="8302625" y="6477000"/>
            <a:ext cx="384175" cy="233363"/>
          </a:xfrm>
          <a:prstGeom prst="rect">
            <a:avLst/>
          </a:prstGeom>
        </p:spPr>
        <p:txBody>
          <a:bodyPr/>
          <a:lstStyle>
            <a:lvl1pPr algn="r">
              <a:defRPr sz="900" b="1">
                <a:solidFill>
                  <a:srgbClr val="404040"/>
                </a:solidFill>
              </a:defRPr>
            </a:lvl1pPr>
          </a:lstStyle>
          <a:p>
            <a:pPr defTabSz="914400"/>
            <a:fld id="{87034D8C-3CB4-402A-BC46-2AB14C0FE90A}" type="slidenum">
              <a:rPr lang="en-US" kern="0" smtClean="0"/>
              <a:pPr defTabSz="914400"/>
              <a:t>‹#›</a:t>
            </a:fld>
            <a:endParaRPr lang="en-US" kern="0" dirty="0"/>
          </a:p>
        </p:txBody>
      </p:sp>
      <p:sp>
        <p:nvSpPr>
          <p:cNvPr id="13" name="Title 1"/>
          <p:cNvSpPr>
            <a:spLocks noGrp="1"/>
          </p:cNvSpPr>
          <p:nvPr>
            <p:ph type="title"/>
          </p:nvPr>
        </p:nvSpPr>
        <p:spPr>
          <a:xfrm>
            <a:off x="457200" y="457200"/>
            <a:ext cx="8229600" cy="808038"/>
          </a:xfrm>
          <a:prstGeom prst="rect">
            <a:avLst/>
          </a:prstGeom>
        </p:spPr>
        <p:txBody>
          <a:bodyPr/>
          <a:lstStyle>
            <a:lvl1pPr algn="l">
              <a:defRPr sz="3600" b="1">
                <a:solidFill>
                  <a:srgbClr val="000000"/>
                </a:solidFill>
                <a:latin typeface="Trebuchet MS"/>
                <a:cs typeface="Trebuchet M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794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622300"/>
            <a:ext cx="8229600" cy="808038"/>
          </a:xfrm>
          <a:prstGeom prst="rect">
            <a:avLst/>
          </a:prstGeom>
        </p:spPr>
        <p:txBody>
          <a:bodyPr/>
          <a:lstStyle>
            <a:lvl1pPr algn="l">
              <a:defRPr sz="3600" b="1">
                <a:solidFill>
                  <a:srgbClr val="000000"/>
                </a:solidFill>
                <a:latin typeface="Trebuchet MS"/>
                <a:cs typeface="Trebuchet M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Font typeface="Wingdings" charset="2"/>
              <a:buChar char="§"/>
              <a:defRPr sz="1800">
                <a:solidFill>
                  <a:schemeClr val="tx1">
                    <a:lumMod val="75000"/>
                    <a:lumOff val="25000"/>
                  </a:schemeClr>
                </a:solidFill>
              </a:defRPr>
            </a:lvl1pPr>
            <a:lvl2pPr>
              <a:buClr>
                <a:schemeClr val="tx1"/>
              </a:buClr>
              <a:defRPr sz="1600">
                <a:solidFill>
                  <a:schemeClr val="tx1">
                    <a:lumMod val="75000"/>
                    <a:lumOff val="25000"/>
                  </a:schemeClr>
                </a:solidFill>
              </a:defRPr>
            </a:lvl2pPr>
            <a:lvl3pPr>
              <a:buClr>
                <a:schemeClr val="tx1"/>
              </a:buClr>
              <a:defRPr sz="1400">
                <a:solidFill>
                  <a:schemeClr val="tx1">
                    <a:lumMod val="75000"/>
                    <a:lumOff val="25000"/>
                  </a:schemeClr>
                </a:solidFill>
              </a:defRPr>
            </a:lvl3pPr>
            <a:lvl4pPr>
              <a:buClr>
                <a:schemeClr val="tx1"/>
              </a:buClr>
              <a:defRPr sz="1400">
                <a:solidFill>
                  <a:schemeClr val="tx1">
                    <a:lumMod val="75000"/>
                    <a:lumOff val="25000"/>
                  </a:schemeClr>
                </a:solidFill>
              </a:defRPr>
            </a:lvl4pPr>
            <a:lvl5pPr>
              <a:buClr>
                <a:schemeClr val="tx1"/>
              </a:buClr>
              <a:defRPr sz="14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3"/>
          <p:cNvSpPr>
            <a:spLocks noGrp="1"/>
          </p:cNvSpPr>
          <p:nvPr>
            <p:ph type="dt" sz="half" idx="10"/>
          </p:nvPr>
        </p:nvSpPr>
        <p:spPr>
          <a:xfrm>
            <a:off x="0" y="6597650"/>
            <a:ext cx="1204913" cy="209550"/>
          </a:xfrm>
          <a:prstGeom prst="rect">
            <a:avLst/>
          </a:prstGeom>
        </p:spPr>
        <p:txBody>
          <a:bodyPr/>
          <a:lstStyle>
            <a:lvl1pPr>
              <a:defRPr sz="1200" b="0">
                <a:solidFill>
                  <a:srgbClr val="404040"/>
                </a:solidFill>
              </a:defRPr>
            </a:lvl1pPr>
          </a:lstStyle>
          <a:p>
            <a:pPr defTabSz="914400"/>
            <a:r>
              <a:rPr lang="en-US" kern="0" dirty="0" smtClean="0"/>
              <a:t>17/11/15</a:t>
            </a:r>
            <a:endParaRPr lang="en-US" kern="0" dirty="0"/>
          </a:p>
        </p:txBody>
      </p:sp>
      <p:sp>
        <p:nvSpPr>
          <p:cNvPr id="14" name="Slide Number Placeholder 5"/>
          <p:cNvSpPr>
            <a:spLocks noGrp="1"/>
          </p:cNvSpPr>
          <p:nvPr>
            <p:ph type="sldNum" sz="quarter" idx="12"/>
          </p:nvPr>
        </p:nvSpPr>
        <p:spPr>
          <a:xfrm>
            <a:off x="8686800" y="6513803"/>
            <a:ext cx="384175" cy="233363"/>
          </a:xfrm>
          <a:prstGeom prst="rect">
            <a:avLst/>
          </a:prstGeom>
        </p:spPr>
        <p:txBody>
          <a:bodyPr/>
          <a:lstStyle>
            <a:lvl1pPr algn="r">
              <a:defRPr sz="900" b="1">
                <a:solidFill>
                  <a:srgbClr val="404040"/>
                </a:solidFill>
              </a:defRPr>
            </a:lvl1pPr>
          </a:lstStyle>
          <a:p>
            <a:pPr defTabSz="914400"/>
            <a:fld id="{87034D8C-3CB4-402A-BC46-2AB14C0FE90A}" type="slidenum">
              <a:rPr lang="en-US" kern="0" smtClean="0"/>
              <a:pPr defTabSz="914400"/>
              <a:t>‹#›</a:t>
            </a:fld>
            <a:endParaRPr lang="en-US" kern="0" dirty="0"/>
          </a:p>
        </p:txBody>
      </p:sp>
    </p:spTree>
    <p:extLst>
      <p:ext uri="{BB962C8B-B14F-4D97-AF65-F5344CB8AC3E}">
        <p14:creationId xmlns:p14="http://schemas.microsoft.com/office/powerpoint/2010/main" val="78223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0000"/>
                </a:solidFill>
                <a:latin typeface="Trebuchet MS"/>
                <a:cs typeface="Trebuchet M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7010400" y="6477000"/>
            <a:ext cx="1204913" cy="209550"/>
          </a:xfrm>
          <a:prstGeom prst="rect">
            <a:avLst/>
          </a:prstGeom>
        </p:spPr>
        <p:txBody>
          <a:bodyPr/>
          <a:lstStyle>
            <a:lvl1pPr>
              <a:defRPr sz="1200" b="0">
                <a:solidFill>
                  <a:srgbClr val="404040"/>
                </a:solidFill>
              </a:defRPr>
            </a:lvl1pPr>
          </a:lstStyle>
          <a:p>
            <a:pPr defTabSz="914400"/>
            <a:r>
              <a:rPr lang="en-US" kern="0" dirty="0" smtClean="0"/>
              <a:t>17/11/15</a:t>
            </a:r>
            <a:endParaRPr lang="en-US" kern="0" dirty="0"/>
          </a:p>
        </p:txBody>
      </p:sp>
      <p:sp>
        <p:nvSpPr>
          <p:cNvPr id="8" name="Slide Number Placeholder 5"/>
          <p:cNvSpPr>
            <a:spLocks noGrp="1"/>
          </p:cNvSpPr>
          <p:nvPr>
            <p:ph type="sldNum" sz="quarter" idx="12"/>
          </p:nvPr>
        </p:nvSpPr>
        <p:spPr>
          <a:xfrm>
            <a:off x="8302625" y="6477000"/>
            <a:ext cx="384175" cy="233363"/>
          </a:xfrm>
          <a:prstGeom prst="rect">
            <a:avLst/>
          </a:prstGeom>
        </p:spPr>
        <p:txBody>
          <a:bodyPr/>
          <a:lstStyle>
            <a:lvl1pPr algn="r">
              <a:defRPr sz="900" b="1">
                <a:solidFill>
                  <a:srgbClr val="404040"/>
                </a:solidFill>
              </a:defRPr>
            </a:lvl1pPr>
          </a:lstStyle>
          <a:p>
            <a:pPr defTabSz="914400"/>
            <a:fld id="{87034D8C-3CB4-402A-BC46-2AB14C0FE90A}" type="slidenum">
              <a:rPr lang="en-US" kern="0" smtClean="0"/>
              <a:pPr defTabSz="914400"/>
              <a:t>‹#›</a:t>
            </a:fld>
            <a:endParaRPr lang="en-US" kern="0" dirty="0"/>
          </a:p>
        </p:txBody>
      </p:sp>
    </p:spTree>
    <p:extLst>
      <p:ext uri="{BB962C8B-B14F-4D97-AF65-F5344CB8AC3E}">
        <p14:creationId xmlns:p14="http://schemas.microsoft.com/office/powerpoint/2010/main" val="105117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userDrawn="1"/>
        </p:nvSpPr>
        <p:spPr bwMode="auto">
          <a:xfrm>
            <a:off x="457200" y="1478757"/>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8191"/>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008191"/>
              </a:buClr>
              <a:buChar char="–"/>
              <a:defRPr sz="1600">
                <a:solidFill>
                  <a:schemeClr val="tx1"/>
                </a:solidFill>
                <a:latin typeface="+mn-lt"/>
              </a:defRPr>
            </a:lvl2pPr>
            <a:lvl3pPr marL="1143000" indent="-228600" algn="l" rtl="0" eaLnBrk="1" fontAlgn="base" hangingPunct="1">
              <a:spcBef>
                <a:spcPct val="20000"/>
              </a:spcBef>
              <a:spcAft>
                <a:spcPct val="0"/>
              </a:spcAft>
              <a:buClr>
                <a:srgbClr val="008191"/>
              </a:buClr>
              <a:buChar char="•"/>
              <a:defRPr sz="1400">
                <a:solidFill>
                  <a:schemeClr val="tx1"/>
                </a:solidFill>
                <a:latin typeface="+mn-lt"/>
              </a:defRPr>
            </a:lvl3pPr>
            <a:lvl4pPr marL="1600200" indent="-228600" algn="l" rtl="0" eaLnBrk="1" fontAlgn="base" hangingPunct="1">
              <a:spcBef>
                <a:spcPct val="20000"/>
              </a:spcBef>
              <a:spcAft>
                <a:spcPct val="0"/>
              </a:spcAft>
              <a:buClr>
                <a:srgbClr val="008191"/>
              </a:buClr>
              <a:buChar char="–"/>
              <a:defRPr sz="1400">
                <a:solidFill>
                  <a:schemeClr val="tx1"/>
                </a:solidFill>
                <a:latin typeface="+mn-lt"/>
              </a:defRPr>
            </a:lvl4pPr>
            <a:lvl5pPr marL="2057400" indent="-228600" algn="l" rtl="0" eaLnBrk="1" fontAlgn="base" hangingPunct="1">
              <a:spcBef>
                <a:spcPct val="20000"/>
              </a:spcBef>
              <a:spcAft>
                <a:spcPct val="0"/>
              </a:spcAft>
              <a:buClr>
                <a:srgbClr val="008191"/>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lvl="0">
              <a:buClrTx/>
            </a:pPr>
            <a:r>
              <a:rPr lang="en-US" dirty="0" smtClean="0"/>
              <a:t>Click to edit Master text styles</a:t>
            </a:r>
          </a:p>
          <a:p>
            <a:pPr lvl="1">
              <a:buClrTx/>
            </a:pPr>
            <a:r>
              <a:rPr lang="en-US" dirty="0" smtClean="0"/>
              <a:t>Second level</a:t>
            </a:r>
          </a:p>
          <a:p>
            <a:pPr lvl="2">
              <a:buClrTx/>
            </a:pPr>
            <a:r>
              <a:rPr lang="en-US" dirty="0" smtClean="0"/>
              <a:t>Third level</a:t>
            </a:r>
          </a:p>
          <a:p>
            <a:pPr lvl="3">
              <a:buClrTx/>
            </a:pPr>
            <a:r>
              <a:rPr lang="en-US" dirty="0" smtClean="0"/>
              <a:t>Fourth level</a:t>
            </a:r>
          </a:p>
          <a:p>
            <a:pPr lvl="4">
              <a:buClrTx/>
            </a:pPr>
            <a:r>
              <a:rPr lang="en-US" dirty="0" smtClean="0"/>
              <a:t>Fifth level</a:t>
            </a:r>
            <a:endParaRPr lang="en-US" dirty="0"/>
          </a:p>
        </p:txBody>
      </p:sp>
      <p:sp>
        <p:nvSpPr>
          <p:cNvPr id="10" name="Content Placeholder 3"/>
          <p:cNvSpPr>
            <a:spLocks noGrp="1"/>
          </p:cNvSpPr>
          <p:nvPr userDrawn="1"/>
        </p:nvSpPr>
        <p:spPr bwMode="auto">
          <a:xfrm>
            <a:off x="4648200" y="1478757"/>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8191"/>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008191"/>
              </a:buClr>
              <a:buChar char="–"/>
              <a:defRPr sz="1600">
                <a:solidFill>
                  <a:schemeClr val="tx1"/>
                </a:solidFill>
                <a:latin typeface="+mn-lt"/>
              </a:defRPr>
            </a:lvl2pPr>
            <a:lvl3pPr marL="1143000" indent="-228600" algn="l" rtl="0" eaLnBrk="1" fontAlgn="base" hangingPunct="1">
              <a:spcBef>
                <a:spcPct val="20000"/>
              </a:spcBef>
              <a:spcAft>
                <a:spcPct val="0"/>
              </a:spcAft>
              <a:buClr>
                <a:srgbClr val="008191"/>
              </a:buClr>
              <a:buChar char="•"/>
              <a:defRPr sz="1400">
                <a:solidFill>
                  <a:schemeClr val="tx1"/>
                </a:solidFill>
                <a:latin typeface="+mn-lt"/>
              </a:defRPr>
            </a:lvl3pPr>
            <a:lvl4pPr marL="1600200" indent="-228600" algn="l" rtl="0" eaLnBrk="1" fontAlgn="base" hangingPunct="1">
              <a:spcBef>
                <a:spcPct val="20000"/>
              </a:spcBef>
              <a:spcAft>
                <a:spcPct val="0"/>
              </a:spcAft>
              <a:buClr>
                <a:srgbClr val="008191"/>
              </a:buClr>
              <a:buChar char="–"/>
              <a:defRPr sz="1400">
                <a:solidFill>
                  <a:schemeClr val="tx1"/>
                </a:solidFill>
                <a:latin typeface="+mn-lt"/>
              </a:defRPr>
            </a:lvl4pPr>
            <a:lvl5pPr marL="2057400" indent="-228600" algn="l" rtl="0" eaLnBrk="1" fontAlgn="base" hangingPunct="1">
              <a:spcBef>
                <a:spcPct val="20000"/>
              </a:spcBef>
              <a:spcAft>
                <a:spcPct val="0"/>
              </a:spcAft>
              <a:buClr>
                <a:srgbClr val="008191"/>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lvl="0">
              <a:buClrTx/>
            </a:pPr>
            <a:r>
              <a:rPr lang="en-US" dirty="0" smtClean="0"/>
              <a:t>Click to edit Master text styles</a:t>
            </a:r>
          </a:p>
          <a:p>
            <a:pPr lvl="1">
              <a:buClrTx/>
            </a:pPr>
            <a:r>
              <a:rPr lang="en-US" dirty="0" smtClean="0"/>
              <a:t>Second level</a:t>
            </a:r>
          </a:p>
          <a:p>
            <a:pPr lvl="2">
              <a:buClrTx/>
            </a:pPr>
            <a:r>
              <a:rPr lang="en-US" dirty="0" smtClean="0"/>
              <a:t>Third level</a:t>
            </a:r>
          </a:p>
          <a:p>
            <a:pPr lvl="3">
              <a:buClrTx/>
            </a:pPr>
            <a:r>
              <a:rPr lang="en-US" dirty="0" smtClean="0"/>
              <a:t>Fourth level</a:t>
            </a:r>
          </a:p>
          <a:p>
            <a:pPr lvl="4">
              <a:buClrTx/>
            </a:pPr>
            <a:r>
              <a:rPr lang="en-US" dirty="0" smtClean="0"/>
              <a:t>Fifth level</a:t>
            </a:r>
            <a:endParaRPr lang="en-US" dirty="0"/>
          </a:p>
        </p:txBody>
      </p:sp>
      <p:sp>
        <p:nvSpPr>
          <p:cNvPr id="12" name="Title 1"/>
          <p:cNvSpPr>
            <a:spLocks noGrp="1"/>
          </p:cNvSpPr>
          <p:nvPr>
            <p:ph type="title"/>
          </p:nvPr>
        </p:nvSpPr>
        <p:spPr>
          <a:xfrm>
            <a:off x="457200" y="622300"/>
            <a:ext cx="8229600" cy="808038"/>
          </a:xfrm>
          <a:prstGeom prst="rect">
            <a:avLst/>
          </a:prstGeom>
        </p:spPr>
        <p:txBody>
          <a:bodyPr/>
          <a:lstStyle>
            <a:lvl1pPr algn="l">
              <a:defRPr sz="3600" b="1">
                <a:solidFill>
                  <a:srgbClr val="000000"/>
                </a:solidFill>
                <a:latin typeface="Trebuchet MS"/>
                <a:cs typeface="Trebuchet M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876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7010400" y="6477000"/>
            <a:ext cx="1204913" cy="209550"/>
          </a:xfrm>
          <a:prstGeom prst="rect">
            <a:avLst/>
          </a:prstGeom>
        </p:spPr>
        <p:txBody>
          <a:bodyPr/>
          <a:lstStyle>
            <a:lvl1pPr>
              <a:defRPr sz="1200" b="0">
                <a:solidFill>
                  <a:srgbClr val="404040"/>
                </a:solidFill>
              </a:defRPr>
            </a:lvl1pPr>
          </a:lstStyle>
          <a:p>
            <a:pPr defTabSz="914400"/>
            <a:r>
              <a:rPr lang="en-US" kern="0" dirty="0" smtClean="0"/>
              <a:t>17/11/15</a:t>
            </a:r>
            <a:endParaRPr lang="en-US" kern="0" dirty="0"/>
          </a:p>
        </p:txBody>
      </p:sp>
      <p:sp>
        <p:nvSpPr>
          <p:cNvPr id="7" name="Slide Number Placeholder 5"/>
          <p:cNvSpPr>
            <a:spLocks noGrp="1"/>
          </p:cNvSpPr>
          <p:nvPr>
            <p:ph type="sldNum" sz="quarter" idx="12"/>
          </p:nvPr>
        </p:nvSpPr>
        <p:spPr>
          <a:xfrm>
            <a:off x="8302625" y="6477000"/>
            <a:ext cx="384175" cy="233363"/>
          </a:xfrm>
          <a:prstGeom prst="rect">
            <a:avLst/>
          </a:prstGeom>
        </p:spPr>
        <p:txBody>
          <a:bodyPr/>
          <a:lstStyle>
            <a:lvl1pPr algn="r">
              <a:defRPr sz="900" b="1">
                <a:solidFill>
                  <a:srgbClr val="404040"/>
                </a:solidFill>
              </a:defRPr>
            </a:lvl1pPr>
          </a:lstStyle>
          <a:p>
            <a:pPr defTabSz="914400"/>
            <a:fld id="{87034D8C-3CB4-402A-BC46-2AB14C0FE90A}" type="slidenum">
              <a:rPr lang="en-US" kern="0" smtClean="0"/>
              <a:pPr defTabSz="914400"/>
              <a:t>‹#›</a:t>
            </a:fld>
            <a:endParaRPr lang="en-US" kern="0" dirty="0"/>
          </a:p>
        </p:txBody>
      </p:sp>
      <p:sp>
        <p:nvSpPr>
          <p:cNvPr id="10" name="Title 1"/>
          <p:cNvSpPr>
            <a:spLocks noGrp="1"/>
          </p:cNvSpPr>
          <p:nvPr>
            <p:ph type="title"/>
          </p:nvPr>
        </p:nvSpPr>
        <p:spPr>
          <a:xfrm>
            <a:off x="457200" y="622300"/>
            <a:ext cx="8229600" cy="808038"/>
          </a:xfrm>
          <a:prstGeom prst="rect">
            <a:avLst/>
          </a:prstGeom>
        </p:spPr>
        <p:txBody>
          <a:bodyPr/>
          <a:lstStyle>
            <a:lvl1pPr algn="l">
              <a:defRPr sz="3600" b="1">
                <a:solidFill>
                  <a:srgbClr val="000000"/>
                </a:solidFill>
                <a:latin typeface="Trebuchet MS"/>
                <a:cs typeface="Trebuchet M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950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7010400" y="6477000"/>
            <a:ext cx="1204913" cy="209550"/>
          </a:xfrm>
          <a:prstGeom prst="rect">
            <a:avLst/>
          </a:prstGeom>
        </p:spPr>
        <p:txBody>
          <a:bodyPr/>
          <a:lstStyle>
            <a:lvl1pPr>
              <a:defRPr sz="1200" b="0">
                <a:solidFill>
                  <a:srgbClr val="404040"/>
                </a:solidFill>
              </a:defRPr>
            </a:lvl1pPr>
          </a:lstStyle>
          <a:p>
            <a:pPr defTabSz="914400"/>
            <a:r>
              <a:rPr lang="en-US" kern="0" dirty="0" smtClean="0"/>
              <a:t>17/11/15</a:t>
            </a:r>
            <a:endParaRPr lang="en-US" kern="0" dirty="0"/>
          </a:p>
        </p:txBody>
      </p:sp>
      <p:sp>
        <p:nvSpPr>
          <p:cNvPr id="6" name="Slide Number Placeholder 5"/>
          <p:cNvSpPr>
            <a:spLocks noGrp="1"/>
          </p:cNvSpPr>
          <p:nvPr>
            <p:ph type="sldNum" sz="quarter" idx="12"/>
          </p:nvPr>
        </p:nvSpPr>
        <p:spPr>
          <a:xfrm>
            <a:off x="8302625" y="6477000"/>
            <a:ext cx="384175" cy="233363"/>
          </a:xfrm>
          <a:prstGeom prst="rect">
            <a:avLst/>
          </a:prstGeom>
        </p:spPr>
        <p:txBody>
          <a:bodyPr/>
          <a:lstStyle>
            <a:lvl1pPr algn="r">
              <a:defRPr sz="900" b="1">
                <a:solidFill>
                  <a:srgbClr val="404040"/>
                </a:solidFill>
              </a:defRPr>
            </a:lvl1pPr>
          </a:lstStyle>
          <a:p>
            <a:pPr defTabSz="914400"/>
            <a:fld id="{87034D8C-3CB4-402A-BC46-2AB14C0FE90A}" type="slidenum">
              <a:rPr lang="en-US" kern="0" smtClean="0"/>
              <a:pPr defTabSz="914400"/>
              <a:t>‹#›</a:t>
            </a:fld>
            <a:endParaRPr lang="en-US" kern="0" dirty="0"/>
          </a:p>
        </p:txBody>
      </p:sp>
    </p:spTree>
    <p:extLst>
      <p:ext uri="{BB962C8B-B14F-4D97-AF65-F5344CB8AC3E}">
        <p14:creationId xmlns:p14="http://schemas.microsoft.com/office/powerpoint/2010/main" val="1948141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457200" y="38100"/>
            <a:ext cx="2432737" cy="246221"/>
          </a:xfrm>
          <a:prstGeom prst="rect">
            <a:avLst/>
          </a:prstGeom>
          <a:noFill/>
        </p:spPr>
        <p:txBody>
          <a:bodyPr wrap="square" rtlCol="0" anchor="t">
            <a:spAutoFit/>
          </a:bodyPr>
          <a:lstStyle/>
          <a:p>
            <a:pPr algn="l"/>
            <a:r>
              <a:rPr lang="en-US" sz="1000" dirty="0" smtClean="0">
                <a:solidFill>
                  <a:schemeClr val="bg1"/>
                </a:solidFill>
                <a:latin typeface="Trebuchet MS"/>
                <a:cs typeface="Trebuchet MS"/>
              </a:rPr>
              <a:t>GLOBAL SECURITY SCIENCES</a:t>
            </a:r>
            <a:endParaRPr lang="en-US" sz="1000" dirty="0">
              <a:solidFill>
                <a:schemeClr val="bg1"/>
              </a:solidFill>
              <a:latin typeface="Trebuchet MS"/>
              <a:cs typeface="Trebuchet MS"/>
            </a:endParaRPr>
          </a:p>
        </p:txBody>
      </p:sp>
      <p:pic>
        <p:nvPicPr>
          <p:cNvPr id="11" name="Picture 10"/>
          <p:cNvPicPr>
            <a:picLocks noChangeAspect="1"/>
          </p:cNvPicPr>
          <p:nvPr userDrawn="1"/>
        </p:nvPicPr>
        <p:blipFill>
          <a:blip r:embed="rId8"/>
          <a:stretch>
            <a:fillRect/>
          </a:stretch>
        </p:blipFill>
        <p:spPr>
          <a:xfrm>
            <a:off x="0" y="457200"/>
            <a:ext cx="4656667" cy="5932714"/>
          </a:xfrm>
          <a:prstGeom prst="rect">
            <a:avLst/>
          </a:prstGeom>
        </p:spPr>
      </p:pic>
      <p:sp>
        <p:nvSpPr>
          <p:cNvPr id="5" name="Rectangle 4"/>
          <p:cNvSpPr/>
          <p:nvPr userDrawn="1"/>
        </p:nvSpPr>
        <p:spPr>
          <a:xfrm>
            <a:off x="0" y="-25401"/>
            <a:ext cx="9194799" cy="770467"/>
          </a:xfrm>
          <a:prstGeom prst="rect">
            <a:avLst/>
          </a:prstGeom>
          <a:gradFill flip="none" rotWithShape="1">
            <a:gsLst>
              <a:gs pos="99000">
                <a:srgbClr val="A9DB24"/>
              </a:gs>
              <a:gs pos="100000">
                <a:srgbClr val="FFFFFF"/>
              </a:gs>
              <a:gs pos="29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FB2FF"/>
              </a:solidFill>
            </a:endParaRPr>
          </a:p>
        </p:txBody>
      </p:sp>
    </p:spTree>
    <p:extLst>
      <p:ext uri="{BB962C8B-B14F-4D97-AF65-F5344CB8AC3E}">
        <p14:creationId xmlns:p14="http://schemas.microsoft.com/office/powerpoint/2010/main" val="164004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15.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itle 2"/>
          <p:cNvSpPr>
            <a:spLocks noGrp="1"/>
          </p:cNvSpPr>
          <p:nvPr>
            <p:ph type="subTitle" idx="1"/>
          </p:nvPr>
        </p:nvSpPr>
        <p:spPr>
          <a:xfrm>
            <a:off x="2404534" y="3250142"/>
            <a:ext cx="3898900" cy="1752600"/>
          </a:xfrm>
        </p:spPr>
        <p:txBody>
          <a:bodyPr/>
          <a:lstStyle/>
          <a:p>
            <a:pPr algn="ctr">
              <a:defRPr/>
            </a:pPr>
            <a:endParaRPr lang="en-US" sz="1800" dirty="0">
              <a:solidFill>
                <a:schemeClr val="tx1">
                  <a:lumMod val="75000"/>
                </a:schemeClr>
              </a:solidFill>
              <a:latin typeface="Charter Black" charset="0"/>
              <a:ea typeface="ＭＳ Ｐゴシック" charset="0"/>
              <a:cs typeface="Charter Black" charset="0"/>
            </a:endParaRPr>
          </a:p>
          <a:p>
            <a:pPr algn="ctr">
              <a:defRPr/>
            </a:pPr>
            <a:endParaRPr lang="en-US" sz="1800" dirty="0">
              <a:solidFill>
                <a:schemeClr val="tx1">
                  <a:lumMod val="75000"/>
                </a:schemeClr>
              </a:solidFill>
              <a:latin typeface="Charter Black" charset="0"/>
              <a:ea typeface="ＭＳ Ｐゴシック" charset="0"/>
              <a:cs typeface="Charter Black" charset="0"/>
            </a:endParaRPr>
          </a:p>
          <a:p>
            <a:pPr algn="ctr">
              <a:defRPr/>
            </a:pPr>
            <a:r>
              <a:rPr lang="en-US" sz="1800" dirty="0">
                <a:solidFill>
                  <a:schemeClr val="tx1">
                    <a:lumMod val="75000"/>
                  </a:schemeClr>
                </a:solidFill>
                <a:latin typeface="Charter Black" charset="0"/>
                <a:ea typeface="ＭＳ Ｐゴシック" charset="0"/>
                <a:cs typeface="Charter Black" charset="0"/>
              </a:rPr>
              <a:t>Prepared for: </a:t>
            </a:r>
            <a:endParaRPr lang="en-US" sz="1800" dirty="0" smtClean="0">
              <a:solidFill>
                <a:schemeClr val="tx1">
                  <a:lumMod val="75000"/>
                </a:schemeClr>
              </a:solidFill>
              <a:latin typeface="Charter Black" charset="0"/>
              <a:ea typeface="ＭＳ Ｐゴシック" charset="0"/>
              <a:cs typeface="Charter Black" charset="0"/>
            </a:endParaRPr>
          </a:p>
          <a:p>
            <a:pPr algn="ctr">
              <a:defRPr/>
            </a:pPr>
            <a:r>
              <a:rPr lang="en-US" sz="1800" b="1" dirty="0"/>
              <a:t>CSS Metaphorum </a:t>
            </a:r>
            <a:r>
              <a:rPr lang="en-US" sz="1800" b="1" dirty="0" smtClean="0"/>
              <a:t>Workshop</a:t>
            </a:r>
          </a:p>
          <a:p>
            <a:pPr algn="ctr"/>
            <a:r>
              <a:rPr lang="en-US" sz="1800" b="1" i="1" dirty="0"/>
              <a:t>Managing Complexity with the Viable Systems Model: Theory, Applications and Innovative Research</a:t>
            </a:r>
          </a:p>
          <a:p>
            <a:pPr algn="ctr"/>
            <a:endParaRPr lang="en-US" sz="1800" b="1" dirty="0" smtClean="0"/>
          </a:p>
          <a:p>
            <a:pPr algn="ctr"/>
            <a:r>
              <a:rPr lang="en-US" sz="1800" b="1" dirty="0" smtClean="0"/>
              <a:t>11-13 November, </a:t>
            </a:r>
            <a:r>
              <a:rPr lang="en-US" sz="1800" b="1" dirty="0"/>
              <a:t>2015</a:t>
            </a:r>
          </a:p>
          <a:p>
            <a:pPr algn="ctr">
              <a:defRPr/>
            </a:pPr>
            <a:endParaRPr lang="en-US" sz="1600" b="1" dirty="0" smtClean="0"/>
          </a:p>
          <a:p>
            <a:pPr algn="ctr">
              <a:defRPr/>
            </a:pPr>
            <a:endParaRPr lang="en-US" sz="1800" dirty="0" smtClean="0">
              <a:solidFill>
                <a:schemeClr val="tx1">
                  <a:lumMod val="75000"/>
                </a:schemeClr>
              </a:solidFill>
              <a:latin typeface="Charter Black" charset="0"/>
              <a:ea typeface="ＭＳ Ｐゴシック" charset="0"/>
              <a:cs typeface="Charter Black" charset="0"/>
            </a:endParaRPr>
          </a:p>
          <a:p>
            <a:pPr algn="ctr">
              <a:defRPr/>
            </a:pPr>
            <a:endParaRPr lang="en-US" sz="1800" dirty="0">
              <a:solidFill>
                <a:schemeClr val="tx1">
                  <a:lumMod val="75000"/>
                </a:schemeClr>
              </a:solidFill>
              <a:latin typeface="Charter Black" charset="0"/>
              <a:ea typeface="ＭＳ Ｐゴシック" charset="0"/>
              <a:cs typeface="Charter Black" charset="0"/>
            </a:endParaRPr>
          </a:p>
          <a:p>
            <a:pPr algn="ctr">
              <a:defRPr/>
            </a:pPr>
            <a:endParaRPr lang="en-US" sz="2000" dirty="0">
              <a:solidFill>
                <a:schemeClr val="tx1"/>
              </a:solidFill>
              <a:latin typeface="Calibri" charset="0"/>
              <a:ea typeface="ＭＳ Ｐゴシック" charset="0"/>
              <a:cs typeface="ＭＳ Ｐゴシック" charset="0"/>
            </a:endParaRPr>
          </a:p>
        </p:txBody>
      </p:sp>
      <p:sp>
        <p:nvSpPr>
          <p:cNvPr id="8194" name="Title 1"/>
          <p:cNvSpPr>
            <a:spLocks noGrp="1"/>
          </p:cNvSpPr>
          <p:nvPr>
            <p:ph type="title"/>
          </p:nvPr>
        </p:nvSpPr>
        <p:spPr>
          <a:xfrm>
            <a:off x="780522" y="847725"/>
            <a:ext cx="7696200" cy="457200"/>
          </a:xfrm>
        </p:spPr>
        <p:txBody>
          <a:bodyPr>
            <a:normAutofit fontScale="90000"/>
          </a:bodyPr>
          <a:lstStyle/>
          <a:p>
            <a:pPr algn="ctr">
              <a:defRPr/>
            </a:pPr>
            <a:r>
              <a:rPr lang="en-US" dirty="0">
                <a:effectLst>
                  <a:outerShdw dist="25400" dir="2700000" sx="0" sy="0">
                    <a:srgbClr val="000000">
                      <a:alpha val="50000"/>
                    </a:srgbClr>
                  </a:outerShdw>
                </a:effectLst>
              </a:rPr>
              <a:t>Designing Meta-organizations for Addressing Wicked Problems</a:t>
            </a:r>
            <a:endParaRPr lang="en-US" dirty="0">
              <a:latin typeface="Trebuchet MS" charset="0"/>
              <a:ea typeface="ＭＳ Ｐゴシック" charset="0"/>
            </a:endParaRPr>
          </a:p>
        </p:txBody>
      </p:sp>
      <p:sp>
        <p:nvSpPr>
          <p:cNvPr id="2" name="Rectangle 1"/>
          <p:cNvSpPr/>
          <p:nvPr/>
        </p:nvSpPr>
        <p:spPr>
          <a:xfrm>
            <a:off x="2641600" y="2266857"/>
            <a:ext cx="3318933" cy="1169551"/>
          </a:xfrm>
          <a:prstGeom prst="rect">
            <a:avLst/>
          </a:prstGeom>
        </p:spPr>
        <p:txBody>
          <a:bodyPr wrap="square">
            <a:spAutoFit/>
          </a:bodyPr>
          <a:lstStyle/>
          <a:p>
            <a:pPr algn="ctr">
              <a:defRPr/>
            </a:pPr>
            <a:r>
              <a:rPr lang="en-US" dirty="0">
                <a:solidFill>
                  <a:schemeClr val="tx1">
                    <a:lumMod val="75000"/>
                  </a:schemeClr>
                </a:solidFill>
                <a:latin typeface="Charter Black" charset="0"/>
                <a:ea typeface="ＭＳ Ｐゴシック" charset="0"/>
                <a:cs typeface="Charter Black" charset="0"/>
              </a:rPr>
              <a:t>By: Pamela Sydelko</a:t>
            </a:r>
          </a:p>
          <a:p>
            <a:pPr algn="ctr">
              <a:defRPr/>
            </a:pPr>
            <a:endParaRPr lang="en-US" sz="1600" dirty="0">
              <a:solidFill>
                <a:schemeClr val="tx1">
                  <a:lumMod val="75000"/>
                </a:schemeClr>
              </a:solidFill>
              <a:latin typeface="Charter Black" charset="0"/>
              <a:ea typeface="ＭＳ Ｐゴシック" charset="0"/>
              <a:cs typeface="Charter Black" charset="0"/>
            </a:endParaRPr>
          </a:p>
          <a:p>
            <a:pPr algn="ctr">
              <a:defRPr/>
            </a:pPr>
            <a:r>
              <a:rPr lang="en-US" dirty="0">
                <a:solidFill>
                  <a:schemeClr val="tx1">
                    <a:lumMod val="75000"/>
                  </a:schemeClr>
                </a:solidFill>
                <a:latin typeface="Charter Black" charset="0"/>
                <a:ea typeface="ＭＳ Ｐゴシック" charset="0"/>
                <a:cs typeface="Charter Black" charset="0"/>
              </a:rPr>
              <a:t>PhD Student: Centre for Systems Studies</a:t>
            </a:r>
          </a:p>
        </p:txBody>
      </p:sp>
    </p:spTree>
    <p:extLst>
      <p:ext uri="{BB962C8B-B14F-4D97-AF65-F5344CB8AC3E}">
        <p14:creationId xmlns:p14="http://schemas.microsoft.com/office/powerpoint/2010/main" val="1107266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808038"/>
          </a:xfrm>
        </p:spPr>
        <p:txBody>
          <a:bodyPr/>
          <a:lstStyle/>
          <a:p>
            <a:r>
              <a:rPr lang="en-US" dirty="0" smtClean="0">
                <a:solidFill>
                  <a:schemeClr val="bg1"/>
                </a:solidFill>
              </a:rPr>
              <a:t>Designing Organizations: “Ashby’s Law”</a:t>
            </a:r>
            <a:endParaRPr lang="en-US" dirty="0">
              <a:solidFill>
                <a:schemeClr val="bg1"/>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9</a:t>
            </a:fld>
            <a:endParaRPr lang="en-US" kern="0" dirty="0"/>
          </a:p>
        </p:txBody>
      </p:sp>
      <p:pic>
        <p:nvPicPr>
          <p:cNvPr id="6" name="Picture 5"/>
          <p:cNvPicPr/>
          <p:nvPr/>
        </p:nvPicPr>
        <p:blipFill>
          <a:blip r:embed="rId2">
            <a:extLst>
              <a:ext uri="{28A0092B-C50C-407E-A947-70E740481C1C}">
                <a14:useLocalDpi xmlns:a14="http://schemas.microsoft.com/office/drawing/2010/main"/>
              </a:ext>
            </a:extLst>
          </a:blip>
          <a:srcRect/>
          <a:stretch>
            <a:fillRect/>
          </a:stretch>
        </p:blipFill>
        <p:spPr bwMode="auto">
          <a:xfrm>
            <a:off x="277497" y="1129687"/>
            <a:ext cx="3408680" cy="2333890"/>
          </a:xfrm>
          <a:prstGeom prst="rect">
            <a:avLst/>
          </a:prstGeom>
          <a:noFill/>
          <a:ln w="57150" cmpd="sng">
            <a:solidFill>
              <a:srgbClr val="658317"/>
            </a:solidFill>
          </a:ln>
        </p:spPr>
      </p:pic>
      <p:sp>
        <p:nvSpPr>
          <p:cNvPr id="7" name="Rectangle 6"/>
          <p:cNvSpPr/>
          <p:nvPr/>
        </p:nvSpPr>
        <p:spPr>
          <a:xfrm>
            <a:off x="0" y="3670782"/>
            <a:ext cx="4572000" cy="1754327"/>
          </a:xfrm>
          <a:prstGeom prst="rect">
            <a:avLst/>
          </a:prstGeom>
        </p:spPr>
        <p:txBody>
          <a:bodyPr>
            <a:spAutoFit/>
          </a:bodyPr>
          <a:lstStyle/>
          <a:p>
            <a:pPr lvl="1"/>
            <a:r>
              <a:rPr lang="en-US" dirty="0" smtClean="0"/>
              <a:t>D = Disturbance</a:t>
            </a:r>
          </a:p>
          <a:p>
            <a:pPr lvl="1"/>
            <a:r>
              <a:rPr lang="en-US" dirty="0" smtClean="0"/>
              <a:t>T = External </a:t>
            </a:r>
            <a:r>
              <a:rPr lang="en-US" dirty="0"/>
              <a:t>environment </a:t>
            </a:r>
            <a:endParaRPr lang="en-US" dirty="0" smtClean="0"/>
          </a:p>
          <a:p>
            <a:pPr lvl="1"/>
            <a:r>
              <a:rPr lang="en-US" dirty="0" smtClean="0"/>
              <a:t>E = essential </a:t>
            </a:r>
            <a:r>
              <a:rPr lang="en-US" dirty="0"/>
              <a:t>variables </a:t>
            </a:r>
            <a:endParaRPr lang="en-US" dirty="0" smtClean="0"/>
          </a:p>
          <a:p>
            <a:pPr lvl="1"/>
            <a:r>
              <a:rPr lang="en-US" dirty="0" smtClean="0"/>
              <a:t>R = Regulator</a:t>
            </a:r>
            <a:endParaRPr lang="en-US" b="1" dirty="0" smtClean="0"/>
          </a:p>
          <a:p>
            <a:pPr lvl="1"/>
            <a:endParaRPr lang="en-US" dirty="0"/>
          </a:p>
          <a:p>
            <a:pPr lvl="1"/>
            <a:endParaRPr lang="en-US" dirty="0" smtClean="0"/>
          </a:p>
        </p:txBody>
      </p:sp>
      <p:sp>
        <p:nvSpPr>
          <p:cNvPr id="9" name="TextBox 8"/>
          <p:cNvSpPr txBox="1"/>
          <p:nvPr/>
        </p:nvSpPr>
        <p:spPr>
          <a:xfrm>
            <a:off x="3872443" y="945236"/>
            <a:ext cx="5198532" cy="4524316"/>
          </a:xfrm>
          <a:prstGeom prst="rect">
            <a:avLst/>
          </a:prstGeom>
          <a:noFill/>
        </p:spPr>
        <p:txBody>
          <a:bodyPr wrap="square" rtlCol="0">
            <a:spAutoFit/>
          </a:bodyPr>
          <a:lstStyle/>
          <a:p>
            <a:pPr marL="285750" lvl="1" indent="-285750">
              <a:buFont typeface="Arial"/>
              <a:buChar char="•"/>
            </a:pPr>
            <a:r>
              <a:rPr lang="en-US" dirty="0"/>
              <a:t>Based upon the ability of biological species to block or regulate the flow of variety (disturbances) into the gene patterns to ensure their survival</a:t>
            </a:r>
          </a:p>
          <a:p>
            <a:pPr marL="285750" indent="-285750">
              <a:buFont typeface="Arial"/>
              <a:buChar char="•"/>
            </a:pPr>
            <a:endParaRPr lang="en-US" dirty="0" smtClean="0"/>
          </a:p>
          <a:p>
            <a:pPr marL="285750" indent="-285750">
              <a:buFont typeface="Arial"/>
              <a:buChar char="•"/>
            </a:pPr>
            <a:r>
              <a:rPr lang="en-US" dirty="0" smtClean="0"/>
              <a:t>Channels </a:t>
            </a:r>
            <a:r>
              <a:rPr lang="en-US" dirty="0"/>
              <a:t>of communication between a Disturbance (D) occurring in the external environment (T) that drives the essential variables (E) outside a proper range of </a:t>
            </a:r>
            <a:r>
              <a:rPr lang="en-US" dirty="0" smtClean="0"/>
              <a:t>values  </a:t>
            </a:r>
          </a:p>
          <a:p>
            <a:pPr marL="285750" indent="-285750">
              <a:buFont typeface="Arial"/>
              <a:buChar char="•"/>
            </a:pPr>
            <a:endParaRPr lang="en-US" dirty="0"/>
          </a:p>
          <a:p>
            <a:pPr marL="285750" indent="-285750">
              <a:buFont typeface="Arial"/>
              <a:buChar char="•"/>
            </a:pPr>
            <a:r>
              <a:rPr lang="en-US" dirty="0" smtClean="0"/>
              <a:t>D –T -E transmission must </a:t>
            </a:r>
            <a:r>
              <a:rPr lang="en-US" dirty="0"/>
              <a:t>be regulated in order for the organization (organism) to remain viable within this changed </a:t>
            </a:r>
            <a:r>
              <a:rPr lang="en-US" dirty="0" smtClean="0"/>
              <a:t>environment  </a:t>
            </a:r>
          </a:p>
          <a:p>
            <a:pPr marL="285750" indent="-285750">
              <a:buFont typeface="Arial"/>
              <a:buChar char="•"/>
            </a:pPr>
            <a:endParaRPr lang="en-US" dirty="0"/>
          </a:p>
          <a:p>
            <a:pPr marL="285750" indent="-285750">
              <a:buFont typeface="Arial"/>
              <a:buChar char="•"/>
            </a:pPr>
            <a:r>
              <a:rPr lang="en-US" dirty="0" smtClean="0"/>
              <a:t>Regulator </a:t>
            </a:r>
            <a:r>
              <a:rPr lang="en-US" dirty="0"/>
              <a:t>(R) must directly reduce the variety in their environment (T) in order to stay in a homeostatic state.  </a:t>
            </a:r>
          </a:p>
        </p:txBody>
      </p:sp>
      <p:sp>
        <p:nvSpPr>
          <p:cNvPr id="10" name="Rectangle 9"/>
          <p:cNvSpPr/>
          <p:nvPr/>
        </p:nvSpPr>
        <p:spPr>
          <a:xfrm>
            <a:off x="592666" y="5490017"/>
            <a:ext cx="8094134" cy="707886"/>
          </a:xfrm>
          <a:prstGeom prst="rect">
            <a:avLst/>
          </a:prstGeom>
        </p:spPr>
        <p:txBody>
          <a:bodyPr wrap="square">
            <a:spAutoFit/>
          </a:bodyPr>
          <a:lstStyle/>
          <a:p>
            <a:r>
              <a:rPr lang="en-US" sz="2000" b="1" i="1" dirty="0">
                <a:solidFill>
                  <a:srgbClr val="658317"/>
                </a:solidFill>
              </a:rPr>
              <a:t>The law of Requisite Variety also says that R's capacity as a regulator cannot exceed R's capacity as a channel of communication. </a:t>
            </a:r>
          </a:p>
        </p:txBody>
      </p:sp>
      <p:sp>
        <p:nvSpPr>
          <p:cNvPr id="11" name="Rectangle 10"/>
          <p:cNvSpPr/>
          <p:nvPr/>
        </p:nvSpPr>
        <p:spPr>
          <a:xfrm>
            <a:off x="2286000" y="6263190"/>
            <a:ext cx="4572000" cy="400110"/>
          </a:xfrm>
          <a:prstGeom prst="rect">
            <a:avLst/>
          </a:prstGeom>
        </p:spPr>
        <p:txBody>
          <a:bodyPr>
            <a:spAutoFit/>
          </a:bodyPr>
          <a:lstStyle/>
          <a:p>
            <a:r>
              <a:rPr lang="en-US" sz="2000" b="1" i="1" dirty="0" smtClean="0">
                <a:solidFill>
                  <a:srgbClr val="658317"/>
                </a:solidFill>
              </a:rPr>
              <a:t>“</a:t>
            </a:r>
            <a:r>
              <a:rPr lang="en-US" sz="2000" b="1" i="1" dirty="0">
                <a:solidFill>
                  <a:srgbClr val="658317"/>
                </a:solidFill>
              </a:rPr>
              <a:t>Only variety can destroy variety</a:t>
            </a:r>
            <a:r>
              <a:rPr lang="en-US" sz="2000" b="1" i="1" dirty="0" smtClean="0">
                <a:solidFill>
                  <a:srgbClr val="658317"/>
                </a:solidFill>
              </a:rPr>
              <a:t>”</a:t>
            </a:r>
            <a:endParaRPr lang="en-US" sz="2000" b="1" i="1" dirty="0">
              <a:solidFill>
                <a:srgbClr val="658317"/>
              </a:solidFill>
            </a:endParaRPr>
          </a:p>
        </p:txBody>
      </p:sp>
    </p:spTree>
    <p:extLst>
      <p:ext uri="{BB962C8B-B14F-4D97-AF65-F5344CB8AC3E}">
        <p14:creationId xmlns:p14="http://schemas.microsoft.com/office/powerpoint/2010/main" val="15757621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584268" cy="808038"/>
          </a:xfrm>
        </p:spPr>
        <p:txBody>
          <a:bodyPr/>
          <a:lstStyle/>
          <a:p>
            <a:r>
              <a:rPr lang="en-US" sz="3300" dirty="0" smtClean="0">
                <a:solidFill>
                  <a:schemeClr val="bg1"/>
                </a:solidFill>
              </a:rPr>
              <a:t>Designing Organizations: </a:t>
            </a:r>
            <a:r>
              <a:rPr lang="en-US" sz="3300" dirty="0" smtClean="0">
                <a:solidFill>
                  <a:srgbClr val="FFFFFF"/>
                </a:solidFill>
              </a:rPr>
              <a:t>Viable System Model</a:t>
            </a:r>
            <a:endParaRPr lang="en-US" sz="3300" dirty="0">
              <a:solidFill>
                <a:srgbClr val="FFFFFF"/>
              </a:solidFill>
            </a:endParaRPr>
          </a:p>
        </p:txBody>
      </p:sp>
      <p:sp>
        <p:nvSpPr>
          <p:cNvPr id="3" name="Content Placeholder 2"/>
          <p:cNvSpPr>
            <a:spLocks noGrp="1"/>
          </p:cNvSpPr>
          <p:nvPr>
            <p:ph idx="1"/>
          </p:nvPr>
        </p:nvSpPr>
        <p:spPr>
          <a:xfrm>
            <a:off x="118532" y="1813565"/>
            <a:ext cx="5113867" cy="4579848"/>
          </a:xfrm>
        </p:spPr>
        <p:txBody>
          <a:bodyPr/>
          <a:lstStyle/>
          <a:p>
            <a:r>
              <a:rPr lang="en-US" sz="2000" dirty="0" smtClean="0"/>
              <a:t>Design of organizations </a:t>
            </a:r>
            <a:r>
              <a:rPr lang="en-US" sz="2000" dirty="0"/>
              <a:t>at all levels (which includes meta-</a:t>
            </a:r>
            <a:r>
              <a:rPr lang="en-US" sz="2000" dirty="0" smtClean="0"/>
              <a:t>organizations)</a:t>
            </a:r>
            <a:endParaRPr lang="en-US" sz="2000" dirty="0"/>
          </a:p>
          <a:p>
            <a:r>
              <a:rPr lang="en-US" sz="2000" dirty="0" smtClean="0"/>
              <a:t>Dynamic </a:t>
            </a:r>
            <a:r>
              <a:rPr lang="en-US" sz="2000" dirty="0"/>
              <a:t>model </a:t>
            </a:r>
            <a:r>
              <a:rPr lang="en-US" sz="2000" dirty="0" smtClean="0"/>
              <a:t>for continuously adaptation </a:t>
            </a:r>
            <a:r>
              <a:rPr lang="en-US" sz="2000" dirty="0"/>
              <a:t>and self-</a:t>
            </a:r>
            <a:r>
              <a:rPr lang="en-US" sz="2000" dirty="0" smtClean="0"/>
              <a:t>organization in </a:t>
            </a:r>
            <a:r>
              <a:rPr lang="en-US" sz="2000" dirty="0"/>
              <a:t>response to disturbances </a:t>
            </a:r>
            <a:r>
              <a:rPr lang="en-US" sz="2000" dirty="0" smtClean="0"/>
              <a:t>-- based upon theory </a:t>
            </a:r>
            <a:r>
              <a:rPr lang="en-US" sz="2000" dirty="0"/>
              <a:t>of autopoiesis </a:t>
            </a:r>
            <a:r>
              <a:rPr lang="en-US" sz="2000" dirty="0" smtClean="0"/>
              <a:t>(Ashby, 1947; Von Foerster,2003; Maturana </a:t>
            </a:r>
            <a:r>
              <a:rPr lang="en-US" sz="2000" dirty="0"/>
              <a:t>and </a:t>
            </a:r>
            <a:r>
              <a:rPr lang="en-US" sz="2000" dirty="0" smtClean="0"/>
              <a:t>Varela, 1980)</a:t>
            </a:r>
            <a:endParaRPr lang="en-US" sz="2000" dirty="0"/>
          </a:p>
          <a:p>
            <a:r>
              <a:rPr lang="en-US" sz="2000" dirty="0" smtClean="0"/>
              <a:t>Influenced by  the Law </a:t>
            </a:r>
            <a:r>
              <a:rPr lang="en-US" sz="2000" dirty="0"/>
              <a:t>of Requisite Variety (Ashby, 1947; Ashby, 1956; Ashby, 1968). </a:t>
            </a:r>
            <a:r>
              <a:rPr lang="en-US" sz="2000" b="1" i="1" dirty="0"/>
              <a:t> </a:t>
            </a:r>
            <a:endParaRPr lang="en-US" sz="2000" dirty="0"/>
          </a:p>
          <a:p>
            <a:r>
              <a:rPr lang="en-US" sz="2000" dirty="0" smtClean="0"/>
              <a:t>Modeled after </a:t>
            </a:r>
            <a:r>
              <a:rPr lang="en-US" sz="2000" dirty="0"/>
              <a:t>the human nervous system that regulates internal systems to keep in balance with their environment (Beer, 1972</a:t>
            </a:r>
            <a:r>
              <a:rPr lang="en-US" sz="2000" dirty="0" smtClean="0"/>
              <a:t>)  </a:t>
            </a:r>
          </a:p>
          <a:p>
            <a:endParaRPr lang="en-US" sz="2000" dirty="0"/>
          </a:p>
          <a:p>
            <a:pPr marL="0" indent="0">
              <a:buNone/>
            </a:pPr>
            <a:endParaRPr lang="en-US" sz="2000" dirty="0"/>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10</a:t>
            </a:fld>
            <a:endParaRPr lang="en-US" kern="0" dirty="0"/>
          </a:p>
        </p:txBody>
      </p:sp>
      <p:sp>
        <p:nvSpPr>
          <p:cNvPr id="7" name="Rectangle 6"/>
          <p:cNvSpPr/>
          <p:nvPr/>
        </p:nvSpPr>
        <p:spPr>
          <a:xfrm>
            <a:off x="5401732" y="2048933"/>
            <a:ext cx="3516841" cy="1754327"/>
          </a:xfrm>
          <a:prstGeom prst="rect">
            <a:avLst/>
          </a:prstGeom>
          <a:ln w="28575" cmpd="sng">
            <a:solidFill>
              <a:srgbClr val="658317"/>
            </a:solidFill>
          </a:ln>
        </p:spPr>
        <p:txBody>
          <a:bodyPr wrap="square">
            <a:spAutoFit/>
          </a:bodyPr>
          <a:lstStyle/>
          <a:p>
            <a:r>
              <a:rPr lang="en-US" i="1" dirty="0" smtClean="0"/>
              <a:t>Viable system: a system </a:t>
            </a:r>
            <a:r>
              <a:rPr lang="en-US" i="1" dirty="0"/>
              <a:t>that maintains its identity while maintaining a co-evolutionary –but still balanced - relationship with their niche (Espinosa, Harnden, &amp; Walker, 2008). </a:t>
            </a:r>
          </a:p>
        </p:txBody>
      </p:sp>
      <p:sp>
        <p:nvSpPr>
          <p:cNvPr id="8" name="Rectangle 7"/>
          <p:cNvSpPr/>
          <p:nvPr/>
        </p:nvSpPr>
        <p:spPr>
          <a:xfrm>
            <a:off x="5440893" y="4085090"/>
            <a:ext cx="3477680" cy="2031325"/>
          </a:xfrm>
          <a:prstGeom prst="rect">
            <a:avLst/>
          </a:prstGeom>
          <a:ln w="28575" cmpd="sng">
            <a:solidFill>
              <a:srgbClr val="658317"/>
            </a:solidFill>
          </a:ln>
        </p:spPr>
        <p:txBody>
          <a:bodyPr wrap="square">
            <a:spAutoFit/>
          </a:bodyPr>
          <a:lstStyle/>
          <a:p>
            <a:r>
              <a:rPr lang="en-US" i="1" dirty="0"/>
              <a:t>In order to design and maintain a viable organization capable of tackling the complexity of a wicked problem, the organization must be closely attuned to it’s environment and dynamically adjust to disruptions to it (Beer, 1985).  </a:t>
            </a:r>
          </a:p>
        </p:txBody>
      </p:sp>
      <p:sp>
        <p:nvSpPr>
          <p:cNvPr id="9" name="Rectangle 8"/>
          <p:cNvSpPr/>
          <p:nvPr/>
        </p:nvSpPr>
        <p:spPr>
          <a:xfrm>
            <a:off x="118533" y="863006"/>
            <a:ext cx="8568267" cy="923330"/>
          </a:xfrm>
          <a:prstGeom prst="rect">
            <a:avLst/>
          </a:prstGeom>
        </p:spPr>
        <p:txBody>
          <a:bodyPr wrap="square">
            <a:spAutoFit/>
          </a:bodyPr>
          <a:lstStyle/>
          <a:p>
            <a:pPr algn="ctr"/>
            <a:r>
              <a:rPr lang="en-US" b="1" i="1" dirty="0"/>
              <a:t>The Viable System Model (VSM) is a conceptual cybernetic model for diagnosing or designing organizations to be highly adaptable to changes within the organization and with its environment (Beer, 1979, 1981, 1985</a:t>
            </a:r>
            <a:r>
              <a:rPr lang="en-US" b="1" i="1" dirty="0" smtClean="0"/>
              <a:t>) </a:t>
            </a:r>
            <a:endParaRPr lang="en-US" b="1" i="1" dirty="0"/>
          </a:p>
        </p:txBody>
      </p:sp>
    </p:spTree>
    <p:extLst>
      <p:ext uri="{BB962C8B-B14F-4D97-AF65-F5344CB8AC3E}">
        <p14:creationId xmlns:p14="http://schemas.microsoft.com/office/powerpoint/2010/main" val="734867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3"/>
            <a:ext cx="8229600" cy="808038"/>
          </a:xfrm>
        </p:spPr>
        <p:txBody>
          <a:bodyPr/>
          <a:lstStyle/>
          <a:p>
            <a:r>
              <a:rPr lang="en-US" dirty="0">
                <a:solidFill>
                  <a:srgbClr val="FFFFFF"/>
                </a:solidFill>
              </a:rPr>
              <a:t>The Five Subsystems of the VSM</a:t>
            </a: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11</a:t>
            </a:fld>
            <a:endParaRPr lang="en-US" kern="0" dirty="0"/>
          </a:p>
        </p:txBody>
      </p:sp>
      <p:pic>
        <p:nvPicPr>
          <p:cNvPr id="6" name="Pictur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8780" y="884767"/>
            <a:ext cx="5686953" cy="5629036"/>
          </a:xfrm>
          <a:prstGeom prst="rect">
            <a:avLst/>
          </a:prstGeom>
          <a:noFill/>
          <a:ln>
            <a:noFill/>
          </a:ln>
        </p:spPr>
      </p:pic>
      <p:pic>
        <p:nvPicPr>
          <p:cNvPr id="7" name="Pictur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37671"/>
            <a:ext cx="2404533" cy="2974736"/>
          </a:xfrm>
          <a:prstGeom prst="rect">
            <a:avLst/>
          </a:prstGeom>
          <a:noFill/>
          <a:ln>
            <a:noFill/>
          </a:ln>
        </p:spPr>
      </p:pic>
      <p:sp>
        <p:nvSpPr>
          <p:cNvPr id="3" name="Content Placeholder 2"/>
          <p:cNvSpPr>
            <a:spLocks noGrp="1"/>
          </p:cNvSpPr>
          <p:nvPr>
            <p:ph idx="1"/>
          </p:nvPr>
        </p:nvSpPr>
        <p:spPr>
          <a:xfrm>
            <a:off x="2353733" y="893234"/>
            <a:ext cx="6434667" cy="4525963"/>
          </a:xfrm>
        </p:spPr>
        <p:txBody>
          <a:bodyPr/>
          <a:lstStyle/>
          <a:p>
            <a:r>
              <a:rPr lang="en-US" sz="1600" b="1" dirty="0"/>
              <a:t>System 1 (S1)</a:t>
            </a:r>
            <a:r>
              <a:rPr lang="en-US" sz="1600" dirty="0"/>
              <a:t>: </a:t>
            </a:r>
            <a:r>
              <a:rPr lang="en-US" sz="1600" dirty="0" smtClean="0"/>
              <a:t>The operations </a:t>
            </a:r>
            <a:r>
              <a:rPr lang="en-US" sz="1600" dirty="0"/>
              <a:t>of the organization where the production of products or services happens (Espinosa, Reficco, Martínez, &amp; Guzmán, 2015).  It is a viable organization itself. </a:t>
            </a:r>
          </a:p>
          <a:p>
            <a:r>
              <a:rPr lang="en-US" sz="1600" b="1" dirty="0"/>
              <a:t>System 2 (S2)</a:t>
            </a:r>
            <a:r>
              <a:rPr lang="en-US" sz="1600" dirty="0" smtClean="0"/>
              <a:t>: Deals </a:t>
            </a:r>
            <a:r>
              <a:rPr lang="en-US" sz="1600" dirty="0"/>
              <a:t>with the day-to-day operations, providing shared languages, protocols, procedures, and information.  It is also involved in avoiding oscillations and providing conflict resolution when discord exists between S1s (Espinosa &amp; Walker, 2006).</a:t>
            </a:r>
          </a:p>
          <a:p>
            <a:r>
              <a:rPr lang="en-US" sz="1600" b="1" dirty="0"/>
              <a:t>System 3 (S3</a:t>
            </a:r>
            <a:r>
              <a:rPr lang="en-US" sz="1600" b="1" dirty="0" smtClean="0"/>
              <a:t>)</a:t>
            </a:r>
            <a:r>
              <a:rPr lang="en-US" sz="1600" dirty="0" smtClean="0"/>
              <a:t>: Responsible </a:t>
            </a:r>
            <a:r>
              <a:rPr lang="en-US" sz="1600" dirty="0"/>
              <a:t>for regulatory issues such as resource distribution, accountability, and legal and corporation requirements (Espinosa &amp; Walker, 2006).  S3 also handles any resource bargaining to ensure all parts are running in the best interest of the whole organization.</a:t>
            </a:r>
          </a:p>
          <a:p>
            <a:r>
              <a:rPr lang="en-US" sz="1600" b="1" dirty="0"/>
              <a:t>System 3* (S3*):</a:t>
            </a:r>
            <a:r>
              <a:rPr lang="en-US" sz="1600" dirty="0"/>
              <a:t> </a:t>
            </a:r>
            <a:r>
              <a:rPr lang="en-US" sz="1600" dirty="0" smtClean="0"/>
              <a:t>The auditing </a:t>
            </a:r>
            <a:r>
              <a:rPr lang="en-US" sz="1600" dirty="0"/>
              <a:t>system used by S3 to monitors the activities of S1s (Hilder, 1995).  It can probe the details of the operations without taking over and micromanaging. </a:t>
            </a:r>
          </a:p>
          <a:p>
            <a:r>
              <a:rPr lang="en-US" sz="1600" b="1" dirty="0"/>
              <a:t>System 4 (S4):  </a:t>
            </a:r>
            <a:r>
              <a:rPr lang="en-US" sz="1600" b="1" dirty="0" smtClean="0"/>
              <a:t>“</a:t>
            </a:r>
            <a:r>
              <a:rPr lang="en-US" sz="1600" dirty="0" smtClean="0"/>
              <a:t>intelligence </a:t>
            </a:r>
            <a:r>
              <a:rPr lang="en-US" sz="1600" dirty="0"/>
              <a:t>function of the </a:t>
            </a:r>
            <a:r>
              <a:rPr lang="en-US" sz="1600" dirty="0" smtClean="0"/>
              <a:t>organization”.  </a:t>
            </a:r>
            <a:r>
              <a:rPr lang="en-US" sz="1600" dirty="0"/>
              <a:t>It is responsible for understanding the total environment in which the organization is embedded (Hilder, 1995).  It is concerned with “outside and then” (Beer, 1979) and is the facilitating mechanism by which the identity of the organization adapts.  </a:t>
            </a:r>
          </a:p>
          <a:p>
            <a:r>
              <a:rPr lang="en-US" sz="1600" b="1" dirty="0"/>
              <a:t>System 5 (S5)</a:t>
            </a:r>
            <a:r>
              <a:rPr lang="en-US" sz="1600" dirty="0"/>
              <a:t>: D</a:t>
            </a:r>
            <a:r>
              <a:rPr lang="en-US" sz="1600" dirty="0" smtClean="0"/>
              <a:t>efines </a:t>
            </a:r>
            <a:r>
              <a:rPr lang="en-US" sz="1600" dirty="0"/>
              <a:t>the identity of the organization and provides its ethos and purpose (Leonard, 2009).  It also supplies logical closure to the SIF.</a:t>
            </a:r>
          </a:p>
          <a:p>
            <a:endParaRPr lang="en-US" sz="1600" dirty="0"/>
          </a:p>
        </p:txBody>
      </p:sp>
    </p:spTree>
    <p:extLst>
      <p:ext uri="{BB962C8B-B14F-4D97-AF65-F5344CB8AC3E}">
        <p14:creationId xmlns:p14="http://schemas.microsoft.com/office/powerpoint/2010/main" val="4082779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ssolv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ssolv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dissolv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dissolv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rgbClr val="FFFFFF"/>
                </a:solidFill>
              </a:rPr>
              <a:t>The VSM </a:t>
            </a:r>
            <a:endParaRPr lang="en-US" dirty="0">
              <a:solidFill>
                <a:srgbClr val="FFFFFF"/>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12</a:t>
            </a:fld>
            <a:endParaRPr lang="en-US" kern="0" dirty="0"/>
          </a:p>
        </p:txBody>
      </p:sp>
      <p:pic>
        <p:nvPicPr>
          <p:cNvPr id="14" name="Picture 13"/>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8555" y="808038"/>
            <a:ext cx="5686953" cy="5629036"/>
          </a:xfrm>
          <a:prstGeom prst="rect">
            <a:avLst/>
          </a:prstGeom>
          <a:noFill/>
          <a:ln>
            <a:noFill/>
          </a:ln>
        </p:spPr>
      </p:pic>
      <p:sp>
        <p:nvSpPr>
          <p:cNvPr id="3" name="Content Placeholder 2"/>
          <p:cNvSpPr>
            <a:spLocks noGrp="1"/>
          </p:cNvSpPr>
          <p:nvPr>
            <p:ph idx="1"/>
          </p:nvPr>
        </p:nvSpPr>
        <p:spPr>
          <a:xfrm>
            <a:off x="0" y="1117071"/>
            <a:ext cx="4097867" cy="7146395"/>
          </a:xfrm>
        </p:spPr>
        <p:txBody>
          <a:bodyPr/>
          <a:lstStyle/>
          <a:p>
            <a:pPr>
              <a:spcAft>
                <a:spcPts val="600"/>
              </a:spcAft>
            </a:pPr>
            <a:r>
              <a:rPr lang="en-US" sz="2000" b="1" i="1" dirty="0" smtClean="0"/>
              <a:t>Recursion</a:t>
            </a:r>
          </a:p>
          <a:p>
            <a:pPr>
              <a:spcAft>
                <a:spcPts val="600"/>
              </a:spcAft>
            </a:pPr>
            <a:r>
              <a:rPr lang="en-US" sz="2000" b="1" i="1" dirty="0" smtClean="0"/>
              <a:t>Homeostasis</a:t>
            </a:r>
          </a:p>
          <a:p>
            <a:pPr>
              <a:spcAft>
                <a:spcPts val="600"/>
              </a:spcAft>
            </a:pPr>
            <a:r>
              <a:rPr lang="en-US" sz="2000" b="1" i="1" dirty="0" smtClean="0"/>
              <a:t>Attenuation/Amplification</a:t>
            </a:r>
            <a:endParaRPr lang="en-US" sz="2000" dirty="0" smtClean="0"/>
          </a:p>
          <a:p>
            <a:pPr>
              <a:spcAft>
                <a:spcPts val="600"/>
              </a:spcAft>
            </a:pPr>
            <a:r>
              <a:rPr lang="en-US" sz="2000" b="1" i="1" dirty="0" smtClean="0"/>
              <a:t>3 Channels for Coordination </a:t>
            </a:r>
            <a:r>
              <a:rPr lang="en-US" sz="2000" b="1" i="1" dirty="0"/>
              <a:t>Among </a:t>
            </a:r>
            <a:r>
              <a:rPr lang="en-US" sz="2000" b="1" i="1" dirty="0" smtClean="0"/>
              <a:t>S1s</a:t>
            </a:r>
          </a:p>
          <a:p>
            <a:pPr>
              <a:spcAft>
                <a:spcPts val="600"/>
              </a:spcAft>
            </a:pPr>
            <a:r>
              <a:rPr lang="en-US" sz="2000" b="1" i="1" dirty="0" smtClean="0"/>
              <a:t>Auditing</a:t>
            </a:r>
          </a:p>
          <a:p>
            <a:pPr>
              <a:spcAft>
                <a:spcPts val="600"/>
              </a:spcAft>
            </a:pPr>
            <a:r>
              <a:rPr lang="en-US" sz="2000" b="1" i="1" dirty="0" smtClean="0"/>
              <a:t>Transduction</a:t>
            </a:r>
          </a:p>
          <a:p>
            <a:pPr>
              <a:spcAft>
                <a:spcPts val="600"/>
              </a:spcAft>
            </a:pPr>
            <a:r>
              <a:rPr lang="en-US" sz="2000" b="1" i="1" dirty="0"/>
              <a:t>System 4: “Knowing the </a:t>
            </a:r>
            <a:r>
              <a:rPr lang="en-US" sz="2000" b="1" i="1" dirty="0" smtClean="0"/>
              <a:t>Environment” </a:t>
            </a:r>
            <a:endParaRPr lang="en-US" sz="2000" dirty="0"/>
          </a:p>
          <a:p>
            <a:pPr>
              <a:spcAft>
                <a:spcPts val="600"/>
              </a:spcAft>
            </a:pPr>
            <a:r>
              <a:rPr lang="en-US" sz="2000" b="1" i="1" dirty="0"/>
              <a:t>The 3/4  Homeostat</a:t>
            </a:r>
            <a:endParaRPr lang="en-US" sz="2000" dirty="0"/>
          </a:p>
          <a:p>
            <a:pPr>
              <a:spcAft>
                <a:spcPts val="600"/>
              </a:spcAft>
            </a:pPr>
            <a:r>
              <a:rPr lang="en-US" sz="2000" b="1" i="1" dirty="0" smtClean="0"/>
              <a:t>System </a:t>
            </a:r>
            <a:r>
              <a:rPr lang="en-US" sz="2000" b="1" i="1" dirty="0"/>
              <a:t>5 and the </a:t>
            </a:r>
            <a:r>
              <a:rPr lang="en-US" sz="2000" b="1" i="1" dirty="0" smtClean="0"/>
              <a:t>Metasystem</a:t>
            </a:r>
          </a:p>
          <a:p>
            <a:pPr>
              <a:spcAft>
                <a:spcPts val="600"/>
              </a:spcAft>
            </a:pPr>
            <a:r>
              <a:rPr lang="en-US" sz="2000" b="1" i="1" dirty="0"/>
              <a:t>Continuous Management of Variety</a:t>
            </a:r>
            <a:endParaRPr lang="en-US" sz="2000"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b="1" i="1" dirty="0" smtClean="0"/>
          </a:p>
          <a:p>
            <a:pPr>
              <a:spcAft>
                <a:spcPts val="600"/>
              </a:spcAft>
            </a:pPr>
            <a:endParaRPr lang="en-US" b="1" i="1" dirty="0" smtClean="0"/>
          </a:p>
        </p:txBody>
      </p:sp>
    </p:spTree>
    <p:extLst>
      <p:ext uri="{BB962C8B-B14F-4D97-AF65-F5344CB8AC3E}">
        <p14:creationId xmlns:p14="http://schemas.microsoft.com/office/powerpoint/2010/main" val="2294923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229600" cy="808038"/>
          </a:xfrm>
        </p:spPr>
        <p:txBody>
          <a:bodyPr/>
          <a:lstStyle/>
          <a:p>
            <a:r>
              <a:rPr lang="en-US" dirty="0">
                <a:solidFill>
                  <a:srgbClr val="FFFFFF"/>
                </a:solidFill>
              </a:rPr>
              <a:t>Successful VSM Interventions</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a:xfrm>
            <a:off x="0" y="853785"/>
            <a:ext cx="8229600" cy="5743865"/>
          </a:xfrm>
        </p:spPr>
        <p:txBody>
          <a:bodyPr/>
          <a:lstStyle/>
          <a:p>
            <a:r>
              <a:rPr lang="en-US" sz="2000" dirty="0" smtClean="0"/>
              <a:t>Successful Interventions:</a:t>
            </a:r>
          </a:p>
          <a:p>
            <a:pPr lvl="1"/>
            <a:r>
              <a:rPr lang="en-US" dirty="0" smtClean="0"/>
              <a:t>Angela Espinosa:  Many interventions particularly in sustainability </a:t>
            </a:r>
            <a:r>
              <a:rPr lang="en-US" dirty="0"/>
              <a:t>and sustainable communities (Espinosa &amp; Walker, 2006; Espinosa, Cardoso, Arcaute, &amp; Christensen, 2011; Espinoza &amp; Walker, 2011; Espinosa &amp; Walker, 2013</a:t>
            </a:r>
            <a:r>
              <a:rPr lang="en-US" dirty="0" smtClean="0"/>
              <a:t>) </a:t>
            </a:r>
            <a:r>
              <a:rPr lang="en-US" dirty="0"/>
              <a:t>	 </a:t>
            </a:r>
          </a:p>
          <a:p>
            <a:pPr lvl="1"/>
            <a:r>
              <a:rPr lang="en-US" dirty="0" smtClean="0"/>
              <a:t>(Brocklesby, 2012): VSM to model the law enforcement response to the problem of organized transnational crime	</a:t>
            </a:r>
          </a:p>
          <a:p>
            <a:pPr lvl="1"/>
            <a:r>
              <a:rPr lang="en-US" dirty="0" smtClean="0"/>
              <a:t>Other authors: (</a:t>
            </a:r>
            <a:r>
              <a:rPr lang="en-US" dirty="0"/>
              <a:t>Flood &amp; Zambuni, 1990; Brocklesby &amp; Cummings, 1996; Devine, 2005; Christopher, 2007; Schwaninger &amp; Ríos, 2008; Espejo &amp; Reyes, 2011</a:t>
            </a:r>
            <a:r>
              <a:rPr lang="en-US" dirty="0" smtClean="0"/>
              <a:t>)</a:t>
            </a:r>
          </a:p>
          <a:p>
            <a:pPr marL="0" indent="0">
              <a:buNone/>
            </a:pPr>
            <a:endParaRPr lang="en-US" dirty="0" smtClean="0"/>
          </a:p>
          <a:p>
            <a:r>
              <a:rPr lang="en-US" dirty="0" smtClean="0"/>
              <a:t>Criticisms:</a:t>
            </a:r>
          </a:p>
          <a:p>
            <a:pPr lvl="1"/>
            <a:r>
              <a:rPr lang="en-US" dirty="0"/>
              <a:t>T</a:t>
            </a:r>
            <a:r>
              <a:rPr lang="en-US" dirty="0" smtClean="0"/>
              <a:t>oo </a:t>
            </a:r>
            <a:r>
              <a:rPr lang="en-US" dirty="0"/>
              <a:t>mechanistic (Checkland, 1980) </a:t>
            </a:r>
            <a:endParaRPr lang="en-US" dirty="0" smtClean="0"/>
          </a:p>
          <a:p>
            <a:pPr lvl="1"/>
            <a:r>
              <a:rPr lang="en-US" dirty="0" smtClean="0"/>
              <a:t>Doesn’t provide </a:t>
            </a:r>
            <a:r>
              <a:rPr lang="en-US" dirty="0"/>
              <a:t>methods for establishing shared understanding about purposes (Jackson, 1988</a:t>
            </a:r>
            <a:r>
              <a:rPr lang="en-US" dirty="0" smtClean="0"/>
              <a:t>)</a:t>
            </a:r>
          </a:p>
          <a:p>
            <a:endParaRPr lang="en-US" dirty="0"/>
          </a:p>
          <a:p>
            <a:r>
              <a:rPr lang="en-US" dirty="0" smtClean="0"/>
              <a:t>Emerging </a:t>
            </a:r>
            <a:r>
              <a:rPr lang="en-US" dirty="0"/>
              <a:t>C</a:t>
            </a:r>
            <a:r>
              <a:rPr lang="en-US" dirty="0" smtClean="0"/>
              <a:t>onstructivist Approaches:</a:t>
            </a:r>
          </a:p>
          <a:p>
            <a:pPr lvl="1"/>
            <a:r>
              <a:rPr lang="en-US" dirty="0"/>
              <a:t>B</a:t>
            </a:r>
            <a:r>
              <a:rPr lang="en-US" dirty="0" smtClean="0"/>
              <a:t>oundary </a:t>
            </a:r>
            <a:r>
              <a:rPr lang="en-US" dirty="0"/>
              <a:t>critique with the </a:t>
            </a:r>
            <a:r>
              <a:rPr lang="en-US" dirty="0" smtClean="0"/>
              <a:t>VSM (Midgley </a:t>
            </a:r>
            <a:r>
              <a:rPr lang="en-US" dirty="0"/>
              <a:t>et al</a:t>
            </a:r>
            <a:r>
              <a:rPr lang="en-US" dirty="0" smtClean="0"/>
              <a:t>., 1998; Yolles</a:t>
            </a:r>
            <a:r>
              <a:rPr lang="en-US" dirty="0"/>
              <a:t>, 2001) </a:t>
            </a:r>
            <a:endParaRPr lang="en-US" dirty="0" smtClean="0"/>
          </a:p>
          <a:p>
            <a:pPr lvl="1"/>
            <a:r>
              <a:rPr lang="en-US" dirty="0" smtClean="0"/>
              <a:t>Other constructivist </a:t>
            </a:r>
            <a:r>
              <a:rPr lang="en-US" dirty="0"/>
              <a:t>approach to the VSM has been evolving from Beer’s followers (Harnden, 1989; Espejo &amp; Reyes, 2011; Espinoza &amp; Walker, 2011)</a:t>
            </a:r>
            <a:r>
              <a:rPr lang="en-US" dirty="0" smtClean="0"/>
              <a:t>.</a:t>
            </a:r>
            <a:endParaRPr lang="en-US" dirty="0"/>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13</a:t>
            </a:fld>
            <a:endParaRPr lang="en-US" kern="0" dirty="0"/>
          </a:p>
        </p:txBody>
      </p:sp>
    </p:spTree>
    <p:extLst>
      <p:ext uri="{BB962C8B-B14F-4D97-AF65-F5344CB8AC3E}">
        <p14:creationId xmlns:p14="http://schemas.microsoft.com/office/powerpoint/2010/main" val="36462497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3"/>
            <a:ext cx="8229600" cy="808038"/>
          </a:xfrm>
        </p:spPr>
        <p:txBody>
          <a:bodyPr/>
          <a:lstStyle/>
          <a:p>
            <a:r>
              <a:rPr lang="en-US" dirty="0" smtClean="0">
                <a:solidFill>
                  <a:srgbClr val="FFFFFF"/>
                </a:solidFill>
              </a:rPr>
              <a:t>Research Questions</a:t>
            </a:r>
            <a:endParaRPr lang="en-US" dirty="0">
              <a:solidFill>
                <a:srgbClr val="FFFFFF"/>
              </a:solidFill>
            </a:endParaRPr>
          </a:p>
        </p:txBody>
      </p:sp>
      <p:sp>
        <p:nvSpPr>
          <p:cNvPr id="3" name="Content Placeholder 2"/>
          <p:cNvSpPr>
            <a:spLocks noGrp="1"/>
          </p:cNvSpPr>
          <p:nvPr>
            <p:ph idx="1"/>
          </p:nvPr>
        </p:nvSpPr>
        <p:spPr>
          <a:xfrm>
            <a:off x="135467" y="880005"/>
            <a:ext cx="8229600" cy="4525963"/>
          </a:xfrm>
        </p:spPr>
        <p:txBody>
          <a:bodyPr/>
          <a:lstStyle/>
          <a:p>
            <a:r>
              <a:rPr lang="en-US" sz="2400" b="1" i="1" dirty="0"/>
              <a:t>Overall Question</a:t>
            </a:r>
            <a:r>
              <a:rPr lang="en-US" sz="2400" i="1" dirty="0"/>
              <a:t>:  Can Systemic Intervention offer a methodological framework and mixed-method approach for designing viable interagency meta-structures that are capable of managing wicked problems?</a:t>
            </a:r>
            <a:endParaRPr lang="en-US" sz="2400" dirty="0"/>
          </a:p>
          <a:p>
            <a:pPr marL="0" indent="0">
              <a:buNone/>
            </a:pPr>
            <a:r>
              <a:rPr lang="en-US" sz="2400" i="1" dirty="0"/>
              <a:t>  </a:t>
            </a:r>
            <a:endParaRPr lang="en-US" sz="2400" dirty="0"/>
          </a:p>
          <a:p>
            <a:r>
              <a:rPr lang="en-US" sz="2400" b="1" i="1" u="sng" dirty="0"/>
              <a:t>Sub-questions</a:t>
            </a:r>
            <a:r>
              <a:rPr lang="en-US" sz="2400" i="1" u="sng" dirty="0" smtClean="0"/>
              <a:t>:</a:t>
            </a:r>
            <a:endParaRPr lang="en-US" sz="2400" dirty="0"/>
          </a:p>
          <a:p>
            <a:pPr lvl="1"/>
            <a:r>
              <a:rPr lang="en-US" sz="2000" i="1" dirty="0"/>
              <a:t>Can the Viable System Model provide an organizational design framework for creating adaptable and sustainable meta-organizational structures for the interagency</a:t>
            </a:r>
            <a:r>
              <a:rPr lang="en-US" sz="2000" i="1" dirty="0" smtClean="0"/>
              <a:t>?</a:t>
            </a:r>
            <a:r>
              <a:rPr lang="en-US" sz="2000" dirty="0"/>
              <a:t> </a:t>
            </a:r>
          </a:p>
          <a:p>
            <a:pPr lvl="1"/>
            <a:r>
              <a:rPr lang="en-US" sz="2000" i="1" dirty="0"/>
              <a:t>What benefits do Systemic Problem Structuring Methods bring to participative problem formulation of wicked problems and how do these relate to use of the VSM</a:t>
            </a:r>
            <a:r>
              <a:rPr lang="en-US" sz="2000" i="1" dirty="0" smtClean="0"/>
              <a:t>?</a:t>
            </a:r>
            <a:endParaRPr lang="en-US" sz="2000" dirty="0"/>
          </a:p>
          <a:p>
            <a:pPr lvl="1"/>
            <a:r>
              <a:rPr lang="en-US" sz="2000" i="1" dirty="0"/>
              <a:t>Does the use of Boundary Critique ensure that the values and perspectives of all agencies are critically considered when setting boundaries around wicked problems and are important issues of marginalization and conflict revealed</a:t>
            </a:r>
            <a:r>
              <a:rPr lang="en-US" sz="2000" i="1" dirty="0" smtClean="0"/>
              <a:t>?</a:t>
            </a:r>
            <a:endParaRPr lang="en-US" sz="2000" dirty="0"/>
          </a:p>
          <a:p>
            <a:endParaRPr lang="en-US" sz="2400" dirty="0"/>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14</a:t>
            </a:fld>
            <a:endParaRPr lang="en-US" kern="0" dirty="0"/>
          </a:p>
        </p:txBody>
      </p:sp>
    </p:spTree>
    <p:extLst>
      <p:ext uri="{BB962C8B-B14F-4D97-AF65-F5344CB8AC3E}">
        <p14:creationId xmlns:p14="http://schemas.microsoft.com/office/powerpoint/2010/main" val="30821530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3"/>
            <a:ext cx="8229600" cy="808038"/>
          </a:xfrm>
        </p:spPr>
        <p:txBody>
          <a:bodyPr/>
          <a:lstStyle/>
          <a:p>
            <a:r>
              <a:rPr lang="en-US" dirty="0">
                <a:solidFill>
                  <a:srgbClr val="FFFFFF"/>
                </a:solidFill>
              </a:rPr>
              <a:t>Systemic Intervention Methodology </a:t>
            </a: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15</a:t>
            </a:fld>
            <a:endParaRPr lang="en-US" kern="0" dirty="0"/>
          </a:p>
        </p:txBody>
      </p:sp>
      <p:pic>
        <p:nvPicPr>
          <p:cNvPr id="6" name="Picture 5"/>
          <p:cNvPicPr/>
          <p:nvPr/>
        </p:nvPicPr>
        <p:blipFill>
          <a:blip r:embed="rId2" cstate="print">
            <a:extLst>
              <a:ext uri="{28A0092B-C50C-407E-A947-70E740481C1C}">
                <a14:useLocalDpi xmlns:a14="http://schemas.microsoft.com/office/drawing/2010/main"/>
              </a:ext>
            </a:extLst>
          </a:blip>
          <a:srcRect/>
          <a:stretch>
            <a:fillRect/>
          </a:stretch>
        </p:blipFill>
        <p:spPr bwMode="auto">
          <a:xfrm>
            <a:off x="730780" y="820738"/>
            <a:ext cx="7024687" cy="5033434"/>
          </a:xfrm>
          <a:prstGeom prst="rect">
            <a:avLst/>
          </a:prstGeom>
          <a:noFill/>
          <a:ln>
            <a:noFill/>
          </a:ln>
        </p:spPr>
      </p:pic>
      <p:sp>
        <p:nvSpPr>
          <p:cNvPr id="7" name="Rectangle 6"/>
          <p:cNvSpPr/>
          <p:nvPr/>
        </p:nvSpPr>
        <p:spPr>
          <a:xfrm>
            <a:off x="214842" y="5970706"/>
            <a:ext cx="8856133" cy="523220"/>
          </a:xfrm>
          <a:prstGeom prst="rect">
            <a:avLst/>
          </a:prstGeom>
        </p:spPr>
        <p:txBody>
          <a:bodyPr wrap="square">
            <a:spAutoFit/>
          </a:bodyPr>
          <a:lstStyle/>
          <a:p>
            <a:r>
              <a:rPr lang="en-US" sz="1400" b="1" i="1" dirty="0"/>
              <a:t>Anticipatory Systems:</a:t>
            </a:r>
            <a:r>
              <a:rPr lang="en-US" sz="1400" i="1" dirty="0"/>
              <a:t>  Time </a:t>
            </a:r>
            <a:r>
              <a:rPr lang="en-US" sz="1400" i="1" dirty="0" smtClean="0"/>
              <a:t>permitting, </a:t>
            </a:r>
            <a:r>
              <a:rPr lang="en-US" sz="1400" i="1" dirty="0"/>
              <a:t>an anticipatory systems model called AnticipatoRy Complex Adaptive Network Extrapolation (ARCANE) may be introduced into the Systemic </a:t>
            </a:r>
            <a:r>
              <a:rPr lang="en-US" sz="1400" i="1" dirty="0" smtClean="0"/>
              <a:t>Intervention</a:t>
            </a:r>
            <a:endParaRPr lang="en-US" sz="1400" dirty="0"/>
          </a:p>
        </p:txBody>
      </p:sp>
    </p:spTree>
    <p:extLst>
      <p:ext uri="{BB962C8B-B14F-4D97-AF65-F5344CB8AC3E}">
        <p14:creationId xmlns:p14="http://schemas.microsoft.com/office/powerpoint/2010/main" val="14667351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209" y="6297204"/>
            <a:ext cx="1452967" cy="5264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0" y="-4233"/>
            <a:ext cx="8229600" cy="808038"/>
          </a:xfrm>
        </p:spPr>
        <p:txBody>
          <a:bodyPr/>
          <a:lstStyle/>
          <a:p>
            <a:r>
              <a:rPr lang="en-US" dirty="0" smtClean="0">
                <a:solidFill>
                  <a:srgbClr val="FFFFFF"/>
                </a:solidFill>
              </a:rPr>
              <a:t>Example Systemic Intervention</a:t>
            </a:r>
            <a:endParaRPr lang="en-US" dirty="0">
              <a:solidFill>
                <a:srgbClr val="FFFFFF"/>
              </a:solidFill>
            </a:endParaRPr>
          </a:p>
        </p:txBody>
      </p:sp>
      <p:pic>
        <p:nvPicPr>
          <p:cNvPr id="7"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1453" y="1922461"/>
            <a:ext cx="3306814" cy="184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925" y="3931345"/>
            <a:ext cx="3390475" cy="19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12818" y="798136"/>
            <a:ext cx="8229600" cy="525462"/>
          </a:xfrm>
          <a:prstGeom prst="rect">
            <a:avLst/>
          </a:prstGeom>
        </p:spPr>
        <p:txBody>
          <a:bodyPr/>
          <a:lstStyle>
            <a:lvl1pPr algn="l" defTabSz="457200" rtl="0" eaLnBrk="1" latinLnBrk="0" hangingPunct="1">
              <a:spcBef>
                <a:spcPct val="0"/>
              </a:spcBef>
              <a:buNone/>
              <a:defRPr sz="3600" b="1" kern="1200">
                <a:solidFill>
                  <a:srgbClr val="000000"/>
                </a:solidFill>
                <a:latin typeface="Trebuchet MS"/>
                <a:ea typeface="+mj-ea"/>
                <a:cs typeface="Trebuchet MS"/>
              </a:defRPr>
            </a:lvl1pPr>
          </a:lstStyle>
          <a:p>
            <a:r>
              <a:rPr lang="en-US" sz="2800" dirty="0" smtClean="0">
                <a:latin typeface="Trebuchet MS" charset="0"/>
                <a:ea typeface="ＭＳ Ｐゴシック" charset="0"/>
              </a:rPr>
              <a:t>Mixed Method Example</a:t>
            </a:r>
            <a:br>
              <a:rPr lang="en-US" sz="2800" dirty="0" smtClean="0">
                <a:latin typeface="Trebuchet MS" charset="0"/>
                <a:ea typeface="ＭＳ Ｐゴシック" charset="0"/>
              </a:rPr>
            </a:br>
            <a:r>
              <a:rPr lang="en-US" sz="1600" dirty="0" smtClean="0">
                <a:latin typeface="Trebuchet MS" charset="0"/>
                <a:ea typeface="ＭＳ Ｐゴシック" charset="0"/>
              </a:rPr>
              <a:t>Crime on the Urban Edge</a:t>
            </a:r>
            <a:endParaRPr lang="en-US" sz="1600" dirty="0">
              <a:latin typeface="Trebuchet MS" charset="0"/>
              <a:ea typeface="ＭＳ Ｐゴシック" charset="0"/>
            </a:endParaRPr>
          </a:p>
        </p:txBody>
      </p:sp>
      <p:sp>
        <p:nvSpPr>
          <p:cNvPr id="13" name="Date Placeholder 1"/>
          <p:cNvSpPr>
            <a:spLocks noGrp="1"/>
          </p:cNvSpPr>
          <p:nvPr>
            <p:ph type="dt" sz="half" idx="10"/>
          </p:nvPr>
        </p:nvSpPr>
        <p:spPr>
          <a:xfrm>
            <a:off x="0" y="6597650"/>
            <a:ext cx="1204913" cy="209550"/>
          </a:xfrm>
        </p:spPr>
        <p:txBody>
          <a:bodyPr/>
          <a:lstStyle/>
          <a:p>
            <a:pPr defTabSz="914400"/>
            <a:r>
              <a:rPr lang="en-US" kern="0" dirty="0" smtClean="0"/>
              <a:t>17/11/15</a:t>
            </a:r>
            <a:endParaRPr lang="en-US" kern="0" dirty="0"/>
          </a:p>
        </p:txBody>
      </p:sp>
      <p:sp>
        <p:nvSpPr>
          <p:cNvPr id="14" name="Slide Number Placeholder 3"/>
          <p:cNvSpPr>
            <a:spLocks noGrp="1"/>
          </p:cNvSpPr>
          <p:nvPr>
            <p:ph type="sldNum" sz="quarter" idx="12"/>
          </p:nvPr>
        </p:nvSpPr>
        <p:spPr>
          <a:xfrm>
            <a:off x="8686800" y="6513803"/>
            <a:ext cx="384175" cy="233363"/>
          </a:xfrm>
        </p:spPr>
        <p:txBody>
          <a:bodyPr/>
          <a:lstStyle/>
          <a:p>
            <a:pPr defTabSz="914400"/>
            <a:fld id="{87034D8C-3CB4-402A-BC46-2AB14C0FE90A}" type="slidenum">
              <a:rPr lang="en-US" kern="0" smtClean="0"/>
              <a:pPr defTabSz="914400"/>
              <a:t>16</a:t>
            </a:fld>
            <a:endParaRPr lang="en-US" kern="0" dirty="0"/>
          </a:p>
        </p:txBody>
      </p:sp>
      <p:sp>
        <p:nvSpPr>
          <p:cNvPr id="15" name="Rectangle 14"/>
          <p:cNvSpPr/>
          <p:nvPr/>
        </p:nvSpPr>
        <p:spPr>
          <a:xfrm>
            <a:off x="4512733" y="1562598"/>
            <a:ext cx="4174067" cy="4708981"/>
          </a:xfrm>
          <a:prstGeom prst="rect">
            <a:avLst/>
          </a:prstGeom>
        </p:spPr>
        <p:txBody>
          <a:bodyPr wrap="square">
            <a:spAutoFit/>
          </a:bodyPr>
          <a:lstStyle/>
          <a:p>
            <a:pPr marL="285750" indent="-285750">
              <a:buFont typeface="Wingdings" charset="2"/>
              <a:buChar char="§"/>
            </a:pPr>
            <a:r>
              <a:rPr lang="en-GB" sz="2000" dirty="0"/>
              <a:t>The interagency needs to act like a </a:t>
            </a:r>
            <a:r>
              <a:rPr lang="en-GB" sz="2000" dirty="0" smtClean="0"/>
              <a:t>meta</a:t>
            </a:r>
            <a:r>
              <a:rPr lang="en-GB" sz="2000" dirty="0"/>
              <a:t>-organization, with a </a:t>
            </a:r>
            <a:r>
              <a:rPr lang="en-GB" sz="2000" dirty="0" smtClean="0"/>
              <a:t>complex system structure to counter transnational organized crime (TOC) and Urban Gangs (and their convergence)</a:t>
            </a:r>
          </a:p>
          <a:p>
            <a:pPr marL="285750" indent="-285750">
              <a:buFont typeface="Wingdings" charset="2"/>
              <a:buChar char="§"/>
            </a:pPr>
            <a:endParaRPr lang="en-GB" sz="2000" dirty="0" smtClean="0"/>
          </a:p>
          <a:p>
            <a:pPr marL="285750" indent="-285750">
              <a:buFont typeface="Wingdings" charset="2"/>
              <a:buChar char="§"/>
            </a:pPr>
            <a:r>
              <a:rPr lang="en-GB" sz="2000" dirty="0"/>
              <a:t>This problem exhibits all characteristics of a wicked </a:t>
            </a:r>
            <a:r>
              <a:rPr lang="en-GB" sz="2000" dirty="0" smtClean="0"/>
              <a:t>problem</a:t>
            </a:r>
          </a:p>
          <a:p>
            <a:pPr marL="285750" indent="-285750">
              <a:buFont typeface="Wingdings" charset="2"/>
              <a:buChar char="§"/>
            </a:pPr>
            <a:endParaRPr lang="en-GB" sz="2000" dirty="0"/>
          </a:p>
          <a:p>
            <a:pPr marL="285750" indent="-285750">
              <a:buFont typeface="Wingdings" charset="2"/>
              <a:buChar char="§"/>
            </a:pPr>
            <a:r>
              <a:rPr lang="en-GB" sz="2000" dirty="0" smtClean="0"/>
              <a:t>Methods </a:t>
            </a:r>
            <a:r>
              <a:rPr lang="en-GB" sz="2000" dirty="0"/>
              <a:t>must be developed that can design </a:t>
            </a:r>
            <a:r>
              <a:rPr lang="en-GB" sz="2000" dirty="0" smtClean="0"/>
              <a:t>meta</a:t>
            </a:r>
            <a:r>
              <a:rPr lang="en-GB" sz="2000" dirty="0"/>
              <a:t>-organizations to be systemically </a:t>
            </a:r>
            <a:r>
              <a:rPr lang="en-GB" sz="2000" dirty="0" smtClean="0"/>
              <a:t>aligned and capable of continuously adapting to wicked “environments”</a:t>
            </a:r>
            <a:endParaRPr lang="en-US" sz="2000" dirty="0"/>
          </a:p>
        </p:txBody>
      </p:sp>
    </p:spTree>
    <p:extLst>
      <p:ext uri="{BB962C8B-B14F-4D97-AF65-F5344CB8AC3E}">
        <p14:creationId xmlns:p14="http://schemas.microsoft.com/office/powerpoint/2010/main" val="14981043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0" y="1149079"/>
            <a:ext cx="3908953" cy="2051546"/>
          </a:xfrm>
        </p:spPr>
        <p:txBody>
          <a:bodyPr/>
          <a:lstStyle/>
          <a:p>
            <a:r>
              <a:rPr lang="en-US" sz="2000" dirty="0" smtClean="0"/>
              <a:t>Stakeholder </a:t>
            </a:r>
            <a:r>
              <a:rPr lang="en-US" sz="2000" dirty="0"/>
              <a:t>Selection</a:t>
            </a:r>
          </a:p>
          <a:p>
            <a:r>
              <a:rPr lang="en-US" sz="2000" dirty="0" smtClean="0"/>
              <a:t>Stakeholder Interviews</a:t>
            </a:r>
          </a:p>
          <a:p>
            <a:r>
              <a:rPr lang="en-US" sz="2000" dirty="0" smtClean="0"/>
              <a:t>System </a:t>
            </a:r>
            <a:r>
              <a:rPr lang="en-US" sz="2000" dirty="0"/>
              <a:t>Mapping </a:t>
            </a:r>
            <a:endParaRPr lang="en-US" sz="2000" dirty="0" smtClean="0"/>
          </a:p>
          <a:p>
            <a:r>
              <a:rPr lang="en-US" sz="2000" dirty="0" smtClean="0"/>
              <a:t>Interview Questions</a:t>
            </a:r>
            <a:endParaRPr lang="en-US" sz="2000" dirty="0"/>
          </a:p>
        </p:txBody>
      </p:sp>
      <p:sp>
        <p:nvSpPr>
          <p:cNvPr id="2" name="Title 1"/>
          <p:cNvSpPr>
            <a:spLocks noGrp="1"/>
          </p:cNvSpPr>
          <p:nvPr>
            <p:ph type="title"/>
          </p:nvPr>
        </p:nvSpPr>
        <p:spPr>
          <a:xfrm>
            <a:off x="-1" y="0"/>
            <a:ext cx="9499601" cy="808038"/>
          </a:xfrm>
        </p:spPr>
        <p:txBody>
          <a:bodyPr/>
          <a:lstStyle/>
          <a:p>
            <a:r>
              <a:rPr lang="en-US" dirty="0" smtClean="0">
                <a:solidFill>
                  <a:srgbClr val="FFFFFF"/>
                </a:solidFill>
              </a:rPr>
              <a:t>Systemic PSM</a:t>
            </a:r>
            <a:endParaRPr lang="en-US" dirty="0">
              <a:solidFill>
                <a:srgbClr val="FFFFFF"/>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pic>
        <p:nvPicPr>
          <p:cNvPr id="6" name="Pictur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92428" y="1176229"/>
            <a:ext cx="2167753" cy="1588295"/>
          </a:xfrm>
          <a:prstGeom prst="rect">
            <a:avLst/>
          </a:prstGeom>
          <a:noFill/>
          <a:ln>
            <a:noFill/>
          </a:ln>
        </p:spPr>
      </p:pic>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17</a:t>
            </a:fld>
            <a:endParaRPr lang="en-US" kern="0" dirty="0"/>
          </a:p>
        </p:txBody>
      </p:sp>
      <p:sp>
        <p:nvSpPr>
          <p:cNvPr id="8" name="Content Placeholder 2"/>
          <p:cNvSpPr txBox="1">
            <a:spLocks/>
          </p:cNvSpPr>
          <p:nvPr/>
        </p:nvSpPr>
        <p:spPr>
          <a:xfrm>
            <a:off x="5615279" y="750106"/>
            <a:ext cx="3528721" cy="2536561"/>
          </a:xfrm>
          <a:prstGeom prst="rect">
            <a:avLst/>
          </a:prstGeom>
        </p:spPr>
        <p:txBody>
          <a:bodyPr/>
          <a:lstStyle>
            <a:lvl1pPr marL="342900" indent="-342900" algn="l" defTabSz="457200" rtl="0" eaLnBrk="1" latinLnBrk="0" hangingPunct="1">
              <a:spcBef>
                <a:spcPct val="20000"/>
              </a:spcBef>
              <a:buClr>
                <a:schemeClr val="tx1"/>
              </a:buClr>
              <a:buFont typeface="Wingdings"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Interview Data Transcription and System </a:t>
            </a:r>
            <a:r>
              <a:rPr lang="en-US" b="1" dirty="0" smtClean="0"/>
              <a:t>Mapping</a:t>
            </a:r>
            <a:r>
              <a:rPr lang="en-US" b="1" dirty="0" smtClean="0">
                <a:solidFill>
                  <a:schemeClr val="tx1"/>
                </a:solidFill>
              </a:rPr>
              <a:t>: </a:t>
            </a:r>
          </a:p>
          <a:p>
            <a:pPr marL="0" indent="0" algn="ctr">
              <a:buFont typeface="Wingdings" charset="2"/>
              <a:buNone/>
            </a:pP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4269" y="1381066"/>
            <a:ext cx="1794007" cy="1905737"/>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3134" y="1971357"/>
            <a:ext cx="1930302" cy="1229268"/>
          </a:xfrm>
          <a:prstGeom prst="rect">
            <a:avLst/>
          </a:prstGeom>
        </p:spPr>
      </p:pic>
      <p:sp>
        <p:nvSpPr>
          <p:cNvPr id="13" name="Rectangle 12"/>
          <p:cNvSpPr/>
          <p:nvPr/>
        </p:nvSpPr>
        <p:spPr>
          <a:xfrm>
            <a:off x="64310" y="3720434"/>
            <a:ext cx="3028118" cy="400110"/>
          </a:xfrm>
          <a:prstGeom prst="rect">
            <a:avLst/>
          </a:prstGeom>
        </p:spPr>
        <p:txBody>
          <a:bodyPr wrap="none">
            <a:spAutoFit/>
          </a:bodyPr>
          <a:lstStyle/>
          <a:p>
            <a:r>
              <a:rPr lang="en-US" sz="2000" b="1" dirty="0"/>
              <a:t>System Map Consolidation</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478" y="4120544"/>
            <a:ext cx="2132869" cy="2265703"/>
          </a:xfrm>
          <a:prstGeom prst="rect">
            <a:avLst/>
          </a:prstGeom>
          <a:ln>
            <a:solidFill>
              <a:srgbClr val="000000"/>
            </a:solidFill>
          </a:ln>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0107" y="5038085"/>
            <a:ext cx="1922480" cy="1224286"/>
          </a:xfrm>
          <a:prstGeom prst="rect">
            <a:avLst/>
          </a:prstGeom>
          <a:ln>
            <a:solidFill>
              <a:srgbClr val="000000"/>
            </a:solidFill>
          </a:ln>
        </p:spPr>
      </p:pic>
      <p:sp>
        <p:nvSpPr>
          <p:cNvPr id="16" name="Rectangle 15"/>
          <p:cNvSpPr/>
          <p:nvPr/>
        </p:nvSpPr>
        <p:spPr>
          <a:xfrm>
            <a:off x="4565160" y="3175027"/>
            <a:ext cx="3331102" cy="307777"/>
          </a:xfrm>
          <a:prstGeom prst="rect">
            <a:avLst/>
          </a:prstGeom>
        </p:spPr>
        <p:txBody>
          <a:bodyPr wrap="square">
            <a:spAutoFit/>
          </a:bodyPr>
          <a:lstStyle/>
          <a:p>
            <a:pPr algn="ctr"/>
            <a:r>
              <a:rPr lang="en-US" sz="1400" b="1" dirty="0" smtClean="0"/>
              <a:t>Stakeholder 1</a:t>
            </a:r>
            <a:endParaRPr lang="en-US" sz="1400" b="1" dirty="0"/>
          </a:p>
        </p:txBody>
      </p:sp>
      <p:sp>
        <p:nvSpPr>
          <p:cNvPr id="17" name="Rectangle 16"/>
          <p:cNvSpPr/>
          <p:nvPr/>
        </p:nvSpPr>
        <p:spPr>
          <a:xfrm>
            <a:off x="6456721" y="3140804"/>
            <a:ext cx="3331102" cy="307777"/>
          </a:xfrm>
          <a:prstGeom prst="rect">
            <a:avLst/>
          </a:prstGeom>
        </p:spPr>
        <p:txBody>
          <a:bodyPr wrap="square">
            <a:spAutoFit/>
          </a:bodyPr>
          <a:lstStyle/>
          <a:p>
            <a:pPr algn="ctr"/>
            <a:r>
              <a:rPr lang="en-US" sz="1400" b="1" dirty="0" smtClean="0"/>
              <a:t>Stakeholder 2</a:t>
            </a:r>
            <a:endParaRPr lang="en-US" sz="1400" b="1" dirty="0"/>
          </a:p>
        </p:txBody>
      </p:sp>
      <p:sp>
        <p:nvSpPr>
          <p:cNvPr id="18" name="Content Placeholder 2"/>
          <p:cNvSpPr txBox="1">
            <a:spLocks/>
          </p:cNvSpPr>
          <p:nvPr/>
        </p:nvSpPr>
        <p:spPr>
          <a:xfrm>
            <a:off x="985511" y="712978"/>
            <a:ext cx="3908953" cy="2051546"/>
          </a:xfrm>
          <a:prstGeom prst="rect">
            <a:avLst/>
          </a:prstGeom>
        </p:spPr>
        <p:txBody>
          <a:bodyPr/>
          <a:lstStyle>
            <a:lvl1pPr marL="342900" indent="-342900" algn="l" defTabSz="457200" rtl="0" eaLnBrk="1" latinLnBrk="0" hangingPunct="1">
              <a:spcBef>
                <a:spcPct val="20000"/>
              </a:spcBef>
              <a:buClr>
                <a:schemeClr val="tx1"/>
              </a:buClr>
              <a:buFont typeface="Wingdings"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2000" b="1" dirty="0" smtClean="0">
                <a:solidFill>
                  <a:schemeClr val="tx1"/>
                </a:solidFill>
              </a:rPr>
              <a:t>Individual Problem Structuring: </a:t>
            </a:r>
          </a:p>
        </p:txBody>
      </p:sp>
      <p:sp>
        <p:nvSpPr>
          <p:cNvPr id="9" name="Rectangle 8"/>
          <p:cNvSpPr/>
          <p:nvPr/>
        </p:nvSpPr>
        <p:spPr>
          <a:xfrm>
            <a:off x="4518112" y="3720434"/>
            <a:ext cx="4456168" cy="400110"/>
          </a:xfrm>
          <a:prstGeom prst="rect">
            <a:avLst/>
          </a:prstGeom>
        </p:spPr>
        <p:txBody>
          <a:bodyPr wrap="none">
            <a:spAutoFit/>
          </a:bodyPr>
          <a:lstStyle/>
          <a:p>
            <a:r>
              <a:rPr lang="en-US" sz="2000" b="1" dirty="0"/>
              <a:t>Participative </a:t>
            </a:r>
            <a:r>
              <a:rPr lang="en-US" sz="2000" b="1" dirty="0" smtClean="0"/>
              <a:t>Group Problem </a:t>
            </a:r>
            <a:r>
              <a:rPr lang="en-US" sz="2000" b="1" dirty="0"/>
              <a:t>Structuring</a:t>
            </a:r>
          </a:p>
        </p:txBody>
      </p:sp>
      <p:pic>
        <p:nvPicPr>
          <p:cNvPr id="20" name="Picture 19"/>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38670" y="4435888"/>
            <a:ext cx="2479018" cy="1493403"/>
          </a:xfrm>
          <a:prstGeom prst="rect">
            <a:avLst/>
          </a:prstGeom>
          <a:noFill/>
          <a:ln>
            <a:noFill/>
          </a:ln>
        </p:spPr>
      </p:pic>
      <p:pic>
        <p:nvPicPr>
          <p:cNvPr id="21" name="Picture 20"/>
          <p:cNvPicPr>
            <a:picLocks noChangeAspect="1"/>
          </p:cNvPicPr>
          <p:nvPr/>
        </p:nvPicPr>
        <p:blipFill>
          <a:blip r:embed="rId7"/>
          <a:stretch>
            <a:fillRect/>
          </a:stretch>
        </p:blipFill>
        <p:spPr>
          <a:xfrm rot="16200000">
            <a:off x="4312290" y="4187103"/>
            <a:ext cx="1895781" cy="1891561"/>
          </a:xfrm>
          <a:prstGeom prst="rect">
            <a:avLst/>
          </a:prstGeom>
          <a:ln w="15875">
            <a:solidFill>
              <a:schemeClr val="tx1"/>
            </a:solidFill>
          </a:ln>
        </p:spPr>
      </p:pic>
      <p:sp>
        <p:nvSpPr>
          <p:cNvPr id="22" name="Content Placeholder 2"/>
          <p:cNvSpPr txBox="1">
            <a:spLocks/>
          </p:cNvSpPr>
          <p:nvPr/>
        </p:nvSpPr>
        <p:spPr>
          <a:xfrm>
            <a:off x="4314400" y="6068188"/>
            <a:ext cx="1844920" cy="820357"/>
          </a:xfrm>
          <a:prstGeom prst="rect">
            <a:avLst/>
          </a:prstGeom>
        </p:spPr>
        <p:txBody>
          <a:bodyPr/>
          <a:lstStyle>
            <a:lvl1pPr marL="342900" indent="-342900" algn="l" defTabSz="457200" rtl="0" eaLnBrk="1" latinLnBrk="0" hangingPunct="1">
              <a:spcBef>
                <a:spcPct val="20000"/>
              </a:spcBef>
              <a:buClr>
                <a:schemeClr val="tx1"/>
              </a:buClr>
              <a:buFont typeface="Wingdings"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t>Common Wicked System Map(s)</a:t>
            </a:r>
          </a:p>
        </p:txBody>
      </p:sp>
      <p:sp>
        <p:nvSpPr>
          <p:cNvPr id="23" name="Content Placeholder 2"/>
          <p:cNvSpPr txBox="1">
            <a:spLocks/>
          </p:cNvSpPr>
          <p:nvPr/>
        </p:nvSpPr>
        <p:spPr>
          <a:xfrm>
            <a:off x="7063134" y="5976325"/>
            <a:ext cx="1844920" cy="820357"/>
          </a:xfrm>
          <a:prstGeom prst="rect">
            <a:avLst/>
          </a:prstGeom>
        </p:spPr>
        <p:txBody>
          <a:bodyPr/>
          <a:lstStyle>
            <a:lvl1pPr marL="342900" indent="-342900" algn="l" defTabSz="457200" rtl="0" eaLnBrk="1" latinLnBrk="0" hangingPunct="1">
              <a:spcBef>
                <a:spcPct val="20000"/>
              </a:spcBef>
              <a:buClr>
                <a:schemeClr val="tx1"/>
              </a:buClr>
              <a:buFont typeface="Wingdings"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t>Boundary Critique</a:t>
            </a:r>
          </a:p>
        </p:txBody>
      </p:sp>
      <p:pic>
        <p:nvPicPr>
          <p:cNvPr id="12" name="Picture 11"/>
          <p:cNvPicPr>
            <a:picLocks noChangeAspect="1"/>
          </p:cNvPicPr>
          <p:nvPr/>
        </p:nvPicPr>
        <p:blipFill>
          <a:blip r:embed="rId8"/>
          <a:stretch>
            <a:fillRect/>
          </a:stretch>
        </p:blipFill>
        <p:spPr>
          <a:xfrm>
            <a:off x="6292097" y="4799898"/>
            <a:ext cx="856179" cy="844063"/>
          </a:xfrm>
          <a:prstGeom prst="rect">
            <a:avLst/>
          </a:prstGeom>
        </p:spPr>
      </p:pic>
    </p:spTree>
    <p:extLst>
      <p:ext uri="{BB962C8B-B14F-4D97-AF65-F5344CB8AC3E}">
        <p14:creationId xmlns:p14="http://schemas.microsoft.com/office/powerpoint/2010/main" val="16813224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85"/>
            <a:ext cx="8229600" cy="808038"/>
          </a:xfrm>
        </p:spPr>
        <p:txBody>
          <a:bodyPr/>
          <a:lstStyle/>
          <a:p>
            <a:r>
              <a:rPr lang="en-US" dirty="0" smtClean="0">
                <a:solidFill>
                  <a:schemeClr val="bg1"/>
                </a:solidFill>
              </a:rPr>
              <a:t>Viable </a:t>
            </a:r>
            <a:r>
              <a:rPr lang="en-US" dirty="0">
                <a:solidFill>
                  <a:schemeClr val="bg1"/>
                </a:solidFill>
              </a:rPr>
              <a:t>System Model Intervention</a:t>
            </a:r>
            <a:br>
              <a:rPr lang="en-US" dirty="0">
                <a:solidFill>
                  <a:schemeClr val="bg1"/>
                </a:solidFill>
              </a:rPr>
            </a:br>
            <a:endParaRPr lang="en-US" dirty="0">
              <a:solidFill>
                <a:schemeClr val="bg1"/>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18</a:t>
            </a:fld>
            <a:endParaRPr lang="en-US" kern="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1201" y="1081401"/>
            <a:ext cx="4446628" cy="5241789"/>
          </a:xfrm>
          <a:prstGeom prst="rect">
            <a:avLst/>
          </a:prstGeom>
        </p:spPr>
      </p:pic>
      <p:sp>
        <p:nvSpPr>
          <p:cNvPr id="8" name="TextBox 7"/>
          <p:cNvSpPr txBox="1"/>
          <p:nvPr/>
        </p:nvSpPr>
        <p:spPr>
          <a:xfrm>
            <a:off x="6308456" y="819812"/>
            <a:ext cx="2762519" cy="5755423"/>
          </a:xfrm>
          <a:prstGeom prst="rect">
            <a:avLst/>
          </a:prstGeom>
          <a:noFill/>
        </p:spPr>
        <p:txBody>
          <a:bodyPr wrap="square" rtlCol="0">
            <a:spAutoFit/>
          </a:bodyPr>
          <a:lstStyle/>
          <a:p>
            <a:r>
              <a:rPr lang="en-US" sz="1600" b="1" u="sng" dirty="0" smtClean="0"/>
              <a:t>VSM</a:t>
            </a:r>
          </a:p>
          <a:p>
            <a:pPr marL="236538" indent="-185738">
              <a:buFont typeface="Lucida Grande"/>
              <a:buChar char="­"/>
            </a:pPr>
            <a:r>
              <a:rPr lang="en-US" sz="1600" dirty="0" smtClean="0"/>
              <a:t>Stakeholders </a:t>
            </a:r>
            <a:r>
              <a:rPr lang="en-US" sz="1600" dirty="0"/>
              <a:t>will share their ideas and suggestions for the structure and function of each VSM </a:t>
            </a:r>
            <a:r>
              <a:rPr lang="en-US" sz="1600" dirty="0" smtClean="0"/>
              <a:t>sub-system</a:t>
            </a:r>
            <a:r>
              <a:rPr lang="en-US" sz="1600" dirty="0"/>
              <a:t>.  </a:t>
            </a:r>
            <a:endParaRPr lang="en-US" sz="1600" dirty="0" smtClean="0"/>
          </a:p>
          <a:p>
            <a:pPr marL="236538" indent="-185738">
              <a:buFont typeface="Lucida Grande"/>
              <a:buChar char="­"/>
            </a:pPr>
            <a:endParaRPr lang="en-US" sz="1600" dirty="0"/>
          </a:p>
          <a:p>
            <a:pPr marL="236538" indent="-185738">
              <a:buFont typeface="Lucida Grande"/>
              <a:buChar char="­"/>
            </a:pPr>
            <a:r>
              <a:rPr lang="en-US" sz="1600" dirty="0" smtClean="0"/>
              <a:t>Existing coordination mechanisms identified for </a:t>
            </a:r>
            <a:r>
              <a:rPr lang="en-US" sz="1600" dirty="0"/>
              <a:t>use in in the new meta-organization.   </a:t>
            </a:r>
            <a:endParaRPr lang="en-US" sz="1600" dirty="0" smtClean="0"/>
          </a:p>
          <a:p>
            <a:pPr marL="236538" indent="-185738">
              <a:buFont typeface="Lucida Grande"/>
              <a:buChar char="­"/>
            </a:pPr>
            <a:endParaRPr lang="en-US" sz="1600" dirty="0"/>
          </a:p>
          <a:p>
            <a:pPr marL="236538" indent="-185738">
              <a:buFont typeface="Lucida Grande"/>
              <a:buChar char="­"/>
            </a:pPr>
            <a:r>
              <a:rPr lang="en-US" sz="1600" dirty="0" smtClean="0"/>
              <a:t>outcome </a:t>
            </a:r>
            <a:r>
              <a:rPr lang="en-US" sz="1600" dirty="0"/>
              <a:t>of this workshop will be a collaboratively generated VSM diagram of the meta-organization structure(s</a:t>
            </a:r>
            <a:r>
              <a:rPr lang="en-US" sz="1600" dirty="0" smtClean="0"/>
              <a:t>)</a:t>
            </a:r>
          </a:p>
          <a:p>
            <a:pPr marL="236538" indent="-185738">
              <a:buFont typeface="Lucida Grande"/>
              <a:buChar char="­"/>
            </a:pPr>
            <a:endParaRPr lang="en-US" sz="1600" dirty="0"/>
          </a:p>
          <a:p>
            <a:pPr marL="236538" indent="-185738">
              <a:buFont typeface="Lucida Grande"/>
              <a:buChar char="­"/>
            </a:pPr>
            <a:r>
              <a:rPr lang="en-US" sz="1600" dirty="0"/>
              <a:t>N</a:t>
            </a:r>
            <a:r>
              <a:rPr lang="en-US" sz="1600" dirty="0" smtClean="0"/>
              <a:t>ote</a:t>
            </a:r>
            <a:r>
              <a:rPr lang="en-US" sz="1600" dirty="0"/>
              <a:t>-takers </a:t>
            </a:r>
            <a:r>
              <a:rPr lang="en-US" sz="1600" dirty="0" smtClean="0"/>
              <a:t>to capture </a:t>
            </a:r>
            <a:r>
              <a:rPr lang="en-US" sz="1600" dirty="0"/>
              <a:t>the whole design process (questions asked, disagreements, suggested alternatives, etc.). </a:t>
            </a:r>
          </a:p>
          <a:p>
            <a:pPr marL="236538" indent="-185738"/>
            <a:r>
              <a:rPr lang="en-US" sz="1600" b="1" i="1" dirty="0"/>
              <a:t> </a:t>
            </a:r>
          </a:p>
        </p:txBody>
      </p:sp>
      <p:sp>
        <p:nvSpPr>
          <p:cNvPr id="9" name="Rectangle 8"/>
          <p:cNvSpPr/>
          <p:nvPr/>
        </p:nvSpPr>
        <p:spPr>
          <a:xfrm>
            <a:off x="155048" y="3309918"/>
            <a:ext cx="1893885" cy="3293209"/>
          </a:xfrm>
          <a:prstGeom prst="rect">
            <a:avLst/>
          </a:prstGeom>
        </p:spPr>
        <p:txBody>
          <a:bodyPr wrap="square">
            <a:spAutoFit/>
          </a:bodyPr>
          <a:lstStyle/>
          <a:p>
            <a:r>
              <a:rPr lang="en-US" sz="1600" b="1" u="sng" dirty="0"/>
              <a:t>Boundary </a:t>
            </a:r>
            <a:r>
              <a:rPr lang="en-US" sz="1600" b="1" u="sng" dirty="0" smtClean="0"/>
              <a:t>Critique</a:t>
            </a:r>
            <a:r>
              <a:rPr lang="en-US" sz="1600" dirty="0"/>
              <a:t> </a:t>
            </a:r>
          </a:p>
          <a:p>
            <a:r>
              <a:rPr lang="en-US" sz="1600" dirty="0" smtClean="0"/>
              <a:t>Boundary </a:t>
            </a:r>
            <a:r>
              <a:rPr lang="en-US" sz="1600" dirty="0"/>
              <a:t>critique will be used throughout the process as a means to evaluate any marginalization that may be happening in the VSM design and to negotiate conflicts among contending stakeholders. </a:t>
            </a:r>
          </a:p>
        </p:txBody>
      </p:sp>
      <p:sp>
        <p:nvSpPr>
          <p:cNvPr id="10" name="Rectangle 9"/>
          <p:cNvSpPr/>
          <p:nvPr/>
        </p:nvSpPr>
        <p:spPr>
          <a:xfrm>
            <a:off x="155047" y="819812"/>
            <a:ext cx="1893886" cy="2308324"/>
          </a:xfrm>
          <a:prstGeom prst="rect">
            <a:avLst/>
          </a:prstGeom>
        </p:spPr>
        <p:txBody>
          <a:bodyPr wrap="square">
            <a:spAutoFit/>
          </a:bodyPr>
          <a:lstStyle/>
          <a:p>
            <a:r>
              <a:rPr lang="en-US" sz="1600" b="1" u="sng" dirty="0" smtClean="0"/>
              <a:t>Systemic PSM</a:t>
            </a:r>
          </a:p>
          <a:p>
            <a:r>
              <a:rPr lang="en-US" sz="1600" dirty="0" smtClean="0"/>
              <a:t>The wicked </a:t>
            </a:r>
            <a:r>
              <a:rPr lang="en-US" sz="1600" dirty="0"/>
              <a:t>problem structure(s) generated in the problem-structuring </a:t>
            </a:r>
            <a:r>
              <a:rPr lang="en-US" sz="1600" dirty="0" smtClean="0"/>
              <a:t>workshop will be utilized  </a:t>
            </a:r>
            <a:r>
              <a:rPr lang="en-US" sz="1600" dirty="0"/>
              <a:t>as the “Environment” for the VSM design.  </a:t>
            </a:r>
          </a:p>
        </p:txBody>
      </p:sp>
    </p:spTree>
    <p:extLst>
      <p:ext uri="{BB962C8B-B14F-4D97-AF65-F5344CB8AC3E}">
        <p14:creationId xmlns:p14="http://schemas.microsoft.com/office/powerpoint/2010/main" val="28460830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chemeClr val="bg1"/>
                </a:solidFill>
              </a:rPr>
              <a:t>Introduction</a:t>
            </a:r>
            <a:endParaRPr lang="en-US" dirty="0">
              <a:solidFill>
                <a:schemeClr val="bg1"/>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a:t>
            </a:fld>
            <a:endParaRPr lang="en-US" kern="0" dirty="0"/>
          </a:p>
        </p:txBody>
      </p:sp>
      <p:pic>
        <p:nvPicPr>
          <p:cNvPr id="9" name="Content Placeholder 5" descr="shutterstock_20470141.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0666" y="808038"/>
            <a:ext cx="2287850" cy="39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ipes.psd"/>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025" y="2794831"/>
            <a:ext cx="9143999" cy="277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0" y="1870164"/>
            <a:ext cx="4673600" cy="584776"/>
          </a:xfrm>
          <a:prstGeom prst="rect">
            <a:avLst/>
          </a:prstGeom>
          <a:noFill/>
        </p:spPr>
        <p:txBody>
          <a:bodyPr wrap="square" rtlCol="0">
            <a:spAutoFit/>
          </a:bodyPr>
          <a:lstStyle/>
          <a:p>
            <a:r>
              <a:rPr lang="en-US" sz="3200" b="1" dirty="0" smtClean="0"/>
              <a:t>Stove-piped Government</a:t>
            </a:r>
            <a:endParaRPr lang="en-US" sz="3200" b="1" dirty="0"/>
          </a:p>
        </p:txBody>
      </p:sp>
      <p:pic>
        <p:nvPicPr>
          <p:cNvPr id="12" name="Picture 11"/>
          <p:cNvPicPr>
            <a:picLocks noChangeAspect="1"/>
          </p:cNvPicPr>
          <p:nvPr/>
        </p:nvPicPr>
        <p:blipFill>
          <a:blip r:embed="rId5"/>
          <a:stretch>
            <a:fillRect/>
          </a:stretch>
        </p:blipFill>
        <p:spPr>
          <a:xfrm>
            <a:off x="0" y="5080000"/>
            <a:ext cx="9144000" cy="1777999"/>
          </a:xfrm>
          <a:prstGeom prst="rect">
            <a:avLst/>
          </a:prstGeom>
        </p:spPr>
      </p:pic>
      <p:sp>
        <p:nvSpPr>
          <p:cNvPr id="14" name="TextBox 13"/>
          <p:cNvSpPr txBox="1"/>
          <p:nvPr/>
        </p:nvSpPr>
        <p:spPr>
          <a:xfrm>
            <a:off x="0" y="3389191"/>
            <a:ext cx="3548525" cy="584776"/>
          </a:xfrm>
          <a:prstGeom prst="rect">
            <a:avLst/>
          </a:prstGeom>
          <a:noFill/>
        </p:spPr>
        <p:txBody>
          <a:bodyPr wrap="square" rtlCol="0">
            <a:spAutoFit/>
          </a:bodyPr>
          <a:lstStyle/>
          <a:p>
            <a:r>
              <a:rPr lang="en-US" sz="3200" b="1" dirty="0" smtClean="0"/>
              <a:t>Meets</a:t>
            </a:r>
            <a:endParaRPr lang="en-US" sz="3200" b="1" dirty="0"/>
          </a:p>
        </p:txBody>
      </p:sp>
      <p:sp>
        <p:nvSpPr>
          <p:cNvPr id="15" name="TextBox 14"/>
          <p:cNvSpPr txBox="1"/>
          <p:nvPr/>
        </p:nvSpPr>
        <p:spPr>
          <a:xfrm>
            <a:off x="0" y="5929027"/>
            <a:ext cx="4165600" cy="584776"/>
          </a:xfrm>
          <a:prstGeom prst="rect">
            <a:avLst/>
          </a:prstGeom>
          <a:noFill/>
        </p:spPr>
        <p:txBody>
          <a:bodyPr wrap="square" rtlCol="0">
            <a:spAutoFit/>
          </a:bodyPr>
          <a:lstStyle/>
          <a:p>
            <a:r>
              <a:rPr lang="en-US" sz="3200" b="1" dirty="0" smtClean="0"/>
              <a:t>The Wicked Problem</a:t>
            </a:r>
            <a:endParaRPr lang="en-US" sz="3200" b="1" dirty="0"/>
          </a:p>
        </p:txBody>
      </p:sp>
      <p:pic>
        <p:nvPicPr>
          <p:cNvPr id="20" name="Picture 19"/>
          <p:cNvPicPr>
            <a:picLocks noChangeAspect="1"/>
          </p:cNvPicPr>
          <p:nvPr/>
        </p:nvPicPr>
        <p:blipFill>
          <a:blip r:embed="rId6"/>
          <a:stretch>
            <a:fillRect/>
          </a:stretch>
        </p:blipFill>
        <p:spPr>
          <a:xfrm>
            <a:off x="-16010" y="800507"/>
            <a:ext cx="9144000" cy="6083827"/>
          </a:xfrm>
          <a:prstGeom prst="rect">
            <a:avLst/>
          </a:prstGeom>
        </p:spPr>
      </p:pic>
      <p:sp>
        <p:nvSpPr>
          <p:cNvPr id="21" name="TextBox 20"/>
          <p:cNvSpPr txBox="1"/>
          <p:nvPr/>
        </p:nvSpPr>
        <p:spPr>
          <a:xfrm>
            <a:off x="3548525" y="1384777"/>
            <a:ext cx="4097868" cy="1754327"/>
          </a:xfrm>
          <a:prstGeom prst="rect">
            <a:avLst/>
          </a:prstGeom>
          <a:noFill/>
        </p:spPr>
        <p:txBody>
          <a:bodyPr wrap="square" rtlCol="0">
            <a:spAutoFit/>
          </a:bodyPr>
          <a:lstStyle/>
          <a:p>
            <a:pPr algn="ctr"/>
            <a:r>
              <a:rPr lang="en-US" sz="5400" b="1" dirty="0" smtClean="0"/>
              <a:t>Systemic Intervention</a:t>
            </a:r>
            <a:endParaRPr lang="en-US" sz="5400" b="1" dirty="0"/>
          </a:p>
        </p:txBody>
      </p:sp>
    </p:spTree>
    <p:extLst>
      <p:ext uri="{BB962C8B-B14F-4D97-AF65-F5344CB8AC3E}">
        <p14:creationId xmlns:p14="http://schemas.microsoft.com/office/powerpoint/2010/main" val="1382877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rgbClr val="FFFFFF"/>
                </a:solidFill>
              </a:rPr>
              <a:t>Workflow </a:t>
            </a:r>
            <a:endParaRPr lang="en-US" dirty="0">
              <a:solidFill>
                <a:srgbClr val="FFFFFF"/>
              </a:solidFill>
            </a:endParaRPr>
          </a:p>
        </p:txBody>
      </p:sp>
      <p:sp>
        <p:nvSpPr>
          <p:cNvPr id="3" name="Content Placeholder 2"/>
          <p:cNvSpPr>
            <a:spLocks noGrp="1"/>
          </p:cNvSpPr>
          <p:nvPr>
            <p:ph idx="1"/>
          </p:nvPr>
        </p:nvSpPr>
        <p:spPr>
          <a:xfrm>
            <a:off x="-65087" y="1008694"/>
            <a:ext cx="2912533" cy="5499629"/>
          </a:xfrm>
        </p:spPr>
        <p:txBody>
          <a:bodyPr/>
          <a:lstStyle/>
          <a:p>
            <a:r>
              <a:rPr lang="en-US" b="1" dirty="0"/>
              <a:t>Summary </a:t>
            </a:r>
            <a:r>
              <a:rPr lang="en-US" b="1" dirty="0" smtClean="0"/>
              <a:t>Report</a:t>
            </a:r>
            <a:endParaRPr lang="en-US" dirty="0"/>
          </a:p>
          <a:p>
            <a:pPr lvl="1"/>
            <a:r>
              <a:rPr lang="en-US" dirty="0"/>
              <a:t>W</a:t>
            </a:r>
            <a:r>
              <a:rPr lang="en-US" dirty="0" smtClean="0"/>
              <a:t>ritten </a:t>
            </a:r>
            <a:r>
              <a:rPr lang="en-US" dirty="0"/>
              <a:t>up and distributed to all stakeholders.  It will also be used as a reference for the evaluation </a:t>
            </a:r>
            <a:r>
              <a:rPr lang="en-US" dirty="0" smtClean="0"/>
              <a:t>process</a:t>
            </a:r>
            <a:r>
              <a:rPr lang="en-US" dirty="0"/>
              <a:t> </a:t>
            </a:r>
          </a:p>
          <a:p>
            <a:r>
              <a:rPr lang="en-US" b="1" dirty="0" smtClean="0"/>
              <a:t>Evaluating </a:t>
            </a:r>
            <a:r>
              <a:rPr lang="en-US" b="1" dirty="0"/>
              <a:t>the Systemic Intervention</a:t>
            </a:r>
          </a:p>
          <a:p>
            <a:pPr lvl="1"/>
            <a:r>
              <a:rPr lang="en-US" dirty="0"/>
              <a:t>U</a:t>
            </a:r>
            <a:r>
              <a:rPr lang="en-US" dirty="0" smtClean="0"/>
              <a:t>sing </a:t>
            </a:r>
            <a:r>
              <a:rPr lang="en-US" dirty="0"/>
              <a:t>a questionnaire to collect data from stakeholder followed by a reflexive workshop </a:t>
            </a:r>
          </a:p>
          <a:p>
            <a:pPr lvl="1"/>
            <a:r>
              <a:rPr lang="en-US" dirty="0" smtClean="0"/>
              <a:t>Evaluation </a:t>
            </a:r>
            <a:r>
              <a:rPr lang="en-US" dirty="0"/>
              <a:t>data collection procedures developed by Midgley et al. (2013) and by Espinosa et al. (2015) will be considered and perhaps adapted for use in this </a:t>
            </a:r>
            <a:r>
              <a:rPr lang="en-US" dirty="0" smtClean="0"/>
              <a:t>evaluation</a:t>
            </a:r>
            <a:endParaRPr lang="en-US" dirty="0"/>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19</a:t>
            </a:fld>
            <a:endParaRPr lang="en-US" kern="0" dirty="0"/>
          </a:p>
        </p:txBody>
      </p:sp>
      <p:pic>
        <p:nvPicPr>
          <p:cNvPr id="6" name="Pictur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39509" y="952024"/>
            <a:ext cx="6231466" cy="5789612"/>
          </a:xfrm>
          <a:prstGeom prst="rect">
            <a:avLst/>
          </a:prstGeom>
          <a:noFill/>
          <a:ln>
            <a:noFill/>
          </a:ln>
        </p:spPr>
      </p:pic>
    </p:spTree>
    <p:extLst>
      <p:ext uri="{BB962C8B-B14F-4D97-AF65-F5344CB8AC3E}">
        <p14:creationId xmlns:p14="http://schemas.microsoft.com/office/powerpoint/2010/main" val="1055509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rgbClr val="FFFFFF"/>
                </a:solidFill>
              </a:rPr>
              <a:t>Agenda for Fieldwork</a:t>
            </a:r>
            <a:endParaRPr lang="en-US" dirty="0">
              <a:solidFill>
                <a:srgbClr val="FFFFFF"/>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20</a:t>
            </a:fld>
            <a:endParaRPr lang="en-US" kern="0" dirty="0"/>
          </a:p>
        </p:txBody>
      </p:sp>
      <p:pic>
        <p:nvPicPr>
          <p:cNvPr id="6" name="Content Placeholder 5"/>
          <p:cNvPicPr>
            <a:picLocks noGrp="1"/>
          </p:cNvPicPr>
          <p:nvPr>
            <p:ph idx="1"/>
          </p:nvPr>
        </p:nvPicPr>
        <p:blipFill>
          <a:blip r:embed="rId2" cstate="screen">
            <a:extLst>
              <a:ext uri="{28A0092B-C50C-407E-A947-70E740481C1C}">
                <a14:useLocalDpi xmlns:a14="http://schemas.microsoft.com/office/drawing/2010/main"/>
              </a:ext>
            </a:extLst>
          </a:blip>
          <a:srcRect t="317" b="317"/>
          <a:stretch>
            <a:fillRect/>
          </a:stretch>
        </p:blipFill>
        <p:spPr bwMode="auto">
          <a:prstGeom prst="rect">
            <a:avLst/>
          </a:prstGeom>
          <a:noFill/>
          <a:ln>
            <a:solidFill>
              <a:schemeClr val="tx1"/>
            </a:solidFill>
          </a:ln>
        </p:spPr>
      </p:pic>
    </p:spTree>
    <p:extLst>
      <p:ext uri="{BB962C8B-B14F-4D97-AF65-F5344CB8AC3E}">
        <p14:creationId xmlns:p14="http://schemas.microsoft.com/office/powerpoint/2010/main" val="9009180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rgbClr val="FFFFFF"/>
                </a:solidFill>
              </a:rPr>
              <a:t>Conclusion</a:t>
            </a:r>
            <a:endParaRPr lang="en-US" dirty="0">
              <a:solidFill>
                <a:srgbClr val="FFFFFF"/>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21</a:t>
            </a:fld>
            <a:endParaRPr lang="en-US" kern="0" dirty="0"/>
          </a:p>
        </p:txBody>
      </p:sp>
      <p:sp>
        <p:nvSpPr>
          <p:cNvPr id="7" name="Rectangle 6"/>
          <p:cNvSpPr/>
          <p:nvPr/>
        </p:nvSpPr>
        <p:spPr>
          <a:xfrm>
            <a:off x="0" y="808038"/>
            <a:ext cx="8955828" cy="3847207"/>
          </a:xfrm>
          <a:prstGeom prst="rect">
            <a:avLst/>
          </a:prstGeom>
        </p:spPr>
        <p:txBody>
          <a:bodyPr wrap="square">
            <a:spAutoFit/>
          </a:bodyPr>
          <a:lstStyle/>
          <a:p>
            <a:pPr marL="342900" indent="-342900">
              <a:spcAft>
                <a:spcPts val="600"/>
              </a:spcAft>
              <a:buFont typeface="Wingdings" charset="2"/>
              <a:buChar char="§"/>
            </a:pPr>
            <a:r>
              <a:rPr lang="en-US" sz="2000" dirty="0" smtClean="0"/>
              <a:t>This research research will establish </a:t>
            </a:r>
            <a:r>
              <a:rPr lang="en-US" sz="2000" dirty="0"/>
              <a:t>a Systemic Intervention process utilizing </a:t>
            </a:r>
            <a:r>
              <a:rPr lang="en-US" sz="2000" dirty="0" smtClean="0"/>
              <a:t>the: </a:t>
            </a:r>
          </a:p>
          <a:p>
            <a:pPr marL="800100" lvl="1" indent="-342900">
              <a:spcAft>
                <a:spcPts val="600"/>
              </a:spcAft>
              <a:buFont typeface="Lucida Grande"/>
              <a:buChar char="­"/>
            </a:pPr>
            <a:r>
              <a:rPr lang="en-US" sz="2000" dirty="0" smtClean="0"/>
              <a:t>Viable System Model</a:t>
            </a:r>
          </a:p>
          <a:p>
            <a:pPr marL="800100" lvl="1" indent="-342900">
              <a:spcAft>
                <a:spcPts val="600"/>
              </a:spcAft>
              <a:buFont typeface="Lucida Grande"/>
              <a:buChar char="­"/>
            </a:pPr>
            <a:r>
              <a:rPr lang="en-US" sz="2000" dirty="0" smtClean="0"/>
              <a:t>Systemic </a:t>
            </a:r>
            <a:r>
              <a:rPr lang="en-US" sz="2000" dirty="0"/>
              <a:t>Problem Structuring Methods </a:t>
            </a:r>
          </a:p>
          <a:p>
            <a:pPr marL="800100" lvl="1" indent="-342900">
              <a:spcAft>
                <a:spcPts val="600"/>
              </a:spcAft>
              <a:buFont typeface="Lucida Grande"/>
              <a:buChar char="­"/>
            </a:pPr>
            <a:r>
              <a:rPr lang="en-US" sz="2000" dirty="0" smtClean="0"/>
              <a:t>Boundary Critique</a:t>
            </a:r>
          </a:p>
          <a:p>
            <a:pPr marL="342900" indent="-342900">
              <a:buFont typeface="Wingdings" charset="2"/>
              <a:buChar char="§"/>
            </a:pPr>
            <a:endParaRPr lang="en-US" sz="2000" dirty="0"/>
          </a:p>
          <a:p>
            <a:pPr marL="342900" indent="-342900">
              <a:buFont typeface="Wingdings" charset="2"/>
              <a:buChar char="§"/>
            </a:pPr>
            <a:r>
              <a:rPr lang="en-US" sz="2400" dirty="0" smtClean="0"/>
              <a:t>The desired outcome is to:</a:t>
            </a:r>
          </a:p>
          <a:p>
            <a:pPr marL="800100" lvl="1" indent="-342900">
              <a:buFont typeface="Wingdings" charset="2"/>
              <a:buChar char="§"/>
            </a:pPr>
            <a:r>
              <a:rPr lang="en-US" sz="2000" dirty="0"/>
              <a:t>E</a:t>
            </a:r>
            <a:r>
              <a:rPr lang="en-US" sz="2000" dirty="0" smtClean="0"/>
              <a:t>nable </a:t>
            </a:r>
            <a:r>
              <a:rPr lang="en-US" sz="2000" dirty="0"/>
              <a:t>the flexible design of a wicked problem-focused, meta-organization that can be developed, adapted and dismantled as needs </a:t>
            </a:r>
            <a:r>
              <a:rPr lang="en-US" sz="2000" dirty="0" smtClean="0"/>
              <a:t>evolve  </a:t>
            </a:r>
          </a:p>
          <a:p>
            <a:pPr marL="800100" lvl="1" indent="-342900">
              <a:buFont typeface="Wingdings" charset="2"/>
              <a:buChar char="§"/>
            </a:pPr>
            <a:r>
              <a:rPr lang="en-US" sz="2000" dirty="0"/>
              <a:t>P</a:t>
            </a:r>
            <a:r>
              <a:rPr lang="en-US" sz="2000" dirty="0" smtClean="0"/>
              <a:t>rovide illustrative example (CUE) for </a:t>
            </a:r>
            <a:r>
              <a:rPr lang="en-US" sz="2000" dirty="0"/>
              <a:t>evaluation and reflection to </a:t>
            </a:r>
            <a:endParaRPr lang="en-US" sz="2000" dirty="0" smtClean="0"/>
          </a:p>
          <a:p>
            <a:pPr marL="800100" lvl="1" indent="-342900">
              <a:buFont typeface="Wingdings" charset="2"/>
              <a:buChar char="§"/>
            </a:pPr>
            <a:r>
              <a:rPr lang="en-US" sz="2000" dirty="0"/>
              <a:t>E</a:t>
            </a:r>
            <a:r>
              <a:rPr lang="en-US" sz="2000" dirty="0" smtClean="0"/>
              <a:t>nable </a:t>
            </a:r>
            <a:r>
              <a:rPr lang="en-US" sz="2000" dirty="0"/>
              <a:t>conclusions to be drawn of the more general possibilities for using this combination of approaches in the context of wicked </a:t>
            </a:r>
            <a:r>
              <a:rPr lang="en-US" sz="2000" dirty="0" smtClean="0"/>
              <a:t>problems</a:t>
            </a:r>
            <a:endParaRPr lang="en-US" sz="2000" dirty="0"/>
          </a:p>
        </p:txBody>
      </p:sp>
      <p:grpSp>
        <p:nvGrpSpPr>
          <p:cNvPr id="3" name="Group 2"/>
          <p:cNvGrpSpPr/>
          <p:nvPr/>
        </p:nvGrpSpPr>
        <p:grpSpPr>
          <a:xfrm>
            <a:off x="0" y="5080001"/>
            <a:ext cx="9144000" cy="1777999"/>
            <a:chOff x="0" y="5080001"/>
            <a:chExt cx="9144000" cy="1777999"/>
          </a:xfrm>
        </p:grpSpPr>
        <p:pic>
          <p:nvPicPr>
            <p:cNvPr id="6" name="Picture 5"/>
            <p:cNvPicPr>
              <a:picLocks noChangeAspect="1"/>
            </p:cNvPicPr>
            <p:nvPr/>
          </p:nvPicPr>
          <p:blipFill>
            <a:blip r:embed="rId2"/>
            <a:stretch>
              <a:fillRect/>
            </a:stretch>
          </p:blipFill>
          <p:spPr>
            <a:xfrm>
              <a:off x="0" y="5080001"/>
              <a:ext cx="9144000" cy="1777999"/>
            </a:xfrm>
            <a:prstGeom prst="rect">
              <a:avLst/>
            </a:prstGeom>
          </p:spPr>
        </p:pic>
        <p:sp>
          <p:nvSpPr>
            <p:cNvPr id="8" name="Title 1"/>
            <p:cNvSpPr txBox="1">
              <a:spLocks/>
            </p:cNvSpPr>
            <p:nvPr/>
          </p:nvSpPr>
          <p:spPr>
            <a:xfrm>
              <a:off x="2551597" y="5385593"/>
              <a:ext cx="3799219" cy="808038"/>
            </a:xfrm>
            <a:prstGeom prst="rect">
              <a:avLst/>
            </a:prstGeom>
            <a:noFill/>
          </p:spPr>
          <p:txBody>
            <a:bodyPr/>
            <a:lstStyle>
              <a:lvl1pPr algn="l" defTabSz="457200" rtl="0" eaLnBrk="1" latinLnBrk="0" hangingPunct="1">
                <a:spcBef>
                  <a:spcPct val="0"/>
                </a:spcBef>
                <a:buNone/>
                <a:defRPr sz="3600" b="1" kern="1200">
                  <a:solidFill>
                    <a:srgbClr val="000000"/>
                  </a:solidFill>
                  <a:latin typeface="Trebuchet MS"/>
                  <a:ea typeface="+mj-ea"/>
                  <a:cs typeface="Trebuchet MS"/>
                </a:defRPr>
              </a:lvl1pPr>
            </a:lstStyle>
            <a:p>
              <a:r>
                <a:rPr lang="en-US" sz="5400" dirty="0" smtClean="0">
                  <a:solidFill>
                    <a:schemeClr val="tx1"/>
                  </a:solidFill>
                </a:rPr>
                <a:t>Questions?</a:t>
              </a:r>
              <a:endParaRPr lang="en-US" sz="5400" dirty="0">
                <a:solidFill>
                  <a:schemeClr val="tx1"/>
                </a:solidFill>
              </a:endParaRPr>
            </a:p>
          </p:txBody>
        </p:sp>
      </p:grpSp>
    </p:spTree>
    <p:extLst>
      <p:ext uri="{BB962C8B-B14F-4D97-AF65-F5344CB8AC3E}">
        <p14:creationId xmlns:p14="http://schemas.microsoft.com/office/powerpoint/2010/main" val="506714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1" y="0"/>
            <a:ext cx="8229600" cy="808038"/>
          </a:xfrm>
        </p:spPr>
        <p:txBody>
          <a:bodyPr/>
          <a:lstStyle/>
          <a:p>
            <a:r>
              <a:rPr lang="en-US" dirty="0" smtClean="0">
                <a:solidFill>
                  <a:srgbClr val="FFFFFF"/>
                </a:solidFill>
              </a:rPr>
              <a:t>Wicked Problems </a:t>
            </a:r>
            <a:r>
              <a:rPr lang="en-US" dirty="0"/>
              <a:t> </a:t>
            </a:r>
            <a:r>
              <a:rPr lang="en-US" sz="1800" dirty="0">
                <a:solidFill>
                  <a:schemeClr val="bg1"/>
                </a:solidFill>
              </a:rPr>
              <a:t>Rittel and Webber (</a:t>
            </a:r>
            <a:r>
              <a:rPr lang="en-US" sz="1800" dirty="0" smtClean="0">
                <a:solidFill>
                  <a:schemeClr val="bg1"/>
                </a:solidFill>
              </a:rPr>
              <a:t>1973)</a:t>
            </a:r>
            <a:r>
              <a:rPr lang="en-US" sz="1800" dirty="0">
                <a:solidFill>
                  <a:schemeClr val="bg1"/>
                </a:solidFill>
              </a:rPr>
              <a:t/>
            </a:r>
            <a:br>
              <a:rPr lang="en-US" sz="1800" dirty="0">
                <a:solidFill>
                  <a:schemeClr val="bg1"/>
                </a:solidFill>
              </a:rPr>
            </a:br>
            <a:endParaRPr lang="en-US" dirty="0">
              <a:solidFill>
                <a:schemeClr val="bg1"/>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2</a:t>
            </a:fld>
            <a:endParaRPr lang="en-US" kern="0" dirty="0"/>
          </a:p>
        </p:txBody>
      </p:sp>
      <p:grpSp>
        <p:nvGrpSpPr>
          <p:cNvPr id="21" name="Group 20"/>
          <p:cNvGrpSpPr/>
          <p:nvPr/>
        </p:nvGrpSpPr>
        <p:grpSpPr>
          <a:xfrm>
            <a:off x="156094" y="1126099"/>
            <a:ext cx="8530706" cy="5105368"/>
            <a:chOff x="3378609" y="3509453"/>
            <a:chExt cx="5658762" cy="3004350"/>
          </a:xfrm>
        </p:grpSpPr>
        <p:pic>
          <p:nvPicPr>
            <p:cNvPr id="19" name="Picture 18"/>
            <p:cNvPicPr>
              <a:picLocks noChangeAspect="1"/>
            </p:cNvPicPr>
            <p:nvPr/>
          </p:nvPicPr>
          <p:blipFill>
            <a:blip r:embed="rId2"/>
            <a:stretch>
              <a:fillRect/>
            </a:stretch>
          </p:blipFill>
          <p:spPr>
            <a:xfrm>
              <a:off x="3378609" y="3509453"/>
              <a:ext cx="5658762" cy="3004350"/>
            </a:xfrm>
            <a:prstGeom prst="rect">
              <a:avLst/>
            </a:prstGeom>
            <a:ln w="28575" cmpd="sng">
              <a:solidFill>
                <a:srgbClr val="000000"/>
              </a:solidFill>
            </a:ln>
          </p:spPr>
        </p:pic>
        <p:sp>
          <p:nvSpPr>
            <p:cNvPr id="20" name="Rectangle 19"/>
            <p:cNvSpPr/>
            <p:nvPr/>
          </p:nvSpPr>
          <p:spPr>
            <a:xfrm>
              <a:off x="3529862" y="6196831"/>
              <a:ext cx="1629701" cy="217340"/>
            </a:xfrm>
            <a:prstGeom prst="rect">
              <a:avLst/>
            </a:prstGeom>
          </p:spPr>
          <p:txBody>
            <a:bodyPr wrap="none">
              <a:spAutoFit/>
            </a:bodyPr>
            <a:lstStyle/>
            <a:p>
              <a:r>
                <a:rPr lang="en-US" dirty="0"/>
                <a:t>Fuerth and Faber (2012) </a:t>
              </a:r>
            </a:p>
          </p:txBody>
        </p:sp>
      </p:grpSp>
    </p:spTree>
    <p:extLst>
      <p:ext uri="{BB962C8B-B14F-4D97-AF65-F5344CB8AC3E}">
        <p14:creationId xmlns:p14="http://schemas.microsoft.com/office/powerpoint/2010/main" val="3417408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rgbClr val="FFFFFF"/>
                </a:solidFill>
              </a:rPr>
              <a:t>Hard and Soft Systems Approaches</a:t>
            </a:r>
            <a:endParaRPr lang="en-US" dirty="0">
              <a:solidFill>
                <a:srgbClr val="FFFFFF"/>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3</a:t>
            </a:fld>
            <a:endParaRPr lang="en-US" kern="0" dirty="0"/>
          </a:p>
        </p:txBody>
      </p:sp>
      <p:pic>
        <p:nvPicPr>
          <p:cNvPr id="9" name="Picture 8"/>
          <p:cNvPicPr>
            <a:picLocks noChangeAspect="1"/>
          </p:cNvPicPr>
          <p:nvPr/>
        </p:nvPicPr>
        <p:blipFill>
          <a:blip r:embed="rId3"/>
          <a:stretch>
            <a:fillRect/>
          </a:stretch>
        </p:blipFill>
        <p:spPr>
          <a:xfrm>
            <a:off x="2586677" y="2481995"/>
            <a:ext cx="1104428" cy="1101245"/>
          </a:xfrm>
          <a:prstGeom prst="rect">
            <a:avLst/>
          </a:prstGeom>
        </p:spPr>
      </p:pic>
      <p:pic>
        <p:nvPicPr>
          <p:cNvPr id="10" name="Picture 9"/>
          <p:cNvPicPr>
            <a:picLocks noChangeAspect="1"/>
          </p:cNvPicPr>
          <p:nvPr/>
        </p:nvPicPr>
        <p:blipFill>
          <a:blip r:embed="rId4"/>
          <a:stretch>
            <a:fillRect/>
          </a:stretch>
        </p:blipFill>
        <p:spPr>
          <a:xfrm>
            <a:off x="2438329" y="3376586"/>
            <a:ext cx="1612971" cy="1209727"/>
          </a:xfrm>
          <a:prstGeom prst="rect">
            <a:avLst/>
          </a:prstGeom>
        </p:spPr>
      </p:pic>
      <p:pic>
        <p:nvPicPr>
          <p:cNvPr id="7" name="Picture 6"/>
          <p:cNvPicPr>
            <a:picLocks noChangeAspect="1"/>
          </p:cNvPicPr>
          <p:nvPr/>
        </p:nvPicPr>
        <p:blipFill>
          <a:blip r:embed="rId5"/>
          <a:stretch>
            <a:fillRect/>
          </a:stretch>
        </p:blipFill>
        <p:spPr>
          <a:xfrm rot="18159267">
            <a:off x="39962" y="3335925"/>
            <a:ext cx="1460782" cy="292156"/>
          </a:xfrm>
          <a:prstGeom prst="rect">
            <a:avLst/>
          </a:prstGeom>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789" y="2788238"/>
            <a:ext cx="1660888" cy="158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4978329" y="1244283"/>
            <a:ext cx="4054546" cy="2953004"/>
          </a:xfrm>
          <a:prstGeom prst="rect">
            <a:avLst/>
          </a:prstGeom>
        </p:spPr>
        <p:txBody>
          <a:bodyPr/>
          <a:lstStyle>
            <a:lvl1pPr marL="342900" indent="-342900" algn="l" defTabSz="457200" rtl="0" eaLnBrk="1" latinLnBrk="0" hangingPunct="1">
              <a:spcBef>
                <a:spcPct val="20000"/>
              </a:spcBef>
              <a:buClr>
                <a:schemeClr val="tx1"/>
              </a:buClr>
              <a:buFont typeface="Wingdings"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Problem Structuring Methods (PSM):</a:t>
            </a:r>
          </a:p>
          <a:p>
            <a:pPr lvl="1"/>
            <a:r>
              <a:rPr lang="en-US" dirty="0"/>
              <a:t>C</a:t>
            </a:r>
            <a:r>
              <a:rPr lang="en-US" dirty="0" smtClean="0"/>
              <a:t>ommon </a:t>
            </a:r>
            <a:r>
              <a:rPr lang="en-US" dirty="0"/>
              <a:t>understanding (not consensus) </a:t>
            </a:r>
            <a:endParaRPr lang="en-US" dirty="0" smtClean="0"/>
          </a:p>
          <a:p>
            <a:pPr lvl="1"/>
            <a:r>
              <a:rPr lang="en-US" dirty="0" smtClean="0"/>
              <a:t>Acceptance </a:t>
            </a:r>
            <a:r>
              <a:rPr lang="en-US" dirty="0"/>
              <a:t>of </a:t>
            </a:r>
            <a:r>
              <a:rPr lang="en-US" dirty="0" smtClean="0"/>
              <a:t>differences (</a:t>
            </a:r>
            <a:r>
              <a:rPr lang="en-US" dirty="0"/>
              <a:t>Checkland &amp; Scholes, 1990; Checkland &amp; Poulter, 2010</a:t>
            </a:r>
            <a:r>
              <a:rPr lang="en-US" dirty="0" smtClean="0"/>
              <a:t>)</a:t>
            </a:r>
          </a:p>
          <a:p>
            <a:pPr lvl="2"/>
            <a:endParaRPr lang="en-US" dirty="0" smtClean="0"/>
          </a:p>
          <a:p>
            <a:pPr lvl="1">
              <a:buFont typeface="Lucida Grande"/>
              <a:buChar char="­"/>
            </a:pPr>
            <a:endParaRPr lang="en-US" sz="2000" dirty="0"/>
          </a:p>
        </p:txBody>
      </p:sp>
      <p:sp>
        <p:nvSpPr>
          <p:cNvPr id="14" name="Content Placeholder 2"/>
          <p:cNvSpPr txBox="1">
            <a:spLocks/>
          </p:cNvSpPr>
          <p:nvPr/>
        </p:nvSpPr>
        <p:spPr>
          <a:xfrm>
            <a:off x="0" y="1310903"/>
            <a:ext cx="4431354" cy="2798565"/>
          </a:xfrm>
          <a:prstGeom prst="rect">
            <a:avLst/>
          </a:prstGeom>
        </p:spPr>
        <p:txBody>
          <a:bodyPr/>
          <a:lstStyle>
            <a:lvl1pPr marL="342900" indent="-342900" algn="l" defTabSz="457200" rtl="0" eaLnBrk="1" latinLnBrk="0" hangingPunct="1">
              <a:spcBef>
                <a:spcPct val="20000"/>
              </a:spcBef>
              <a:buClr>
                <a:schemeClr val="tx1"/>
              </a:buClr>
              <a:buFont typeface="Wingdings"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Critics found hard systems too deterministic and reliant of the judgment of “experts”   (West Churchman, 1970; Ackoff, 1979; Richardson and Midgley, 2007)</a:t>
            </a:r>
            <a:endParaRPr lang="en-US" sz="2000" dirty="0" smtClean="0"/>
          </a:p>
          <a:p>
            <a:pPr marL="457200" lvl="1" indent="0">
              <a:buNone/>
            </a:pPr>
            <a:endParaRPr lang="en-US" sz="2000" dirty="0"/>
          </a:p>
        </p:txBody>
      </p:sp>
      <p:sp>
        <p:nvSpPr>
          <p:cNvPr id="19" name="Rectangle 18"/>
          <p:cNvSpPr/>
          <p:nvPr/>
        </p:nvSpPr>
        <p:spPr>
          <a:xfrm>
            <a:off x="253265" y="830350"/>
            <a:ext cx="3798035" cy="461665"/>
          </a:xfrm>
          <a:prstGeom prst="rect">
            <a:avLst/>
          </a:prstGeom>
          <a:noFill/>
        </p:spPr>
        <p:txBody>
          <a:bodyPr wrap="none">
            <a:spAutoFit/>
          </a:bodyPr>
          <a:lstStyle/>
          <a:p>
            <a:r>
              <a:rPr lang="en-US" sz="2400" b="1" u="sng" dirty="0" smtClean="0">
                <a:solidFill>
                  <a:srgbClr val="C9161A"/>
                </a:solidFill>
              </a:rPr>
              <a:t>Hard Systems (Quantitative)</a:t>
            </a:r>
            <a:endParaRPr lang="en-US" sz="2400" b="1" u="sng" dirty="0">
              <a:solidFill>
                <a:srgbClr val="C9161A"/>
              </a:solidFill>
            </a:endParaRPr>
          </a:p>
        </p:txBody>
      </p:sp>
      <p:sp>
        <p:nvSpPr>
          <p:cNvPr id="20" name="Rectangle 19"/>
          <p:cNvSpPr/>
          <p:nvPr/>
        </p:nvSpPr>
        <p:spPr>
          <a:xfrm>
            <a:off x="5222392" y="795318"/>
            <a:ext cx="3489808" cy="461665"/>
          </a:xfrm>
          <a:prstGeom prst="rect">
            <a:avLst/>
          </a:prstGeom>
          <a:noFill/>
        </p:spPr>
        <p:txBody>
          <a:bodyPr wrap="none">
            <a:spAutoFit/>
          </a:bodyPr>
          <a:lstStyle/>
          <a:p>
            <a:r>
              <a:rPr lang="en-US" sz="2400" b="1" u="sng" dirty="0">
                <a:solidFill>
                  <a:srgbClr val="C9161A"/>
                </a:solidFill>
              </a:rPr>
              <a:t>Soft </a:t>
            </a:r>
            <a:r>
              <a:rPr lang="en-US" sz="2400" b="1" u="sng" dirty="0" smtClean="0">
                <a:solidFill>
                  <a:srgbClr val="C9161A"/>
                </a:solidFill>
              </a:rPr>
              <a:t>Systems (Qualitative)</a:t>
            </a:r>
            <a:endParaRPr lang="en-US" sz="2400" b="1" u="sng" dirty="0">
              <a:solidFill>
                <a:srgbClr val="C9161A"/>
              </a:solidFill>
            </a:endParaRPr>
          </a:p>
        </p:txBody>
      </p:sp>
      <p:sp>
        <p:nvSpPr>
          <p:cNvPr id="21" name="Rectangle 20"/>
          <p:cNvSpPr/>
          <p:nvPr/>
        </p:nvSpPr>
        <p:spPr>
          <a:xfrm>
            <a:off x="5029129" y="2931531"/>
            <a:ext cx="4016446" cy="1354217"/>
          </a:xfrm>
          <a:prstGeom prst="rect">
            <a:avLst/>
          </a:prstGeom>
        </p:spPr>
        <p:txBody>
          <a:bodyPr wrap="square">
            <a:spAutoFit/>
          </a:bodyPr>
          <a:lstStyle/>
          <a:p>
            <a:pPr marL="285750" indent="-285750">
              <a:buFont typeface="Wingdings" charset="2"/>
              <a:buChar char="§"/>
            </a:pPr>
            <a:r>
              <a:rPr lang="en-US" dirty="0"/>
              <a:t>Systemic Problem </a:t>
            </a:r>
            <a:r>
              <a:rPr lang="en-US" dirty="0" smtClean="0"/>
              <a:t>Structuring:</a:t>
            </a:r>
          </a:p>
          <a:p>
            <a:pPr marL="742950" lvl="1" indent="-285750">
              <a:buFont typeface="Lucida Grande"/>
              <a:buChar char="­"/>
            </a:pPr>
            <a:r>
              <a:rPr lang="en-US" sz="1600" dirty="0" smtClean="0"/>
              <a:t>Holistic</a:t>
            </a:r>
            <a:r>
              <a:rPr lang="en-US" sz="1600" dirty="0"/>
              <a:t>, bigger-picture </a:t>
            </a:r>
            <a:r>
              <a:rPr lang="en-US" sz="1600" dirty="0" smtClean="0"/>
              <a:t>and </a:t>
            </a:r>
            <a:r>
              <a:rPr lang="en-US" sz="1600" dirty="0"/>
              <a:t>diversity of perspectives (Midgley et al., 2013)  </a:t>
            </a:r>
          </a:p>
          <a:p>
            <a:pPr marL="742950" lvl="1" indent="-285750">
              <a:buFont typeface="Lucida Grande"/>
              <a:buChar char="­"/>
            </a:pPr>
            <a:r>
              <a:rPr lang="en-US" sz="1600" dirty="0" smtClean="0"/>
              <a:t>Explores </a:t>
            </a:r>
            <a:r>
              <a:rPr lang="en-US" sz="1600" dirty="0"/>
              <a:t>the boundaries of inclusion and exclusion (Ulrich, 1983)</a:t>
            </a:r>
          </a:p>
        </p:txBody>
      </p:sp>
      <p:sp>
        <p:nvSpPr>
          <p:cNvPr id="22" name="Rectangle 21"/>
          <p:cNvSpPr/>
          <p:nvPr/>
        </p:nvSpPr>
        <p:spPr>
          <a:xfrm>
            <a:off x="5247792" y="4697921"/>
            <a:ext cx="3433490" cy="1815882"/>
          </a:xfrm>
          <a:prstGeom prst="rect">
            <a:avLst/>
          </a:prstGeom>
          <a:solidFill>
            <a:srgbClr val="FFFFFF"/>
          </a:solidFill>
          <a:ln w="57150" cmpd="sng">
            <a:solidFill>
              <a:srgbClr val="9FCE22"/>
            </a:solidFill>
          </a:ln>
        </p:spPr>
        <p:txBody>
          <a:bodyPr wrap="square">
            <a:spAutoFit/>
          </a:bodyPr>
          <a:lstStyle/>
          <a:p>
            <a:pPr algn="ctr"/>
            <a:r>
              <a:rPr lang="en-US" sz="1400" b="1" u="sng" dirty="0" smtClean="0"/>
              <a:t>Example PSMs:</a:t>
            </a:r>
          </a:p>
          <a:p>
            <a:pPr marL="285750" indent="-285750">
              <a:buFont typeface="Arial"/>
              <a:buChar char="•"/>
            </a:pPr>
            <a:r>
              <a:rPr lang="en-US" sz="1400" b="1" dirty="0" smtClean="0"/>
              <a:t>Cognitive </a:t>
            </a:r>
            <a:r>
              <a:rPr lang="en-US" sz="1400" b="1" dirty="0"/>
              <a:t>mapping / Strategic Options Development and Analysis (SODA) (Eden &amp; Ackermann, 2013</a:t>
            </a:r>
            <a:r>
              <a:rPr lang="en-US" sz="1400" b="1" dirty="0" smtClean="0"/>
              <a:t>)</a:t>
            </a:r>
          </a:p>
          <a:p>
            <a:pPr marL="285750" indent="-285750">
              <a:buFont typeface="Arial"/>
              <a:buChar char="•"/>
            </a:pPr>
            <a:r>
              <a:rPr lang="en-US" sz="1400" b="1" dirty="0"/>
              <a:t>Strategic Choice (Friend &amp; Hickling, 2005</a:t>
            </a:r>
            <a:r>
              <a:rPr lang="en-US" sz="1400" b="1" dirty="0" smtClean="0"/>
              <a:t>)</a:t>
            </a:r>
          </a:p>
          <a:p>
            <a:pPr marL="285750" indent="-285750">
              <a:buFont typeface="Arial"/>
              <a:buChar char="•"/>
            </a:pPr>
            <a:r>
              <a:rPr lang="en-US" sz="1400" b="1" dirty="0"/>
              <a:t>Strategic Assumption Surfacing and Testing (Mason &amp; Mitroff, 1981).  </a:t>
            </a:r>
          </a:p>
        </p:txBody>
      </p:sp>
      <p:sp>
        <p:nvSpPr>
          <p:cNvPr id="23" name="Rectangle 22"/>
          <p:cNvSpPr/>
          <p:nvPr/>
        </p:nvSpPr>
        <p:spPr>
          <a:xfrm rot="5400000">
            <a:off x="1603223" y="3617119"/>
            <a:ext cx="6113462" cy="368300"/>
          </a:xfrm>
          <a:prstGeom prst="rect">
            <a:avLst/>
          </a:prstGeom>
          <a:solidFill>
            <a:srgbClr val="C916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DIVIDE</a:t>
            </a:r>
            <a:endParaRPr lang="en-US" sz="2800" b="1" dirty="0">
              <a:solidFill>
                <a:schemeClr val="tx1"/>
              </a:solidFill>
            </a:endParaRPr>
          </a:p>
        </p:txBody>
      </p:sp>
      <p:sp>
        <p:nvSpPr>
          <p:cNvPr id="24" name="Rectangle 23"/>
          <p:cNvSpPr/>
          <p:nvPr/>
        </p:nvSpPr>
        <p:spPr>
          <a:xfrm>
            <a:off x="569702" y="4697921"/>
            <a:ext cx="2795798" cy="1815882"/>
          </a:xfrm>
          <a:prstGeom prst="rect">
            <a:avLst/>
          </a:prstGeom>
          <a:solidFill>
            <a:srgbClr val="FFFFFF"/>
          </a:solidFill>
          <a:ln w="57150" cmpd="sng">
            <a:solidFill>
              <a:srgbClr val="9FCE22"/>
            </a:solidFill>
          </a:ln>
        </p:spPr>
        <p:txBody>
          <a:bodyPr wrap="square">
            <a:spAutoFit/>
          </a:bodyPr>
          <a:lstStyle/>
          <a:p>
            <a:pPr algn="ctr"/>
            <a:r>
              <a:rPr lang="en-US" sz="1400" b="1" u="sng" dirty="0" smtClean="0"/>
              <a:t>Example Hard System Approaches:</a:t>
            </a:r>
          </a:p>
          <a:p>
            <a:pPr marL="285750" indent="-285750">
              <a:buFont typeface="Arial"/>
              <a:buChar char="•"/>
            </a:pPr>
            <a:r>
              <a:rPr lang="en-US" sz="1400" b="1" dirty="0"/>
              <a:t>System dynamics (Forrester, 1961</a:t>
            </a:r>
            <a:r>
              <a:rPr lang="en-US" sz="1400" b="1" dirty="0" smtClean="0"/>
              <a:t>)</a:t>
            </a:r>
            <a:endParaRPr lang="en-US" sz="1400" b="1" dirty="0"/>
          </a:p>
          <a:p>
            <a:pPr marL="285750" indent="-285750">
              <a:buFont typeface="Arial"/>
              <a:buChar char="•"/>
            </a:pPr>
            <a:r>
              <a:rPr lang="en-US" sz="1400" b="1" dirty="0" smtClean="0"/>
              <a:t>Systems </a:t>
            </a:r>
            <a:r>
              <a:rPr lang="en-US" sz="1400" b="1" dirty="0"/>
              <a:t>analysis (Quade et al., 1968</a:t>
            </a:r>
            <a:r>
              <a:rPr lang="en-US" sz="1400" b="1" dirty="0" smtClean="0"/>
              <a:t>)</a:t>
            </a:r>
            <a:endParaRPr lang="en-US" sz="1400" b="1" dirty="0"/>
          </a:p>
          <a:p>
            <a:pPr marL="285750" indent="-285750">
              <a:buFont typeface="Arial"/>
              <a:buChar char="•"/>
            </a:pPr>
            <a:r>
              <a:rPr lang="en-US" sz="1400" b="1" dirty="0" smtClean="0"/>
              <a:t>Systems </a:t>
            </a:r>
            <a:r>
              <a:rPr lang="en-US" sz="1400" b="1" dirty="0"/>
              <a:t>engineering (Blanchard, Fabrycky, &amp; Fabrycky, 1990) </a:t>
            </a:r>
          </a:p>
        </p:txBody>
      </p:sp>
    </p:spTree>
    <p:extLst>
      <p:ext uri="{BB962C8B-B14F-4D97-AF65-F5344CB8AC3E}">
        <p14:creationId xmlns:p14="http://schemas.microsoft.com/office/powerpoint/2010/main" val="2941594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0"/>
            <a:ext cx="8229600" cy="808038"/>
          </a:xfrm>
        </p:spPr>
        <p:txBody>
          <a:bodyPr/>
          <a:lstStyle/>
          <a:p>
            <a:r>
              <a:rPr lang="en-US" dirty="0" smtClean="0">
                <a:solidFill>
                  <a:srgbClr val="FFFFFF"/>
                </a:solidFill>
              </a:rPr>
              <a:t>Critical Systems Thinking</a:t>
            </a:r>
            <a:endParaRPr lang="en-US" dirty="0">
              <a:solidFill>
                <a:srgbClr val="FFFFFF"/>
              </a:solidFill>
            </a:endParaRPr>
          </a:p>
        </p:txBody>
      </p:sp>
      <p:sp>
        <p:nvSpPr>
          <p:cNvPr id="3" name="Content Placeholder 2"/>
          <p:cNvSpPr>
            <a:spLocks noGrp="1"/>
          </p:cNvSpPr>
          <p:nvPr>
            <p:ph idx="1"/>
          </p:nvPr>
        </p:nvSpPr>
        <p:spPr>
          <a:xfrm>
            <a:off x="0" y="818907"/>
            <a:ext cx="5676900" cy="5778743"/>
          </a:xfrm>
        </p:spPr>
        <p:txBody>
          <a:bodyPr/>
          <a:lstStyle/>
          <a:p>
            <a:r>
              <a:rPr lang="en-US" sz="2000" dirty="0"/>
              <a:t>Criticizes both hard systems (focused on optimization) and soft systems (focused on dialogue) for isolationism</a:t>
            </a:r>
          </a:p>
          <a:p>
            <a:pPr lvl="1"/>
            <a:r>
              <a:rPr lang="en-US" dirty="0"/>
              <a:t>View the two approaches as mutually exclusive and incompatible, instead of complementary (Flood &amp; Jackson, 1991; Mingers, 2011)</a:t>
            </a:r>
          </a:p>
          <a:p>
            <a:r>
              <a:rPr lang="en-US" sz="2000" dirty="0" smtClean="0"/>
              <a:t>Critical </a:t>
            </a:r>
            <a:r>
              <a:rPr lang="en-US" sz="2000" dirty="0"/>
              <a:t>systems thinking (CST</a:t>
            </a:r>
            <a:r>
              <a:rPr lang="en-US" sz="2000" dirty="0" smtClean="0"/>
              <a:t>) </a:t>
            </a:r>
            <a:r>
              <a:rPr lang="en-US" sz="2000" dirty="0"/>
              <a:t>(Jackson &amp; Keys, 1984; Jackson &amp; Keys, 1987; Flood &amp; Jackson, 1991; Jackson, 1991; Ulrich, 1993; Gregory, 1996; Midgley, 2000) </a:t>
            </a:r>
            <a:r>
              <a:rPr lang="en-US" sz="2000" dirty="0" smtClean="0"/>
              <a:t>:</a:t>
            </a:r>
          </a:p>
          <a:p>
            <a:pPr lvl="1"/>
            <a:r>
              <a:rPr lang="en-US" sz="1800" dirty="0"/>
              <a:t>S</a:t>
            </a:r>
            <a:r>
              <a:rPr lang="en-US" sz="1800" dirty="0" smtClean="0"/>
              <a:t>ophisticated </a:t>
            </a:r>
            <a:r>
              <a:rPr lang="en-US" sz="1800" dirty="0"/>
              <a:t>in its understandings of power and how to address it through </a:t>
            </a:r>
            <a:r>
              <a:rPr lang="en-US" sz="1800" dirty="0" smtClean="0"/>
              <a:t>intervention </a:t>
            </a:r>
          </a:p>
          <a:p>
            <a:r>
              <a:rPr lang="en-US" sz="2000" dirty="0" smtClean="0"/>
              <a:t>Rests upon “</a:t>
            </a:r>
            <a:r>
              <a:rPr lang="en-US" sz="2000" dirty="0"/>
              <a:t>commitments</a:t>
            </a:r>
            <a:r>
              <a:rPr lang="en-US" sz="2000" dirty="0" smtClean="0"/>
              <a:t>” (Midgley, 1996 [reduced from Jackson’s seven commitments (</a:t>
            </a:r>
            <a:r>
              <a:rPr lang="en-US" sz="2000" dirty="0"/>
              <a:t>Jackson, </a:t>
            </a:r>
            <a:r>
              <a:rPr lang="en-US" sz="2000" dirty="0" smtClean="0"/>
              <a:t>1991]</a:t>
            </a:r>
          </a:p>
          <a:p>
            <a:pPr lvl="1"/>
            <a:r>
              <a:rPr lang="en-US" sz="1800" dirty="0" smtClean="0"/>
              <a:t>Critical Awareness </a:t>
            </a:r>
          </a:p>
          <a:p>
            <a:pPr lvl="1"/>
            <a:r>
              <a:rPr lang="en-US" sz="1800" dirty="0" smtClean="0"/>
              <a:t>Emancipation</a:t>
            </a:r>
            <a:r>
              <a:rPr lang="en-US" sz="1800" dirty="0"/>
              <a:t>/</a:t>
            </a:r>
            <a:r>
              <a:rPr lang="en-US" sz="1800" dirty="0" smtClean="0"/>
              <a:t>Improvement</a:t>
            </a:r>
          </a:p>
          <a:p>
            <a:pPr lvl="1"/>
            <a:r>
              <a:rPr lang="en-US" sz="1800" dirty="0" smtClean="0"/>
              <a:t>Complementarism </a:t>
            </a:r>
            <a:r>
              <a:rPr lang="en-US" sz="1800" dirty="0"/>
              <a:t>or (Methodological Pluralism</a:t>
            </a:r>
            <a:r>
              <a:rPr lang="en-US" sz="1800" dirty="0" smtClean="0"/>
              <a:t>)</a:t>
            </a:r>
          </a:p>
          <a:p>
            <a:pPr lvl="1"/>
            <a:endParaRPr lang="en-US" sz="1800" dirty="0"/>
          </a:p>
          <a:p>
            <a:pPr lvl="1"/>
            <a:endParaRPr lang="en-US" sz="1800" dirty="0" smtClean="0"/>
          </a:p>
          <a:p>
            <a:pPr lvl="1"/>
            <a:endParaRPr lang="en-US" sz="1800" dirty="0"/>
          </a:p>
          <a:p>
            <a:pPr marL="0" indent="0">
              <a:buNone/>
            </a:pPr>
            <a:endParaRPr lang="en-US" sz="2000" dirty="0" smtClean="0"/>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4</a:t>
            </a:fld>
            <a:endParaRPr lang="en-US" kern="0" dirty="0"/>
          </a:p>
        </p:txBody>
      </p:sp>
      <p:pic>
        <p:nvPicPr>
          <p:cNvPr id="7" name="Picture 6"/>
          <p:cNvPicPr>
            <a:picLocks noChangeAspect="1"/>
          </p:cNvPicPr>
          <p:nvPr/>
        </p:nvPicPr>
        <p:blipFill>
          <a:blip r:embed="rId2"/>
          <a:stretch>
            <a:fillRect/>
          </a:stretch>
        </p:blipFill>
        <p:spPr>
          <a:xfrm>
            <a:off x="5930048" y="4108263"/>
            <a:ext cx="2528152" cy="2489387"/>
          </a:xfrm>
          <a:prstGeom prst="rect">
            <a:avLst/>
          </a:prstGeom>
        </p:spPr>
      </p:pic>
      <p:pic>
        <p:nvPicPr>
          <p:cNvPr id="9" name="Picture 8"/>
          <p:cNvPicPr>
            <a:picLocks noChangeAspect="1"/>
          </p:cNvPicPr>
          <p:nvPr/>
        </p:nvPicPr>
        <p:blipFill>
          <a:blip r:embed="rId3"/>
          <a:stretch>
            <a:fillRect/>
          </a:stretch>
        </p:blipFill>
        <p:spPr>
          <a:xfrm>
            <a:off x="5753100" y="1835439"/>
            <a:ext cx="2933700" cy="2146300"/>
          </a:xfrm>
          <a:prstGeom prst="rect">
            <a:avLst/>
          </a:prstGeom>
        </p:spPr>
      </p:pic>
      <p:sp>
        <p:nvSpPr>
          <p:cNvPr id="10" name="Rectangle 9"/>
          <p:cNvSpPr/>
          <p:nvPr/>
        </p:nvSpPr>
        <p:spPr>
          <a:xfrm>
            <a:off x="5866548" y="2908589"/>
            <a:ext cx="2700086" cy="584776"/>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C9161A"/>
                </a:solidFill>
                <a:effectLst>
                  <a:outerShdw blurRad="41275" dist="20320" dir="1800000" algn="tl" rotWithShape="0">
                    <a:srgbClr val="000000">
                      <a:alpha val="40000"/>
                    </a:srgbClr>
                  </a:outerShdw>
                </a:effectLst>
              </a:rPr>
              <a:t>POWER</a:t>
            </a:r>
            <a:endParaRPr lang="en-US" sz="3200" b="1" cap="none" spc="0" dirty="0">
              <a:ln w="12700">
                <a:solidFill>
                  <a:schemeClr val="tx2">
                    <a:satMod val="155000"/>
                  </a:schemeClr>
                </a:solidFill>
                <a:prstDash val="solid"/>
              </a:ln>
              <a:solidFill>
                <a:srgbClr val="C9161A"/>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62531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 y="0"/>
            <a:ext cx="8229600" cy="808038"/>
          </a:xfrm>
        </p:spPr>
        <p:txBody>
          <a:bodyPr/>
          <a:lstStyle/>
          <a:p>
            <a:r>
              <a:rPr lang="en-US" dirty="0" smtClean="0">
                <a:solidFill>
                  <a:srgbClr val="FFFFFF"/>
                </a:solidFill>
              </a:rPr>
              <a:t>Methodological </a:t>
            </a:r>
            <a:r>
              <a:rPr lang="en-US" dirty="0">
                <a:solidFill>
                  <a:srgbClr val="FFFFFF"/>
                </a:solidFill>
              </a:rPr>
              <a:t>Pluralism</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a:xfrm>
            <a:off x="2647" y="850372"/>
            <a:ext cx="9068328" cy="2348642"/>
          </a:xfrm>
        </p:spPr>
        <p:txBody>
          <a:bodyPr/>
          <a:lstStyle/>
          <a:p>
            <a:r>
              <a:rPr lang="en-US" sz="2000" dirty="0" smtClean="0"/>
              <a:t>System-of-systems methodologies </a:t>
            </a:r>
            <a:r>
              <a:rPr lang="en-US" sz="2000" dirty="0"/>
              <a:t>(SOSM) </a:t>
            </a:r>
            <a:r>
              <a:rPr lang="en-US" sz="2000" dirty="0" smtClean="0"/>
              <a:t>(Jackson </a:t>
            </a:r>
            <a:r>
              <a:rPr lang="en-US" sz="2000" dirty="0"/>
              <a:t>and Keys, </a:t>
            </a:r>
            <a:r>
              <a:rPr lang="en-US" sz="2000" dirty="0" smtClean="0"/>
              <a:t>1984):</a:t>
            </a:r>
          </a:p>
          <a:p>
            <a:pPr lvl="1"/>
            <a:r>
              <a:rPr lang="en-US" sz="1800" dirty="0"/>
              <a:t>C</a:t>
            </a:r>
            <a:r>
              <a:rPr lang="en-US" sz="1800" dirty="0" smtClean="0"/>
              <a:t>hoosing </a:t>
            </a:r>
            <a:r>
              <a:rPr lang="en-US" sz="1800" dirty="0"/>
              <a:t>a methodology requires first identifying the problem </a:t>
            </a:r>
            <a:r>
              <a:rPr lang="en-US" sz="1800" dirty="0" smtClean="0"/>
              <a:t>context</a:t>
            </a:r>
          </a:p>
          <a:p>
            <a:pPr lvl="1"/>
            <a:r>
              <a:rPr lang="en-US" sz="1800" dirty="0" smtClean="0"/>
              <a:t>Includes the </a:t>
            </a:r>
            <a:r>
              <a:rPr lang="en-US" sz="1800" dirty="0"/>
              <a:t>set of decision makers and their </a:t>
            </a:r>
            <a:r>
              <a:rPr lang="en-US" sz="1800" dirty="0" smtClean="0"/>
              <a:t>objectives</a:t>
            </a:r>
          </a:p>
        </p:txBody>
      </p:sp>
      <p:sp>
        <p:nvSpPr>
          <p:cNvPr id="4" name="Date Placeholder 3"/>
          <p:cNvSpPr>
            <a:spLocks noGrp="1"/>
          </p:cNvSpPr>
          <p:nvPr>
            <p:ph type="dt" sz="half" idx="10"/>
          </p:nvPr>
        </p:nvSpPr>
        <p:spPr>
          <a:xfrm>
            <a:off x="0" y="6625167"/>
            <a:ext cx="1204913" cy="209550"/>
          </a:xfrm>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a:xfrm>
            <a:off x="8500533" y="6463003"/>
            <a:ext cx="384175" cy="233363"/>
          </a:xfrm>
        </p:spPr>
        <p:txBody>
          <a:bodyPr/>
          <a:lstStyle/>
          <a:p>
            <a:pPr defTabSz="914400"/>
            <a:fld id="{87034D8C-3CB4-402A-BC46-2AB14C0FE90A}" type="slidenum">
              <a:rPr lang="en-US" kern="0" smtClean="0"/>
              <a:pPr defTabSz="914400"/>
              <a:t>5</a:t>
            </a:fld>
            <a:endParaRPr lang="en-US" kern="0" dirty="0"/>
          </a:p>
        </p:txBody>
      </p:sp>
      <p:pic>
        <p:nvPicPr>
          <p:cNvPr id="7" name="Picture 6"/>
          <p:cNvPicPr>
            <a:picLocks noChangeAspect="1"/>
          </p:cNvPicPr>
          <p:nvPr/>
        </p:nvPicPr>
        <p:blipFill>
          <a:blip r:embed="rId2"/>
          <a:stretch>
            <a:fillRect/>
          </a:stretch>
        </p:blipFill>
        <p:spPr>
          <a:xfrm>
            <a:off x="1589086" y="2809203"/>
            <a:ext cx="6456893" cy="3676270"/>
          </a:xfrm>
          <a:prstGeom prst="rect">
            <a:avLst/>
          </a:prstGeom>
        </p:spPr>
      </p:pic>
      <p:sp>
        <p:nvSpPr>
          <p:cNvPr id="8" name="Rectangle 7"/>
          <p:cNvSpPr/>
          <p:nvPr/>
        </p:nvSpPr>
        <p:spPr>
          <a:xfrm>
            <a:off x="-367238" y="3585626"/>
            <a:ext cx="2156879" cy="1077218"/>
          </a:xfrm>
          <a:prstGeom prst="rect">
            <a:avLst/>
          </a:prstGeom>
        </p:spPr>
        <p:txBody>
          <a:bodyPr wrap="square">
            <a:spAutoFit/>
          </a:bodyPr>
          <a:lstStyle/>
          <a:p>
            <a:pPr lvl="1"/>
            <a:r>
              <a:rPr lang="en-US" sz="1600" b="1" i="1" dirty="0">
                <a:solidFill>
                  <a:srgbClr val="658317"/>
                </a:solidFill>
              </a:rPr>
              <a:t>Simple </a:t>
            </a:r>
            <a:r>
              <a:rPr lang="en-US" sz="1600" b="1" i="1" dirty="0" smtClean="0">
                <a:solidFill>
                  <a:srgbClr val="658317"/>
                </a:solidFill>
              </a:rPr>
              <a:t>systems:</a:t>
            </a:r>
            <a:r>
              <a:rPr lang="en-US" sz="1600" b="1" dirty="0" smtClean="0">
                <a:solidFill>
                  <a:srgbClr val="658317"/>
                </a:solidFill>
              </a:rPr>
              <a:t> relatively </a:t>
            </a:r>
            <a:r>
              <a:rPr lang="en-US" sz="1600" b="1" dirty="0">
                <a:solidFill>
                  <a:srgbClr val="658317"/>
                </a:solidFill>
              </a:rPr>
              <a:t>easily solved (mechanical) </a:t>
            </a:r>
            <a:endParaRPr lang="en-US" sz="1600" b="1" dirty="0" smtClean="0">
              <a:solidFill>
                <a:srgbClr val="658317"/>
              </a:solidFill>
            </a:endParaRPr>
          </a:p>
        </p:txBody>
      </p:sp>
      <p:sp>
        <p:nvSpPr>
          <p:cNvPr id="10" name="Rectangle 9"/>
          <p:cNvSpPr/>
          <p:nvPr/>
        </p:nvSpPr>
        <p:spPr>
          <a:xfrm>
            <a:off x="1163108" y="1986225"/>
            <a:ext cx="2666477" cy="830997"/>
          </a:xfrm>
          <a:prstGeom prst="rect">
            <a:avLst/>
          </a:prstGeom>
        </p:spPr>
        <p:txBody>
          <a:bodyPr wrap="square">
            <a:spAutoFit/>
          </a:bodyPr>
          <a:lstStyle/>
          <a:p>
            <a:pPr lvl="1"/>
            <a:r>
              <a:rPr lang="en-US" sz="1600" b="1" i="1" dirty="0" smtClean="0">
                <a:solidFill>
                  <a:srgbClr val="658317"/>
                </a:solidFill>
              </a:rPr>
              <a:t>Unitary</a:t>
            </a:r>
            <a:r>
              <a:rPr lang="en-US" sz="1600" b="1" dirty="0" smtClean="0">
                <a:solidFill>
                  <a:srgbClr val="658317"/>
                </a:solidFill>
              </a:rPr>
              <a:t>: decision makers agree on a common set of goals</a:t>
            </a:r>
            <a:endParaRPr lang="en-US" sz="1600" b="1" dirty="0">
              <a:solidFill>
                <a:srgbClr val="658317"/>
              </a:solidFill>
            </a:endParaRPr>
          </a:p>
        </p:txBody>
      </p:sp>
      <p:sp>
        <p:nvSpPr>
          <p:cNvPr id="11" name="Rectangle 10"/>
          <p:cNvSpPr/>
          <p:nvPr/>
        </p:nvSpPr>
        <p:spPr>
          <a:xfrm>
            <a:off x="-401580" y="5182009"/>
            <a:ext cx="2136188" cy="830997"/>
          </a:xfrm>
          <a:prstGeom prst="rect">
            <a:avLst/>
          </a:prstGeom>
        </p:spPr>
        <p:txBody>
          <a:bodyPr wrap="square">
            <a:spAutoFit/>
          </a:bodyPr>
          <a:lstStyle/>
          <a:p>
            <a:pPr lvl="1"/>
            <a:r>
              <a:rPr lang="en-US" sz="1600" b="1" i="1" dirty="0" smtClean="0">
                <a:solidFill>
                  <a:srgbClr val="658317"/>
                </a:solidFill>
              </a:rPr>
              <a:t>Complex systems</a:t>
            </a:r>
            <a:r>
              <a:rPr lang="en-US" sz="1600" b="1" dirty="0" smtClean="0">
                <a:solidFill>
                  <a:srgbClr val="658317"/>
                </a:solidFill>
              </a:rPr>
              <a:t>: more </a:t>
            </a:r>
            <a:r>
              <a:rPr lang="en-US" sz="1600" b="1" dirty="0">
                <a:solidFill>
                  <a:srgbClr val="658317"/>
                </a:solidFill>
              </a:rPr>
              <a:t>difficult to solve (systemic)</a:t>
            </a:r>
          </a:p>
        </p:txBody>
      </p:sp>
      <p:sp>
        <p:nvSpPr>
          <p:cNvPr id="12" name="Rectangle 11"/>
          <p:cNvSpPr/>
          <p:nvPr/>
        </p:nvSpPr>
        <p:spPr>
          <a:xfrm>
            <a:off x="3304656" y="1986225"/>
            <a:ext cx="2672815" cy="830997"/>
          </a:xfrm>
          <a:prstGeom prst="rect">
            <a:avLst/>
          </a:prstGeom>
        </p:spPr>
        <p:txBody>
          <a:bodyPr wrap="square">
            <a:spAutoFit/>
          </a:bodyPr>
          <a:lstStyle/>
          <a:p>
            <a:pPr lvl="1"/>
            <a:r>
              <a:rPr lang="en-US" sz="1600" b="1" i="1" dirty="0" smtClean="0">
                <a:solidFill>
                  <a:srgbClr val="658317"/>
                </a:solidFill>
              </a:rPr>
              <a:t>Pluralist</a:t>
            </a:r>
            <a:r>
              <a:rPr lang="en-US" sz="1600" b="1" dirty="0" smtClean="0">
                <a:solidFill>
                  <a:srgbClr val="658317"/>
                </a:solidFill>
              </a:rPr>
              <a:t>: decision </a:t>
            </a:r>
            <a:r>
              <a:rPr lang="en-US" sz="1600" b="1" dirty="0">
                <a:solidFill>
                  <a:srgbClr val="658317"/>
                </a:solidFill>
              </a:rPr>
              <a:t>makers </a:t>
            </a:r>
            <a:r>
              <a:rPr lang="en-US" sz="1600" b="1" dirty="0" smtClean="0">
                <a:solidFill>
                  <a:srgbClr val="658317"/>
                </a:solidFill>
              </a:rPr>
              <a:t>do not agree </a:t>
            </a:r>
            <a:r>
              <a:rPr lang="en-US" sz="1600" b="1" dirty="0">
                <a:solidFill>
                  <a:srgbClr val="658317"/>
                </a:solidFill>
              </a:rPr>
              <a:t>on a common set of </a:t>
            </a:r>
            <a:r>
              <a:rPr lang="en-US" sz="1600" b="1" dirty="0" smtClean="0">
                <a:solidFill>
                  <a:srgbClr val="658317"/>
                </a:solidFill>
              </a:rPr>
              <a:t>goals</a:t>
            </a:r>
            <a:endParaRPr lang="en-US" sz="1600" b="1" dirty="0">
              <a:solidFill>
                <a:srgbClr val="658317"/>
              </a:solidFill>
            </a:endParaRPr>
          </a:p>
        </p:txBody>
      </p:sp>
      <p:sp>
        <p:nvSpPr>
          <p:cNvPr id="13" name="Rectangle 12"/>
          <p:cNvSpPr/>
          <p:nvPr/>
        </p:nvSpPr>
        <p:spPr>
          <a:xfrm>
            <a:off x="5537199" y="1978206"/>
            <a:ext cx="2695047" cy="830997"/>
          </a:xfrm>
          <a:prstGeom prst="rect">
            <a:avLst/>
          </a:prstGeom>
        </p:spPr>
        <p:txBody>
          <a:bodyPr wrap="square">
            <a:spAutoFit/>
          </a:bodyPr>
          <a:lstStyle/>
          <a:p>
            <a:pPr lvl="1"/>
            <a:r>
              <a:rPr lang="en-US" sz="1600" b="1" i="1" dirty="0" smtClean="0">
                <a:solidFill>
                  <a:srgbClr val="658317"/>
                </a:solidFill>
                <a:latin typeface="Cambria"/>
                <a:ea typeface="ＭＳ 明朝"/>
                <a:cs typeface="Arial"/>
              </a:rPr>
              <a:t>Coercive</a:t>
            </a:r>
            <a:r>
              <a:rPr lang="en-US" sz="1600" b="1" dirty="0" smtClean="0">
                <a:solidFill>
                  <a:srgbClr val="658317"/>
                </a:solidFill>
                <a:latin typeface="Cambria"/>
                <a:ea typeface="ＭＳ 明朝"/>
                <a:cs typeface="Arial"/>
              </a:rPr>
              <a:t>: </a:t>
            </a:r>
            <a:r>
              <a:rPr lang="en-US" sz="1600" b="1" dirty="0" smtClean="0">
                <a:solidFill>
                  <a:srgbClr val="658317"/>
                </a:solidFill>
              </a:rPr>
              <a:t>power </a:t>
            </a:r>
            <a:r>
              <a:rPr lang="en-US" sz="1600" b="1" dirty="0">
                <a:solidFill>
                  <a:srgbClr val="658317"/>
                </a:solidFill>
              </a:rPr>
              <a:t>and domination </a:t>
            </a:r>
            <a:r>
              <a:rPr lang="en-US" sz="1600" b="1" dirty="0" smtClean="0">
                <a:solidFill>
                  <a:srgbClr val="658317"/>
                </a:solidFill>
              </a:rPr>
              <a:t>of a few achieve cohesion  </a:t>
            </a:r>
            <a:endParaRPr lang="en-US" sz="1600" b="1" dirty="0">
              <a:solidFill>
                <a:srgbClr val="658317"/>
              </a:solidFill>
            </a:endParaRPr>
          </a:p>
        </p:txBody>
      </p:sp>
      <p:sp>
        <p:nvSpPr>
          <p:cNvPr id="14" name="Rectangle 13"/>
          <p:cNvSpPr/>
          <p:nvPr/>
        </p:nvSpPr>
        <p:spPr>
          <a:xfrm>
            <a:off x="5179464" y="6362573"/>
            <a:ext cx="2866515" cy="369332"/>
          </a:xfrm>
          <a:prstGeom prst="rect">
            <a:avLst/>
          </a:prstGeom>
        </p:spPr>
        <p:txBody>
          <a:bodyPr wrap="none">
            <a:spAutoFit/>
          </a:bodyPr>
          <a:lstStyle/>
          <a:p>
            <a:r>
              <a:rPr lang="en-US" dirty="0"/>
              <a:t>(Flood &amp; Jackson, 1991, p. 7) </a:t>
            </a:r>
          </a:p>
        </p:txBody>
      </p:sp>
    </p:spTree>
    <p:extLst>
      <p:ext uri="{BB962C8B-B14F-4D97-AF65-F5344CB8AC3E}">
        <p14:creationId xmlns:p14="http://schemas.microsoft.com/office/powerpoint/2010/main" val="15610263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chemeClr val="bg1"/>
                </a:solidFill>
              </a:rPr>
              <a:t>Boundary Critique</a:t>
            </a:r>
            <a:endParaRPr lang="en-US" dirty="0">
              <a:solidFill>
                <a:schemeClr val="bg1"/>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6</a:t>
            </a:fld>
            <a:endParaRPr lang="en-US" kern="0" dirty="0"/>
          </a:p>
        </p:txBody>
      </p:sp>
      <p:grpSp>
        <p:nvGrpSpPr>
          <p:cNvPr id="17" name="Group 16"/>
          <p:cNvGrpSpPr/>
          <p:nvPr/>
        </p:nvGrpSpPr>
        <p:grpSpPr>
          <a:xfrm>
            <a:off x="111792" y="4762662"/>
            <a:ext cx="8930610" cy="1761514"/>
            <a:chOff x="111792" y="4762662"/>
            <a:chExt cx="8930610" cy="1761514"/>
          </a:xfrm>
        </p:grpSpPr>
        <p:pic>
          <p:nvPicPr>
            <p:cNvPr id="10" name="Picture 9"/>
            <p:cNvPicPr>
              <a:picLocks noChangeAspect="1"/>
            </p:cNvPicPr>
            <p:nvPr/>
          </p:nvPicPr>
          <p:blipFill>
            <a:blip r:embed="rId2"/>
            <a:stretch>
              <a:fillRect/>
            </a:stretch>
          </p:blipFill>
          <p:spPr>
            <a:xfrm>
              <a:off x="2812505" y="4762662"/>
              <a:ext cx="3379233" cy="1761514"/>
            </a:xfrm>
            <a:prstGeom prst="rect">
              <a:avLst/>
            </a:prstGeom>
          </p:spPr>
        </p:pic>
        <p:sp>
          <p:nvSpPr>
            <p:cNvPr id="8" name="Rectangle 7"/>
            <p:cNvSpPr/>
            <p:nvPr/>
          </p:nvSpPr>
          <p:spPr>
            <a:xfrm>
              <a:off x="111792" y="5212157"/>
              <a:ext cx="2716077" cy="923330"/>
            </a:xfrm>
            <a:prstGeom prst="rect">
              <a:avLst/>
            </a:prstGeom>
          </p:spPr>
          <p:txBody>
            <a:bodyPr wrap="square">
              <a:spAutoFit/>
            </a:bodyPr>
            <a:lstStyle/>
            <a:p>
              <a:r>
                <a:rPr lang="en-US" dirty="0"/>
                <a:t>Jackson and colleagues focused on methodological pluralism. </a:t>
              </a:r>
            </a:p>
          </p:txBody>
        </p:sp>
        <p:sp>
          <p:nvSpPr>
            <p:cNvPr id="7" name="Rectangle 6"/>
            <p:cNvSpPr/>
            <p:nvPr/>
          </p:nvSpPr>
          <p:spPr>
            <a:xfrm>
              <a:off x="6231984" y="5204154"/>
              <a:ext cx="2810418" cy="923330"/>
            </a:xfrm>
            <a:prstGeom prst="rect">
              <a:avLst/>
            </a:prstGeom>
          </p:spPr>
          <p:txBody>
            <a:bodyPr wrap="square">
              <a:spAutoFit/>
            </a:bodyPr>
            <a:lstStyle/>
            <a:p>
              <a:r>
                <a:rPr lang="en-US" dirty="0" smtClean="0"/>
                <a:t>Ulrich: Critical System Thinking </a:t>
              </a:r>
              <a:r>
                <a:rPr lang="en-US" dirty="0"/>
                <a:t>focused on power relations and </a:t>
              </a:r>
              <a:r>
                <a:rPr lang="en-US" dirty="0" smtClean="0"/>
                <a:t>dialogue</a:t>
              </a:r>
              <a:endParaRPr lang="en-US" dirty="0"/>
            </a:p>
          </p:txBody>
        </p:sp>
      </p:grpSp>
      <p:sp>
        <p:nvSpPr>
          <p:cNvPr id="3" name="Content Placeholder 2"/>
          <p:cNvSpPr>
            <a:spLocks noGrp="1"/>
          </p:cNvSpPr>
          <p:nvPr>
            <p:ph idx="1"/>
          </p:nvPr>
        </p:nvSpPr>
        <p:spPr>
          <a:xfrm>
            <a:off x="-28970" y="808038"/>
            <a:ext cx="8918579" cy="5003801"/>
          </a:xfrm>
        </p:spPr>
        <p:txBody>
          <a:bodyPr/>
          <a:lstStyle/>
          <a:p>
            <a:pPr marL="342900" lvl="1" indent="-342900">
              <a:buFont typeface="Wingdings" charset="2"/>
              <a:buChar char="§"/>
            </a:pPr>
            <a:r>
              <a:rPr lang="en-US" sz="1800" dirty="0" smtClean="0"/>
              <a:t>Boundary Critique: </a:t>
            </a:r>
            <a:r>
              <a:rPr lang="en-US" sz="1800" dirty="0"/>
              <a:t>subjecting boundary judgments to scrutiny in reflections and </a:t>
            </a:r>
            <a:r>
              <a:rPr lang="en-US" sz="1800" dirty="0" smtClean="0"/>
              <a:t>dialogues (Ulrich, 1996)</a:t>
            </a:r>
            <a:endParaRPr lang="en-US" sz="1800" dirty="0"/>
          </a:p>
          <a:p>
            <a:pPr lvl="1"/>
            <a:r>
              <a:rPr lang="en-US" dirty="0" smtClean="0"/>
              <a:t>concerns </a:t>
            </a:r>
            <a:r>
              <a:rPr lang="en-US" dirty="0"/>
              <a:t>with the exercise of power is when ‘experts’ make unilateral decisions </a:t>
            </a:r>
            <a:endParaRPr lang="en-US" dirty="0" smtClean="0"/>
          </a:p>
          <a:p>
            <a:r>
              <a:rPr lang="en-US" dirty="0" smtClean="0"/>
              <a:t>Built on the seminal writings of Churchman (1970):</a:t>
            </a:r>
          </a:p>
          <a:p>
            <a:pPr lvl="1"/>
            <a:r>
              <a:rPr lang="en-US" dirty="0" smtClean="0"/>
              <a:t>Boundaries determined by the values of decision makers</a:t>
            </a:r>
          </a:p>
          <a:p>
            <a:pPr lvl="1"/>
            <a:r>
              <a:rPr lang="en-US" dirty="0" smtClean="0"/>
              <a:t>“</a:t>
            </a:r>
            <a:r>
              <a:rPr lang="en-US" dirty="0"/>
              <a:t>unfolding process”, which includes the "sweeping-in" of as many factors as possible into the system of </a:t>
            </a:r>
            <a:r>
              <a:rPr lang="en-US" dirty="0" smtClean="0"/>
              <a:t>concern</a:t>
            </a:r>
          </a:p>
          <a:p>
            <a:r>
              <a:rPr lang="en-US" dirty="0" smtClean="0"/>
              <a:t>Ulrich (1988) suggests </a:t>
            </a:r>
            <a:r>
              <a:rPr lang="en-US" dirty="0"/>
              <a:t>that ‘unfolding’ refers to understanding the nature of different </a:t>
            </a:r>
            <a:r>
              <a:rPr lang="en-US" dirty="0" smtClean="0"/>
              <a:t>stakeholder boundary </a:t>
            </a:r>
            <a:r>
              <a:rPr lang="en-US" dirty="0"/>
              <a:t>judgments </a:t>
            </a:r>
            <a:r>
              <a:rPr lang="en-US" dirty="0" smtClean="0"/>
              <a:t>and </a:t>
            </a:r>
            <a:r>
              <a:rPr lang="en-US" dirty="0"/>
              <a:t>their implications for those who may be affected by a </a:t>
            </a:r>
            <a:r>
              <a:rPr lang="en-US" dirty="0" smtClean="0"/>
              <a:t>decision  </a:t>
            </a:r>
          </a:p>
          <a:p>
            <a:endParaRPr lang="en-US" dirty="0"/>
          </a:p>
          <a:p>
            <a:endParaRPr lang="en-US" dirty="0"/>
          </a:p>
          <a:p>
            <a:pPr marL="0" indent="0">
              <a:buNone/>
            </a:pPr>
            <a:r>
              <a:rPr lang="en-US" dirty="0"/>
              <a:t> </a:t>
            </a:r>
          </a:p>
          <a:p>
            <a:endParaRPr lang="en-US" dirty="0"/>
          </a:p>
        </p:txBody>
      </p:sp>
      <p:sp>
        <p:nvSpPr>
          <p:cNvPr id="15" name="Oval Callout 14"/>
          <p:cNvSpPr/>
          <p:nvPr/>
        </p:nvSpPr>
        <p:spPr>
          <a:xfrm>
            <a:off x="111792" y="2981793"/>
            <a:ext cx="3906702" cy="2212736"/>
          </a:xfrm>
          <a:prstGeom prst="wedgeEllipseCallout">
            <a:avLst/>
          </a:prstGeom>
          <a:gradFill flip="none" rotWithShape="1">
            <a:gsLst>
              <a:gs pos="0">
                <a:srgbClr val="9FCE22"/>
              </a:gs>
              <a:gs pos="100000">
                <a:srgbClr val="FFFFFF"/>
              </a:gs>
              <a:gs pos="50000">
                <a:srgbClr val="658317"/>
              </a:gs>
            </a:gsLst>
            <a:path path="circle">
              <a:fillToRect l="100000" t="100000"/>
            </a:path>
            <a:tileRect r="-100000" b="-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1600" dirty="0">
                <a:solidFill>
                  <a:schemeClr val="tx1"/>
                </a:solidFill>
              </a:rPr>
              <a:t>S</a:t>
            </a:r>
            <a:r>
              <a:rPr lang="en-US" sz="1600" dirty="0" smtClean="0">
                <a:solidFill>
                  <a:schemeClr val="tx1"/>
                </a:solidFill>
              </a:rPr>
              <a:t>ubsume </a:t>
            </a:r>
            <a:r>
              <a:rPr lang="en-US" sz="1600" dirty="0">
                <a:solidFill>
                  <a:schemeClr val="tx1"/>
                </a:solidFill>
              </a:rPr>
              <a:t>Ulrich’s approach and make it into a methodology that is only of use in simple-coercive </a:t>
            </a:r>
            <a:r>
              <a:rPr lang="en-US" sz="1600" dirty="0" smtClean="0">
                <a:solidFill>
                  <a:schemeClr val="tx1"/>
                </a:solidFill>
              </a:rPr>
              <a:t>contexts (Jackson, 1987)</a:t>
            </a:r>
            <a:endParaRPr lang="en-US" sz="1600" dirty="0">
              <a:solidFill>
                <a:schemeClr val="tx1"/>
              </a:solidFill>
            </a:endParaRPr>
          </a:p>
        </p:txBody>
      </p:sp>
      <p:sp>
        <p:nvSpPr>
          <p:cNvPr id="16" name="Oval Callout 15"/>
          <p:cNvSpPr/>
          <p:nvPr/>
        </p:nvSpPr>
        <p:spPr>
          <a:xfrm flipH="1">
            <a:off x="4780097" y="2707327"/>
            <a:ext cx="3771236" cy="2336802"/>
          </a:xfrm>
          <a:prstGeom prst="wedgeEllipseCallout">
            <a:avLst/>
          </a:prstGeom>
          <a:gradFill flip="none" rotWithShape="1">
            <a:gsLst>
              <a:gs pos="0">
                <a:srgbClr val="9FCE22"/>
              </a:gs>
              <a:gs pos="100000">
                <a:srgbClr val="FFFFFF"/>
              </a:gs>
              <a:gs pos="50000">
                <a:srgbClr val="658317"/>
              </a:gs>
            </a:gsLst>
            <a:path path="circle">
              <a:fillToRect l="100000" t="100000"/>
            </a:path>
            <a:tileRect r="-100000" b="-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1600" dirty="0">
                <a:solidFill>
                  <a:schemeClr val="tx1"/>
                </a:solidFill>
              </a:rPr>
              <a:t>B</a:t>
            </a:r>
            <a:r>
              <a:rPr lang="en-US" sz="1600" dirty="0" smtClean="0">
                <a:solidFill>
                  <a:schemeClr val="tx1"/>
                </a:solidFill>
              </a:rPr>
              <a:t>oundary </a:t>
            </a:r>
            <a:r>
              <a:rPr lang="en-US" sz="1600" dirty="0">
                <a:solidFill>
                  <a:schemeClr val="tx1"/>
                </a:solidFill>
              </a:rPr>
              <a:t>critique is necessary for all interventions </a:t>
            </a:r>
            <a:r>
              <a:rPr lang="en-US" sz="1600" dirty="0" smtClean="0">
                <a:solidFill>
                  <a:schemeClr val="tx1"/>
                </a:solidFill>
              </a:rPr>
              <a:t> -- way to get deep </a:t>
            </a:r>
            <a:r>
              <a:rPr lang="en-US" sz="1600" dirty="0">
                <a:solidFill>
                  <a:schemeClr val="tx1"/>
                </a:solidFill>
              </a:rPr>
              <a:t>enough understanding of the problem context to choose the right </a:t>
            </a:r>
            <a:r>
              <a:rPr lang="en-US" sz="1600" dirty="0" smtClean="0">
                <a:solidFill>
                  <a:srgbClr val="000000"/>
                </a:solidFill>
              </a:rPr>
              <a:t>methodology</a:t>
            </a:r>
            <a:r>
              <a:rPr lang="en-US" sz="1600" dirty="0">
                <a:solidFill>
                  <a:srgbClr val="000000"/>
                </a:solidFill>
              </a:rPr>
              <a:t> </a:t>
            </a:r>
            <a:r>
              <a:rPr lang="en-US" sz="1600" dirty="0" smtClean="0">
                <a:solidFill>
                  <a:srgbClr val="000000"/>
                </a:solidFill>
              </a:rPr>
              <a:t>(Ulrich, 1993</a:t>
            </a:r>
            <a:r>
              <a:rPr lang="en-US" sz="1600" dirty="0">
                <a:solidFill>
                  <a:srgbClr val="000000"/>
                </a:solidFill>
              </a:rPr>
              <a:t>) </a:t>
            </a:r>
          </a:p>
          <a:p>
            <a:pPr indent="-457200">
              <a:buFont typeface="Wingdings" charset="2"/>
              <a:buChar char="§"/>
            </a:pPr>
            <a:endParaRPr lang="en-US" dirty="0">
              <a:solidFill>
                <a:schemeClr val="tx1"/>
              </a:solidFill>
            </a:endParaRPr>
          </a:p>
        </p:txBody>
      </p:sp>
    </p:spTree>
    <p:extLst>
      <p:ext uri="{BB962C8B-B14F-4D97-AF65-F5344CB8AC3E}">
        <p14:creationId xmlns:p14="http://schemas.microsoft.com/office/powerpoint/2010/main" val="1889696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08038"/>
          </a:xfrm>
        </p:spPr>
        <p:txBody>
          <a:bodyPr/>
          <a:lstStyle/>
          <a:p>
            <a:r>
              <a:rPr lang="en-US" dirty="0" smtClean="0">
                <a:solidFill>
                  <a:srgbClr val="FFFFFF"/>
                </a:solidFill>
              </a:rPr>
              <a:t>Systemic Intervention</a:t>
            </a:r>
            <a:endParaRPr lang="en-US" dirty="0">
              <a:solidFill>
                <a:srgbClr val="FFFFFF"/>
              </a:solidFill>
            </a:endParaRPr>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7</a:t>
            </a:fld>
            <a:endParaRPr lang="en-US" kern="0" dirty="0"/>
          </a:p>
        </p:txBody>
      </p:sp>
      <p:pic>
        <p:nvPicPr>
          <p:cNvPr id="6" name="Pictur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39895" y="2710887"/>
            <a:ext cx="4448810" cy="3156585"/>
          </a:xfrm>
          <a:prstGeom prst="rect">
            <a:avLst/>
          </a:prstGeom>
          <a:noFill/>
          <a:ln>
            <a:noFill/>
          </a:ln>
        </p:spPr>
      </p:pic>
      <p:pic>
        <p:nvPicPr>
          <p:cNvPr id="7" name="Pictur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8963"/>
            <a:ext cx="4116705" cy="1805940"/>
          </a:xfrm>
          <a:prstGeom prst="rect">
            <a:avLst/>
          </a:prstGeom>
          <a:noFill/>
          <a:ln>
            <a:noFill/>
          </a:ln>
        </p:spPr>
      </p:pic>
      <p:sp>
        <p:nvSpPr>
          <p:cNvPr id="8" name="Rectangle 7"/>
          <p:cNvSpPr/>
          <p:nvPr/>
        </p:nvSpPr>
        <p:spPr>
          <a:xfrm>
            <a:off x="616162" y="5407267"/>
            <a:ext cx="3623733" cy="369332"/>
          </a:xfrm>
          <a:prstGeom prst="rect">
            <a:avLst/>
          </a:prstGeom>
        </p:spPr>
        <p:txBody>
          <a:bodyPr wrap="square">
            <a:spAutoFit/>
          </a:bodyPr>
          <a:lstStyle/>
          <a:p>
            <a:r>
              <a:rPr lang="en-US" b="1" i="1" dirty="0"/>
              <a:t>Boundary Critique </a:t>
            </a:r>
            <a:r>
              <a:rPr lang="en-US" b="1" i="1" dirty="0" smtClean="0"/>
              <a:t>Marginalization</a:t>
            </a:r>
            <a:endParaRPr lang="en-US" b="1" i="1" dirty="0"/>
          </a:p>
        </p:txBody>
      </p:sp>
      <p:sp>
        <p:nvSpPr>
          <p:cNvPr id="9" name="Rectangle 8"/>
          <p:cNvSpPr/>
          <p:nvPr/>
        </p:nvSpPr>
        <p:spPr>
          <a:xfrm>
            <a:off x="4726305" y="5867472"/>
            <a:ext cx="4572000" cy="369332"/>
          </a:xfrm>
          <a:prstGeom prst="rect">
            <a:avLst/>
          </a:prstGeom>
        </p:spPr>
        <p:txBody>
          <a:bodyPr>
            <a:spAutoFit/>
          </a:bodyPr>
          <a:lstStyle/>
          <a:p>
            <a:r>
              <a:rPr lang="en-US" b="1" i="1" dirty="0"/>
              <a:t>C</a:t>
            </a:r>
            <a:r>
              <a:rPr lang="en-US" b="1" i="1" dirty="0" smtClean="0"/>
              <a:t>oncepts </a:t>
            </a:r>
            <a:r>
              <a:rPr lang="en-US" b="1" i="1" dirty="0"/>
              <a:t>of sacred and profane </a:t>
            </a:r>
          </a:p>
        </p:txBody>
      </p:sp>
      <p:sp>
        <p:nvSpPr>
          <p:cNvPr id="3" name="Content Placeholder 2"/>
          <p:cNvSpPr>
            <a:spLocks noGrp="1"/>
          </p:cNvSpPr>
          <p:nvPr>
            <p:ph idx="1"/>
          </p:nvPr>
        </p:nvSpPr>
        <p:spPr>
          <a:xfrm>
            <a:off x="203200" y="973667"/>
            <a:ext cx="8867775" cy="4525963"/>
          </a:xfrm>
        </p:spPr>
        <p:txBody>
          <a:bodyPr/>
          <a:lstStyle/>
          <a:p>
            <a:r>
              <a:rPr lang="en-US" sz="2000" dirty="0"/>
              <a:t>Systemic </a:t>
            </a:r>
            <a:r>
              <a:rPr lang="en-US" sz="2000" dirty="0" smtClean="0"/>
              <a:t>Intervention advocates </a:t>
            </a:r>
            <a:r>
              <a:rPr lang="en-US" sz="2000" dirty="0"/>
              <a:t>boundary critique and methodological pluralism together (Midgley, 2000</a:t>
            </a:r>
            <a:r>
              <a:rPr lang="en-US" sz="2000" dirty="0" smtClean="0"/>
              <a:t>) </a:t>
            </a:r>
          </a:p>
          <a:p>
            <a:pPr lvl="1"/>
            <a:r>
              <a:rPr lang="en-US" sz="1800" dirty="0" smtClean="0"/>
              <a:t>Boundary Critique: Needed </a:t>
            </a:r>
            <a:r>
              <a:rPr lang="en-US" sz="1800" dirty="0"/>
              <a:t>to explore situations </a:t>
            </a:r>
            <a:r>
              <a:rPr lang="en-US" sz="1800" dirty="0" smtClean="0"/>
              <a:t>deeply </a:t>
            </a:r>
          </a:p>
          <a:p>
            <a:pPr lvl="1"/>
            <a:r>
              <a:rPr lang="en-US" sz="1800" dirty="0"/>
              <a:t>M</a:t>
            </a:r>
            <a:r>
              <a:rPr lang="en-US" sz="1800" dirty="0" smtClean="0"/>
              <a:t>ethodological Pluralism:  </a:t>
            </a:r>
            <a:r>
              <a:rPr lang="en-US" sz="1800" dirty="0"/>
              <a:t>R</a:t>
            </a:r>
            <a:r>
              <a:rPr lang="en-US" sz="1800" dirty="0" smtClean="0"/>
              <a:t>equired </a:t>
            </a:r>
            <a:r>
              <a:rPr lang="en-US" sz="1800" dirty="0"/>
              <a:t>to identify the most effective systemic </a:t>
            </a:r>
            <a:r>
              <a:rPr lang="en-US" sz="1800" dirty="0" smtClean="0"/>
              <a:t>response</a:t>
            </a:r>
          </a:p>
          <a:p>
            <a:r>
              <a:rPr lang="en-US" sz="2000" dirty="0" smtClean="0"/>
              <a:t>Systemic </a:t>
            </a:r>
            <a:r>
              <a:rPr lang="en-US" sz="2000" dirty="0"/>
              <a:t>Intervention is intended for use in practice to identify possible “action for improvement” </a:t>
            </a:r>
            <a:endParaRPr lang="en-US" sz="2000" dirty="0" smtClean="0"/>
          </a:p>
          <a:p>
            <a:r>
              <a:rPr lang="en-US" sz="2000" dirty="0"/>
              <a:t> </a:t>
            </a:r>
            <a:r>
              <a:rPr lang="en-US" sz="2000" dirty="0" smtClean="0"/>
              <a:t>Theory </a:t>
            </a:r>
            <a:r>
              <a:rPr lang="en-US" sz="2000" dirty="0"/>
              <a:t>of </a:t>
            </a:r>
            <a:r>
              <a:rPr lang="en-US" sz="2000" dirty="0" smtClean="0"/>
              <a:t>Marginalization </a:t>
            </a:r>
            <a:r>
              <a:rPr lang="en-US" sz="2000" dirty="0"/>
              <a:t>(Midgley, 1992</a:t>
            </a:r>
            <a:r>
              <a:rPr lang="en-US" sz="2000" dirty="0" smtClean="0"/>
              <a:t>):</a:t>
            </a:r>
          </a:p>
          <a:p>
            <a:endParaRPr lang="en-US" dirty="0"/>
          </a:p>
          <a:p>
            <a:endParaRPr lang="en-US" dirty="0"/>
          </a:p>
          <a:p>
            <a:endParaRPr lang="en-US" dirty="0"/>
          </a:p>
        </p:txBody>
      </p:sp>
    </p:spTree>
    <p:extLst>
      <p:ext uri="{BB962C8B-B14F-4D97-AF65-F5344CB8AC3E}">
        <p14:creationId xmlns:p14="http://schemas.microsoft.com/office/powerpoint/2010/main" val="1780309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70975" cy="808038"/>
          </a:xfrm>
        </p:spPr>
        <p:txBody>
          <a:bodyPr/>
          <a:lstStyle/>
          <a:p>
            <a:r>
              <a:rPr lang="en-US" dirty="0" smtClean="0">
                <a:solidFill>
                  <a:schemeClr val="bg1"/>
                </a:solidFill>
              </a:rPr>
              <a:t>Interagency </a:t>
            </a:r>
            <a:r>
              <a:rPr lang="en-US" dirty="0">
                <a:solidFill>
                  <a:schemeClr val="bg1"/>
                </a:solidFill>
              </a:rPr>
              <a:t>Collaboration </a:t>
            </a:r>
            <a:r>
              <a:rPr lang="en-US" dirty="0"/>
              <a:t/>
            </a:r>
            <a:br>
              <a:rPr lang="en-US" dirty="0"/>
            </a:br>
            <a:endParaRPr lang="en-US" dirty="0"/>
          </a:p>
        </p:txBody>
      </p:sp>
      <p:sp>
        <p:nvSpPr>
          <p:cNvPr id="3" name="Content Placeholder 2"/>
          <p:cNvSpPr>
            <a:spLocks noGrp="1"/>
          </p:cNvSpPr>
          <p:nvPr>
            <p:ph idx="1"/>
          </p:nvPr>
        </p:nvSpPr>
        <p:spPr>
          <a:xfrm>
            <a:off x="203201" y="982202"/>
            <a:ext cx="3935926" cy="2792197"/>
          </a:xfrm>
        </p:spPr>
        <p:txBody>
          <a:bodyPr/>
          <a:lstStyle/>
          <a:p>
            <a:r>
              <a:rPr lang="en-US" sz="2000" dirty="0" smtClean="0"/>
              <a:t>Challenges of interagency collaboration:</a:t>
            </a:r>
          </a:p>
          <a:p>
            <a:pPr lvl="1"/>
            <a:r>
              <a:rPr lang="en-US" sz="1800" dirty="0" smtClean="0"/>
              <a:t>Not holistic </a:t>
            </a:r>
          </a:p>
          <a:p>
            <a:pPr lvl="1"/>
            <a:r>
              <a:rPr lang="en-US" sz="1800" dirty="0" smtClean="0"/>
              <a:t>Long</a:t>
            </a:r>
            <a:r>
              <a:rPr lang="en-US" sz="1800" dirty="0"/>
              <a:t>-term </a:t>
            </a:r>
            <a:r>
              <a:rPr lang="en-US" sz="1800" dirty="0" smtClean="0"/>
              <a:t>process</a:t>
            </a:r>
          </a:p>
          <a:p>
            <a:pPr lvl="1"/>
            <a:r>
              <a:rPr lang="en-US" sz="1800" dirty="0"/>
              <a:t>T</a:t>
            </a:r>
            <a:r>
              <a:rPr lang="en-US" sz="1800" dirty="0" smtClean="0"/>
              <a:t>oo </a:t>
            </a:r>
            <a:r>
              <a:rPr lang="en-US" sz="1800" dirty="0"/>
              <a:t>many </a:t>
            </a:r>
            <a:r>
              <a:rPr lang="en-US" sz="1800" dirty="0" smtClean="0"/>
              <a:t>meetings </a:t>
            </a:r>
          </a:p>
          <a:p>
            <a:pPr lvl="1"/>
            <a:r>
              <a:rPr lang="en-US" sz="1800" dirty="0"/>
              <a:t>M</a:t>
            </a:r>
            <a:r>
              <a:rPr lang="en-US" sz="1800" dirty="0" smtClean="0"/>
              <a:t>issed opportunities</a:t>
            </a:r>
          </a:p>
          <a:p>
            <a:pPr lvl="1"/>
            <a:r>
              <a:rPr lang="en-US" sz="1800" dirty="0" smtClean="0"/>
              <a:t>Inaction</a:t>
            </a:r>
            <a:r>
              <a:rPr lang="en-US" sz="1800" dirty="0"/>
              <a:t>, and too many poor </a:t>
            </a:r>
            <a:r>
              <a:rPr lang="en-US" sz="1800" dirty="0" smtClean="0"/>
              <a:t>solutions</a:t>
            </a:r>
          </a:p>
          <a:p>
            <a:pPr lvl="1"/>
            <a:r>
              <a:rPr lang="en-US" sz="1800" dirty="0" smtClean="0"/>
              <a:t>Higher transaction costs</a:t>
            </a:r>
            <a:endParaRPr lang="en-US" dirty="0"/>
          </a:p>
        </p:txBody>
      </p:sp>
      <p:sp>
        <p:nvSpPr>
          <p:cNvPr id="4" name="Date Placeholder 3"/>
          <p:cNvSpPr>
            <a:spLocks noGrp="1"/>
          </p:cNvSpPr>
          <p:nvPr>
            <p:ph type="dt" sz="half" idx="10"/>
          </p:nvPr>
        </p:nvSpPr>
        <p:spPr/>
        <p:txBody>
          <a:bodyPr/>
          <a:lstStyle/>
          <a:p>
            <a:pPr defTabSz="914400"/>
            <a:r>
              <a:rPr lang="en-US" kern="0" dirty="0" smtClean="0"/>
              <a:t>17/11/15</a:t>
            </a:r>
            <a:endParaRPr lang="en-US" kern="0" dirty="0"/>
          </a:p>
        </p:txBody>
      </p:sp>
      <p:sp>
        <p:nvSpPr>
          <p:cNvPr id="5" name="Slide Number Placeholder 4"/>
          <p:cNvSpPr>
            <a:spLocks noGrp="1"/>
          </p:cNvSpPr>
          <p:nvPr>
            <p:ph type="sldNum" sz="quarter" idx="12"/>
          </p:nvPr>
        </p:nvSpPr>
        <p:spPr/>
        <p:txBody>
          <a:bodyPr/>
          <a:lstStyle/>
          <a:p>
            <a:pPr defTabSz="914400"/>
            <a:fld id="{87034D8C-3CB4-402A-BC46-2AB14C0FE90A}" type="slidenum">
              <a:rPr lang="en-US" kern="0" smtClean="0"/>
              <a:pPr defTabSz="914400"/>
              <a:t>8</a:t>
            </a:fld>
            <a:endParaRPr lang="en-US" kern="0" dirty="0"/>
          </a:p>
        </p:txBody>
      </p:sp>
      <p:sp>
        <p:nvSpPr>
          <p:cNvPr id="6" name="Rectangle 5"/>
          <p:cNvSpPr/>
          <p:nvPr/>
        </p:nvSpPr>
        <p:spPr>
          <a:xfrm>
            <a:off x="4334933" y="1070615"/>
            <a:ext cx="4351867" cy="2831544"/>
          </a:xfrm>
          <a:prstGeom prst="rect">
            <a:avLst/>
          </a:prstGeom>
          <a:ln w="57150" cmpd="sng">
            <a:solidFill>
              <a:srgbClr val="9FCE22"/>
            </a:solidFill>
          </a:ln>
        </p:spPr>
        <p:txBody>
          <a:bodyPr wrap="square">
            <a:spAutoFit/>
          </a:bodyPr>
          <a:lstStyle/>
          <a:p>
            <a:pPr marL="168275" lvl="1" indent="-166688" defTabSz="406400">
              <a:buFont typeface="Arial"/>
              <a:buChar char="•"/>
            </a:pPr>
            <a:r>
              <a:rPr lang="en-US" dirty="0" smtClean="0"/>
              <a:t>“</a:t>
            </a:r>
            <a:r>
              <a:rPr lang="en-US" sz="1600" i="1" dirty="0" smtClean="0"/>
              <a:t>Each </a:t>
            </a:r>
            <a:r>
              <a:rPr lang="en-US" sz="1600" i="1" dirty="0"/>
              <a:t>agency seeks to preserve its autonomy and independence</a:t>
            </a:r>
            <a:r>
              <a:rPr lang="en-US" sz="1600" i="1" dirty="0" smtClean="0"/>
              <a:t>.</a:t>
            </a:r>
            <a:endParaRPr lang="en-US" sz="1600" dirty="0"/>
          </a:p>
          <a:p>
            <a:pPr marL="168275" lvl="1" indent="-166688" defTabSz="406400">
              <a:buFont typeface="Arial"/>
              <a:buChar char="•"/>
            </a:pPr>
            <a:r>
              <a:rPr lang="en-US" sz="1600" i="1" dirty="0"/>
              <a:t> </a:t>
            </a:r>
            <a:r>
              <a:rPr lang="en-US" sz="1600" i="1" dirty="0" smtClean="0"/>
              <a:t>Organizational </a:t>
            </a:r>
            <a:r>
              <a:rPr lang="en-US" sz="1600" i="1" dirty="0"/>
              <a:t>routines are difficult to synchronize</a:t>
            </a:r>
            <a:r>
              <a:rPr lang="en-US" sz="1600" i="1" dirty="0" smtClean="0"/>
              <a:t>.</a:t>
            </a:r>
            <a:endParaRPr lang="en-US" sz="1600" dirty="0"/>
          </a:p>
          <a:p>
            <a:pPr marL="168275" lvl="1" indent="-166688" defTabSz="406400">
              <a:buFont typeface="Arial"/>
              <a:buChar char="•"/>
            </a:pPr>
            <a:r>
              <a:rPr lang="en-US" sz="1600" i="1" dirty="0" smtClean="0"/>
              <a:t> </a:t>
            </a:r>
            <a:r>
              <a:rPr lang="en-US" sz="1600" i="1" dirty="0"/>
              <a:t>Goals overlap but are not identical</a:t>
            </a:r>
            <a:r>
              <a:rPr lang="en-US" sz="1600" i="1" dirty="0" smtClean="0"/>
              <a:t>.</a:t>
            </a:r>
            <a:endParaRPr lang="en-US" sz="1600" dirty="0"/>
          </a:p>
          <a:p>
            <a:pPr marL="168275" lvl="1" indent="-166688" defTabSz="406400">
              <a:buFont typeface="Arial"/>
              <a:buChar char="•"/>
            </a:pPr>
            <a:r>
              <a:rPr lang="en-US" sz="1600" i="1" dirty="0" smtClean="0"/>
              <a:t>Constituents </a:t>
            </a:r>
            <a:r>
              <a:rPr lang="en-US" sz="1600" i="1" dirty="0"/>
              <a:t>bring different expectations and pressures to bear on each agency</a:t>
            </a:r>
            <a:r>
              <a:rPr lang="en-US" sz="1600" i="1" dirty="0" smtClean="0"/>
              <a:t>.</a:t>
            </a:r>
            <a:endParaRPr lang="en-US" sz="1600" dirty="0"/>
          </a:p>
          <a:p>
            <a:pPr marL="168275" lvl="1" indent="-166688" defTabSz="406400">
              <a:buFont typeface="Arial"/>
              <a:buChar char="•"/>
            </a:pPr>
            <a:r>
              <a:rPr lang="en-US" sz="1600" i="1" dirty="0" smtClean="0"/>
              <a:t>Managers </a:t>
            </a:r>
            <a:r>
              <a:rPr lang="en-US" sz="1600" i="1" dirty="0"/>
              <a:t>try to minimize the uncertainty of their own environments but are less concerned with minimizing uncertainty for othe</a:t>
            </a:r>
            <a:r>
              <a:rPr lang="en-US" sz="1600" dirty="0"/>
              <a:t>rs.</a:t>
            </a:r>
            <a:r>
              <a:rPr lang="en-US" sz="1600" dirty="0" smtClean="0"/>
              <a:t>”</a:t>
            </a:r>
          </a:p>
          <a:p>
            <a:pPr marL="168275" lvl="1" indent="-166688" defTabSz="406400">
              <a:buFont typeface="Arial"/>
              <a:buChar char="•"/>
            </a:pPr>
            <a:r>
              <a:rPr lang="en-US" sz="1600" dirty="0" smtClean="0"/>
              <a:t> </a:t>
            </a:r>
            <a:r>
              <a:rPr lang="en-US" sz="1600" i="1" dirty="0" smtClean="0"/>
              <a:t>-- Weiss </a:t>
            </a:r>
            <a:r>
              <a:rPr lang="en-US" sz="1600" i="1" dirty="0"/>
              <a:t>(1987, p. 3)  </a:t>
            </a:r>
          </a:p>
        </p:txBody>
      </p:sp>
      <p:sp>
        <p:nvSpPr>
          <p:cNvPr id="7" name="Rectangle 6"/>
          <p:cNvSpPr/>
          <p:nvPr/>
        </p:nvSpPr>
        <p:spPr>
          <a:xfrm>
            <a:off x="0" y="4204952"/>
            <a:ext cx="9347200" cy="954107"/>
          </a:xfrm>
          <a:prstGeom prst="rect">
            <a:avLst/>
          </a:prstGeom>
        </p:spPr>
        <p:txBody>
          <a:bodyPr wrap="square">
            <a:spAutoFit/>
          </a:bodyPr>
          <a:lstStyle/>
          <a:p>
            <a:pPr marL="342900" indent="-342900">
              <a:buFont typeface="Wingdings" charset="2"/>
              <a:buChar char="§"/>
            </a:pPr>
            <a:r>
              <a:rPr lang="en-US" sz="2000" dirty="0" smtClean="0"/>
              <a:t>Example research into improving multi-agency collaboration:</a:t>
            </a:r>
          </a:p>
          <a:p>
            <a:pPr marL="800100" lvl="1" indent="-342900">
              <a:buFont typeface="Lucida Grande"/>
              <a:buChar char="­"/>
            </a:pPr>
            <a:r>
              <a:rPr lang="en-US" dirty="0" smtClean="0"/>
              <a:t>Cause</a:t>
            </a:r>
            <a:r>
              <a:rPr lang="en-US" dirty="0"/>
              <a:t>-and-effect methods and frameworks (Ansell </a:t>
            </a:r>
            <a:r>
              <a:rPr lang="en-US" dirty="0" smtClean="0"/>
              <a:t>Gash</a:t>
            </a:r>
            <a:r>
              <a:rPr lang="en-US" dirty="0"/>
              <a:t>, 2008; Emerson et al., 2012) </a:t>
            </a:r>
            <a:endParaRPr lang="en-US" dirty="0" smtClean="0"/>
          </a:p>
          <a:p>
            <a:pPr marL="800100" lvl="1" indent="-342900">
              <a:buFont typeface="Lucida Grande"/>
              <a:buChar char="­"/>
            </a:pPr>
            <a:r>
              <a:rPr lang="en-US" dirty="0" smtClean="0"/>
              <a:t>SSM for </a:t>
            </a:r>
            <a:r>
              <a:rPr lang="en-US" dirty="0"/>
              <a:t>activation in the event of a local </a:t>
            </a:r>
            <a:r>
              <a:rPr lang="en-US" dirty="0" smtClean="0"/>
              <a:t>disaster </a:t>
            </a:r>
            <a:r>
              <a:rPr lang="en-US" dirty="0"/>
              <a:t>(Gregory &amp; Midgley, 2000</a:t>
            </a:r>
            <a:r>
              <a:rPr lang="en-US" dirty="0" smtClean="0"/>
              <a:t>)</a:t>
            </a:r>
          </a:p>
        </p:txBody>
      </p:sp>
      <p:sp>
        <p:nvSpPr>
          <p:cNvPr id="8" name="Rectangle 7"/>
          <p:cNvSpPr/>
          <p:nvPr/>
        </p:nvSpPr>
        <p:spPr>
          <a:xfrm>
            <a:off x="372533" y="5313475"/>
            <a:ext cx="8314267" cy="1015663"/>
          </a:xfrm>
          <a:prstGeom prst="rect">
            <a:avLst/>
          </a:prstGeom>
        </p:spPr>
        <p:txBody>
          <a:bodyPr wrap="square">
            <a:spAutoFit/>
          </a:bodyPr>
          <a:lstStyle/>
          <a:p>
            <a:r>
              <a:rPr lang="en-US" sz="2000" b="1" i="1" dirty="0">
                <a:solidFill>
                  <a:srgbClr val="658317"/>
                </a:solidFill>
              </a:rPr>
              <a:t>V</a:t>
            </a:r>
            <a:r>
              <a:rPr lang="en-US" sz="2000" b="1" i="1" dirty="0" smtClean="0">
                <a:solidFill>
                  <a:srgbClr val="658317"/>
                </a:solidFill>
              </a:rPr>
              <a:t>ery </a:t>
            </a:r>
            <a:r>
              <a:rPr lang="en-US" sz="2000" b="1" i="1" dirty="0">
                <a:solidFill>
                  <a:srgbClr val="658317"/>
                </a:solidFill>
              </a:rPr>
              <a:t>few governmental efforts to tackle wicked problems involve the design of a dedicated meta-organization to bring agencies together in a coordinated </a:t>
            </a:r>
            <a:r>
              <a:rPr lang="en-US" sz="2000" b="1" i="1" dirty="0" smtClean="0">
                <a:solidFill>
                  <a:srgbClr val="658317"/>
                </a:solidFill>
              </a:rPr>
              <a:t>approach  </a:t>
            </a:r>
            <a:endParaRPr lang="en-US" sz="2000" b="1" i="1" dirty="0">
              <a:solidFill>
                <a:srgbClr val="658317"/>
              </a:solidFill>
            </a:endParaRPr>
          </a:p>
        </p:txBody>
      </p:sp>
    </p:spTree>
    <p:extLst>
      <p:ext uri="{BB962C8B-B14F-4D97-AF65-F5344CB8AC3E}">
        <p14:creationId xmlns:p14="http://schemas.microsoft.com/office/powerpoint/2010/main" val="75738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6287</TotalTime>
  <Words>2209</Words>
  <Application>Microsoft Macintosh PowerPoint</Application>
  <PresentationFormat>On-screen Show (4:3)</PresentationFormat>
  <Paragraphs>288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Designing Meta-organizations for Addressing Wicked Problems</vt:lpstr>
      <vt:lpstr>Introduction</vt:lpstr>
      <vt:lpstr>Wicked Problems  Rittel and Webber (1973) </vt:lpstr>
      <vt:lpstr>Hard and Soft Systems Approaches</vt:lpstr>
      <vt:lpstr>Critical Systems Thinking</vt:lpstr>
      <vt:lpstr>Methodological Pluralism </vt:lpstr>
      <vt:lpstr>Boundary Critique</vt:lpstr>
      <vt:lpstr>Systemic Intervention</vt:lpstr>
      <vt:lpstr>Interagency Collaboration  </vt:lpstr>
      <vt:lpstr>Designing Organizations: “Ashby’s Law”</vt:lpstr>
      <vt:lpstr>Designing Organizations: Viable System Model</vt:lpstr>
      <vt:lpstr>The Five Subsystems of the VSM</vt:lpstr>
      <vt:lpstr>The VSM </vt:lpstr>
      <vt:lpstr>Successful VSM Interventions </vt:lpstr>
      <vt:lpstr>Research Questions</vt:lpstr>
      <vt:lpstr>Systemic Intervention Methodology </vt:lpstr>
      <vt:lpstr>Example Systemic Intervention</vt:lpstr>
      <vt:lpstr>Systemic PSM</vt:lpstr>
      <vt:lpstr>Viable System Model Intervention </vt:lpstr>
      <vt:lpstr>Workflow </vt:lpstr>
      <vt:lpstr>Agenda for Fieldwork</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ARGONNE’S  Global Security Sciences Delivering actionable, defensible, and powerful  solutions to help shape our global security</dc:title>
  <dc:creator>Mitch  Roamanowski</dc:creator>
  <cp:lastModifiedBy>Angela Espinosa</cp:lastModifiedBy>
  <cp:revision>342</cp:revision>
  <dcterms:created xsi:type="dcterms:W3CDTF">2015-02-12T14:47:13Z</dcterms:created>
  <dcterms:modified xsi:type="dcterms:W3CDTF">2015-11-15T11:14:04Z</dcterms:modified>
</cp:coreProperties>
</file>